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7"/>
  </p:notesMasterIdLst>
  <p:sldIdLst>
    <p:sldId id="274" r:id="rId7"/>
    <p:sldId id="260" r:id="rId8"/>
    <p:sldId id="259" r:id="rId9"/>
    <p:sldId id="276" r:id="rId10"/>
    <p:sldId id="299" r:id="rId11"/>
    <p:sldId id="301" r:id="rId12"/>
    <p:sldId id="302" r:id="rId13"/>
    <p:sldId id="275" r:id="rId14"/>
    <p:sldId id="277" r:id="rId15"/>
    <p:sldId id="308" r:id="rId16"/>
    <p:sldId id="305" r:id="rId17"/>
    <p:sldId id="306" r:id="rId18"/>
    <p:sldId id="309" r:id="rId19"/>
    <p:sldId id="310" r:id="rId20"/>
    <p:sldId id="287" r:id="rId21"/>
    <p:sldId id="282" r:id="rId22"/>
    <p:sldId id="294" r:id="rId23"/>
    <p:sldId id="311" r:id="rId24"/>
    <p:sldId id="312" r:id="rId25"/>
    <p:sldId id="27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702"/>
  </p:normalViewPr>
  <p:slideViewPr>
    <p:cSldViewPr snapToGrid="0" snapToObjects="1">
      <p:cViewPr varScale="1">
        <p:scale>
          <a:sx n="72" d="100"/>
          <a:sy n="72" d="100"/>
        </p:scale>
        <p:origin x="36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FD4CF-A8BA-484D-BE9D-EB2169E27A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E"/>
        </a:p>
      </dgm:t>
    </dgm:pt>
    <dgm:pt modelId="{5FF08D33-2E8E-412E-B2FB-09EB05DCB863}">
      <dgm:prSet custT="1"/>
      <dgm:spPr>
        <a:solidFill>
          <a:schemeClr val="accent2">
            <a:lumMod val="60000"/>
            <a:lumOff val="40000"/>
          </a:schemeClr>
        </a:solidFill>
      </dgm:spPr>
      <dgm:t>
        <a:bodyPr/>
        <a:lstStyle/>
        <a:p>
          <a:r>
            <a:rPr lang="en-IE" sz="4400" b="1" dirty="0"/>
            <a:t>General Findings</a:t>
          </a:r>
        </a:p>
      </dgm:t>
    </dgm:pt>
    <dgm:pt modelId="{D0A1D1C6-DA73-4FA2-ADE0-8AACD6D755E5}" type="parTrans" cxnId="{332076BA-2BC2-4589-8C18-9B8B6A501BE3}">
      <dgm:prSet/>
      <dgm:spPr/>
      <dgm:t>
        <a:bodyPr/>
        <a:lstStyle/>
        <a:p>
          <a:endParaRPr lang="en-IE"/>
        </a:p>
      </dgm:t>
    </dgm:pt>
    <dgm:pt modelId="{A571F9C2-A53C-43E3-9A49-F1917817C1A3}" type="sibTrans" cxnId="{332076BA-2BC2-4589-8C18-9B8B6A501BE3}">
      <dgm:prSet/>
      <dgm:spPr/>
      <dgm:t>
        <a:bodyPr/>
        <a:lstStyle/>
        <a:p>
          <a:endParaRPr lang="en-IE"/>
        </a:p>
      </dgm:t>
    </dgm:pt>
    <dgm:pt modelId="{6C920B18-2E2F-421C-9596-F704CEC3222F}">
      <dgm:prSet custT="1"/>
      <dgm:spPr>
        <a:solidFill>
          <a:schemeClr val="accent6">
            <a:lumMod val="60000"/>
            <a:lumOff val="40000"/>
          </a:schemeClr>
        </a:solidFill>
      </dgm:spPr>
      <dgm:t>
        <a:bodyPr/>
        <a:lstStyle/>
        <a:p>
          <a:r>
            <a:rPr lang="en-IE" sz="2400" dirty="0"/>
            <a:t>Policy not updated </a:t>
          </a:r>
        </a:p>
      </dgm:t>
    </dgm:pt>
    <dgm:pt modelId="{DB8851EF-45AD-4952-B39A-E07834990019}" type="parTrans" cxnId="{20364C5B-DA2D-43B4-B830-21136D3DC423}">
      <dgm:prSet/>
      <dgm:spPr/>
      <dgm:t>
        <a:bodyPr/>
        <a:lstStyle/>
        <a:p>
          <a:endParaRPr lang="en-IE" dirty="0"/>
        </a:p>
      </dgm:t>
    </dgm:pt>
    <dgm:pt modelId="{4B9BA94F-0B53-4C03-B4ED-3249CD051DCE}" type="sibTrans" cxnId="{20364C5B-DA2D-43B4-B830-21136D3DC423}">
      <dgm:prSet/>
      <dgm:spPr/>
      <dgm:t>
        <a:bodyPr/>
        <a:lstStyle/>
        <a:p>
          <a:endParaRPr lang="en-IE"/>
        </a:p>
      </dgm:t>
    </dgm:pt>
    <dgm:pt modelId="{6812BB47-775F-4C4D-94EE-B49BBEA1173A}">
      <dgm:prSet custT="1"/>
      <dgm:spPr>
        <a:solidFill>
          <a:schemeClr val="accent2">
            <a:lumMod val="60000"/>
            <a:lumOff val="40000"/>
          </a:schemeClr>
        </a:solidFill>
      </dgm:spPr>
      <dgm:t>
        <a:bodyPr/>
        <a:lstStyle/>
        <a:p>
          <a:r>
            <a:rPr lang="en-IE" sz="2400" dirty="0"/>
            <a:t>Missing/skipping stages  </a:t>
          </a:r>
        </a:p>
      </dgm:t>
    </dgm:pt>
    <dgm:pt modelId="{21F7548D-89B2-45E6-BD7B-EA90A9F2D230}" type="parTrans" cxnId="{A2457904-1229-46DE-B981-82A227670C16}">
      <dgm:prSet/>
      <dgm:spPr/>
      <dgm:t>
        <a:bodyPr/>
        <a:lstStyle/>
        <a:p>
          <a:endParaRPr lang="en-IE" dirty="0"/>
        </a:p>
      </dgm:t>
    </dgm:pt>
    <dgm:pt modelId="{BCD406AD-E24A-462E-9870-552FF63F0FBC}" type="sibTrans" cxnId="{A2457904-1229-46DE-B981-82A227670C16}">
      <dgm:prSet/>
      <dgm:spPr/>
      <dgm:t>
        <a:bodyPr/>
        <a:lstStyle/>
        <a:p>
          <a:endParaRPr lang="en-IE"/>
        </a:p>
      </dgm:t>
    </dgm:pt>
    <dgm:pt modelId="{600A0BAE-2B83-4A84-9A96-E0CAA9CC4B30}">
      <dgm:prSet custT="1"/>
      <dgm:spPr>
        <a:solidFill>
          <a:schemeClr val="accent4">
            <a:lumMod val="60000"/>
            <a:lumOff val="40000"/>
          </a:schemeClr>
        </a:solidFill>
      </dgm:spPr>
      <dgm:t>
        <a:bodyPr/>
        <a:lstStyle/>
        <a:p>
          <a:r>
            <a:rPr lang="en-IE" sz="2400" dirty="0"/>
            <a:t>Merging of concepts </a:t>
          </a:r>
        </a:p>
      </dgm:t>
    </dgm:pt>
    <dgm:pt modelId="{460A6C3D-AD96-4CE7-82FE-50F3BD89F77A}" type="parTrans" cxnId="{433F7B37-339A-494D-9D05-88A5FE731AEF}">
      <dgm:prSet/>
      <dgm:spPr/>
      <dgm:t>
        <a:bodyPr/>
        <a:lstStyle/>
        <a:p>
          <a:endParaRPr lang="en-IE" dirty="0"/>
        </a:p>
      </dgm:t>
    </dgm:pt>
    <dgm:pt modelId="{DC9ED2F7-C681-4953-9F31-213764299B86}" type="sibTrans" cxnId="{433F7B37-339A-494D-9D05-88A5FE731AEF}">
      <dgm:prSet/>
      <dgm:spPr/>
      <dgm:t>
        <a:bodyPr/>
        <a:lstStyle/>
        <a:p>
          <a:endParaRPr lang="en-IE"/>
        </a:p>
      </dgm:t>
    </dgm:pt>
    <dgm:pt modelId="{68050CC1-42BE-429B-B162-1A24C2DC7931}">
      <dgm:prSet custT="1"/>
      <dgm:spPr>
        <a:solidFill>
          <a:schemeClr val="accent1">
            <a:lumMod val="40000"/>
            <a:lumOff val="60000"/>
          </a:schemeClr>
        </a:solidFill>
      </dgm:spPr>
      <dgm:t>
        <a:bodyPr/>
        <a:lstStyle/>
        <a:p>
          <a:r>
            <a:rPr lang="en-IE" sz="2400" dirty="0"/>
            <a:t>Contact Person Role </a:t>
          </a:r>
        </a:p>
      </dgm:t>
    </dgm:pt>
    <dgm:pt modelId="{13EC33C0-A826-4C85-AD3E-57A6C66850A7}" type="parTrans" cxnId="{47B2B283-6ADA-402F-A7A9-E0FBA4273642}">
      <dgm:prSet/>
      <dgm:spPr/>
      <dgm:t>
        <a:bodyPr/>
        <a:lstStyle/>
        <a:p>
          <a:endParaRPr lang="en-IE" dirty="0"/>
        </a:p>
      </dgm:t>
    </dgm:pt>
    <dgm:pt modelId="{F4C3674A-4E1B-4CCA-BD44-63B81BE578F2}" type="sibTrans" cxnId="{47B2B283-6ADA-402F-A7A9-E0FBA4273642}">
      <dgm:prSet/>
      <dgm:spPr/>
      <dgm:t>
        <a:bodyPr/>
        <a:lstStyle/>
        <a:p>
          <a:endParaRPr lang="en-IE"/>
        </a:p>
      </dgm:t>
    </dgm:pt>
    <dgm:pt modelId="{EB3FF937-A7B4-4D53-8E77-E4D5611587CC}">
      <dgm:prSet custT="1"/>
      <dgm:spPr>
        <a:solidFill>
          <a:schemeClr val="accent6">
            <a:lumMod val="60000"/>
            <a:lumOff val="40000"/>
          </a:schemeClr>
        </a:solidFill>
      </dgm:spPr>
      <dgm:t>
        <a:bodyPr/>
        <a:lstStyle/>
        <a:p>
          <a:r>
            <a:rPr lang="en-IE" sz="2400" dirty="0"/>
            <a:t>Generic</a:t>
          </a:r>
          <a:r>
            <a:rPr lang="en-IE" sz="4100" dirty="0"/>
            <a:t> </a:t>
          </a:r>
        </a:p>
      </dgm:t>
    </dgm:pt>
    <dgm:pt modelId="{937331F9-C605-4D58-A915-C8131934D577}" type="parTrans" cxnId="{288CB593-A5B6-46B0-A946-F32EBA728D24}">
      <dgm:prSet/>
      <dgm:spPr/>
      <dgm:t>
        <a:bodyPr/>
        <a:lstStyle/>
        <a:p>
          <a:endParaRPr lang="en-IE" dirty="0"/>
        </a:p>
      </dgm:t>
    </dgm:pt>
    <dgm:pt modelId="{6D2D17F5-8D93-4A07-8C7A-3A53CF15AE7A}" type="sibTrans" cxnId="{288CB593-A5B6-46B0-A946-F32EBA728D24}">
      <dgm:prSet/>
      <dgm:spPr/>
      <dgm:t>
        <a:bodyPr/>
        <a:lstStyle/>
        <a:p>
          <a:endParaRPr lang="en-IE"/>
        </a:p>
      </dgm:t>
    </dgm:pt>
    <dgm:pt modelId="{2034F549-EEB6-40B5-9A7F-2624D345B6E9}" type="pres">
      <dgm:prSet presAssocID="{00EFD4CF-A8BA-484D-BE9D-EB2169E27A94}" presName="diagram" presStyleCnt="0">
        <dgm:presLayoutVars>
          <dgm:chPref val="1"/>
          <dgm:dir/>
          <dgm:animOne val="branch"/>
          <dgm:animLvl val="lvl"/>
          <dgm:resizeHandles val="exact"/>
        </dgm:presLayoutVars>
      </dgm:prSet>
      <dgm:spPr/>
    </dgm:pt>
    <dgm:pt modelId="{03902360-DC62-4DAD-9B27-8950571FDED1}" type="pres">
      <dgm:prSet presAssocID="{5FF08D33-2E8E-412E-B2FB-09EB05DCB863}" presName="root1" presStyleCnt="0"/>
      <dgm:spPr/>
    </dgm:pt>
    <dgm:pt modelId="{59548158-C58F-4559-B642-4AEDB48F9A4D}" type="pres">
      <dgm:prSet presAssocID="{5FF08D33-2E8E-412E-B2FB-09EB05DCB863}" presName="LevelOneTextNode" presStyleLbl="node0" presStyleIdx="0" presStyleCnt="1" custScaleX="139265" custScaleY="279274" custLinFactX="-39773" custLinFactNeighborX="-100000" custLinFactNeighborY="-726">
        <dgm:presLayoutVars>
          <dgm:chPref val="3"/>
        </dgm:presLayoutVars>
      </dgm:prSet>
      <dgm:spPr/>
    </dgm:pt>
    <dgm:pt modelId="{8F952F7A-2730-4C49-A594-5C0F60DB5923}" type="pres">
      <dgm:prSet presAssocID="{5FF08D33-2E8E-412E-B2FB-09EB05DCB863}" presName="level2hierChild" presStyleCnt="0"/>
      <dgm:spPr/>
    </dgm:pt>
    <dgm:pt modelId="{8748FD5C-662A-4DC3-92DD-13FA9459A21C}" type="pres">
      <dgm:prSet presAssocID="{DB8851EF-45AD-4952-B39A-E07834990019}" presName="conn2-1" presStyleLbl="parChTrans1D2" presStyleIdx="0" presStyleCnt="5"/>
      <dgm:spPr/>
    </dgm:pt>
    <dgm:pt modelId="{779FBA23-DF62-455E-A826-7E4FF463545B}" type="pres">
      <dgm:prSet presAssocID="{DB8851EF-45AD-4952-B39A-E07834990019}" presName="connTx" presStyleLbl="parChTrans1D2" presStyleIdx="0" presStyleCnt="5"/>
      <dgm:spPr/>
    </dgm:pt>
    <dgm:pt modelId="{4C2BB022-0E94-4EB6-871A-FE7B5EAAFD25}" type="pres">
      <dgm:prSet presAssocID="{6C920B18-2E2F-421C-9596-F704CEC3222F}" presName="root2" presStyleCnt="0"/>
      <dgm:spPr/>
    </dgm:pt>
    <dgm:pt modelId="{FD68BD47-7995-4F5E-B770-EF87AAFD90CE}" type="pres">
      <dgm:prSet presAssocID="{6C920B18-2E2F-421C-9596-F704CEC3222F}" presName="LevelTwoTextNode" presStyleLbl="node2" presStyleIdx="0" presStyleCnt="5" custLinFactNeighborX="-40526" custLinFactNeighborY="19215">
        <dgm:presLayoutVars>
          <dgm:chPref val="3"/>
        </dgm:presLayoutVars>
      </dgm:prSet>
      <dgm:spPr/>
    </dgm:pt>
    <dgm:pt modelId="{9F085971-3C7C-4D75-91DB-27F03FBC509D}" type="pres">
      <dgm:prSet presAssocID="{6C920B18-2E2F-421C-9596-F704CEC3222F}" presName="level3hierChild" presStyleCnt="0"/>
      <dgm:spPr/>
    </dgm:pt>
    <dgm:pt modelId="{C93198A1-D5DD-4C28-8617-03B5C5FCCE53}" type="pres">
      <dgm:prSet presAssocID="{21F7548D-89B2-45E6-BD7B-EA90A9F2D230}" presName="conn2-1" presStyleLbl="parChTrans1D2" presStyleIdx="1" presStyleCnt="5"/>
      <dgm:spPr/>
    </dgm:pt>
    <dgm:pt modelId="{4164A907-FFE4-4DA3-B490-DFC44F7B513F}" type="pres">
      <dgm:prSet presAssocID="{21F7548D-89B2-45E6-BD7B-EA90A9F2D230}" presName="connTx" presStyleLbl="parChTrans1D2" presStyleIdx="1" presStyleCnt="5"/>
      <dgm:spPr/>
    </dgm:pt>
    <dgm:pt modelId="{3A19922D-314A-4159-AFFC-9B9D1FE0696C}" type="pres">
      <dgm:prSet presAssocID="{6812BB47-775F-4C4D-94EE-B49BBEA1173A}" presName="root2" presStyleCnt="0"/>
      <dgm:spPr/>
    </dgm:pt>
    <dgm:pt modelId="{96DB1B70-DDAD-450B-A259-AD727257175C}" type="pres">
      <dgm:prSet presAssocID="{6812BB47-775F-4C4D-94EE-B49BBEA1173A}" presName="LevelTwoTextNode" presStyleLbl="node2" presStyleIdx="1" presStyleCnt="5" custScaleX="125763" custLinFactNeighborX="74687" custLinFactNeighborY="-5398">
        <dgm:presLayoutVars>
          <dgm:chPref val="3"/>
        </dgm:presLayoutVars>
      </dgm:prSet>
      <dgm:spPr/>
    </dgm:pt>
    <dgm:pt modelId="{836FAF90-F485-408B-88A7-7DEFF89679EE}" type="pres">
      <dgm:prSet presAssocID="{6812BB47-775F-4C4D-94EE-B49BBEA1173A}" presName="level3hierChild" presStyleCnt="0"/>
      <dgm:spPr/>
    </dgm:pt>
    <dgm:pt modelId="{F1B0F520-6C55-46A8-B0C7-7EBE8AF2A19E}" type="pres">
      <dgm:prSet presAssocID="{460A6C3D-AD96-4CE7-82FE-50F3BD89F77A}" presName="conn2-1" presStyleLbl="parChTrans1D2" presStyleIdx="2" presStyleCnt="5"/>
      <dgm:spPr/>
    </dgm:pt>
    <dgm:pt modelId="{8977A5EB-E6AE-402A-991B-7CE113FB9242}" type="pres">
      <dgm:prSet presAssocID="{460A6C3D-AD96-4CE7-82FE-50F3BD89F77A}" presName="connTx" presStyleLbl="parChTrans1D2" presStyleIdx="2" presStyleCnt="5"/>
      <dgm:spPr/>
    </dgm:pt>
    <dgm:pt modelId="{E07A12E5-D244-4E86-B7BF-552B7E9BB01C}" type="pres">
      <dgm:prSet presAssocID="{600A0BAE-2B83-4A84-9A96-E0CAA9CC4B30}" presName="root2" presStyleCnt="0"/>
      <dgm:spPr/>
    </dgm:pt>
    <dgm:pt modelId="{112C0CF2-4FE9-4C0A-BB0B-C0E0DB09B049}" type="pres">
      <dgm:prSet presAssocID="{600A0BAE-2B83-4A84-9A96-E0CAA9CC4B30}" presName="LevelTwoTextNode" presStyleLbl="node2" presStyleIdx="2" presStyleCnt="5" custLinFactX="2303" custLinFactNeighborX="100000" custLinFactNeighborY="-7589">
        <dgm:presLayoutVars>
          <dgm:chPref val="3"/>
        </dgm:presLayoutVars>
      </dgm:prSet>
      <dgm:spPr/>
    </dgm:pt>
    <dgm:pt modelId="{E8D0D505-96B6-498D-A078-3D54738CA173}" type="pres">
      <dgm:prSet presAssocID="{600A0BAE-2B83-4A84-9A96-E0CAA9CC4B30}" presName="level3hierChild" presStyleCnt="0"/>
      <dgm:spPr/>
    </dgm:pt>
    <dgm:pt modelId="{14909FA4-EC5A-4AAD-B7EB-D9759D2A2057}" type="pres">
      <dgm:prSet presAssocID="{13EC33C0-A826-4C85-AD3E-57A6C66850A7}" presName="conn2-1" presStyleLbl="parChTrans1D2" presStyleIdx="3" presStyleCnt="5"/>
      <dgm:spPr/>
    </dgm:pt>
    <dgm:pt modelId="{3A7DBBB5-D1D9-4C4E-952C-402F6F3ADA1C}" type="pres">
      <dgm:prSet presAssocID="{13EC33C0-A826-4C85-AD3E-57A6C66850A7}" presName="connTx" presStyleLbl="parChTrans1D2" presStyleIdx="3" presStyleCnt="5"/>
      <dgm:spPr/>
    </dgm:pt>
    <dgm:pt modelId="{25E43A4D-BBF2-4ABB-8C59-7DB7F76F4566}" type="pres">
      <dgm:prSet presAssocID="{68050CC1-42BE-429B-B162-1A24C2DC7931}" presName="root2" presStyleCnt="0"/>
      <dgm:spPr/>
    </dgm:pt>
    <dgm:pt modelId="{C7A5376E-F89C-4345-A450-E1939509529C}" type="pres">
      <dgm:prSet presAssocID="{68050CC1-42BE-429B-B162-1A24C2DC7931}" presName="LevelTwoTextNode" presStyleLbl="node2" presStyleIdx="3" presStyleCnt="5" custLinFactNeighborX="76856" custLinFactNeighborY="-6503">
        <dgm:presLayoutVars>
          <dgm:chPref val="3"/>
        </dgm:presLayoutVars>
      </dgm:prSet>
      <dgm:spPr/>
    </dgm:pt>
    <dgm:pt modelId="{2B8B5E74-CC38-4DAC-9E97-069605D28C46}" type="pres">
      <dgm:prSet presAssocID="{68050CC1-42BE-429B-B162-1A24C2DC7931}" presName="level3hierChild" presStyleCnt="0"/>
      <dgm:spPr/>
    </dgm:pt>
    <dgm:pt modelId="{4600009B-3CBE-43EF-9927-4CC0A3641D21}" type="pres">
      <dgm:prSet presAssocID="{937331F9-C605-4D58-A915-C8131934D577}" presName="conn2-1" presStyleLbl="parChTrans1D2" presStyleIdx="4" presStyleCnt="5"/>
      <dgm:spPr/>
    </dgm:pt>
    <dgm:pt modelId="{D78B1ED1-F57C-449A-98B1-55D11E01D9F3}" type="pres">
      <dgm:prSet presAssocID="{937331F9-C605-4D58-A915-C8131934D577}" presName="connTx" presStyleLbl="parChTrans1D2" presStyleIdx="4" presStyleCnt="5"/>
      <dgm:spPr/>
    </dgm:pt>
    <dgm:pt modelId="{FF3B8727-109D-4ADC-A821-1BF16EB19488}" type="pres">
      <dgm:prSet presAssocID="{EB3FF937-A7B4-4D53-8E77-E4D5611587CC}" presName="root2" presStyleCnt="0"/>
      <dgm:spPr/>
    </dgm:pt>
    <dgm:pt modelId="{AAFD923F-D77A-4A1C-97EA-55B9877F3DBB}" type="pres">
      <dgm:prSet presAssocID="{EB3FF937-A7B4-4D53-8E77-E4D5611587CC}" presName="LevelTwoTextNode" presStyleLbl="node2" presStyleIdx="4" presStyleCnt="5" custLinFactNeighborX="3307" custLinFactNeighborY="-14601">
        <dgm:presLayoutVars>
          <dgm:chPref val="3"/>
        </dgm:presLayoutVars>
      </dgm:prSet>
      <dgm:spPr/>
    </dgm:pt>
    <dgm:pt modelId="{C483FC22-C2E1-4C51-8D6B-A9124E0E3709}" type="pres">
      <dgm:prSet presAssocID="{EB3FF937-A7B4-4D53-8E77-E4D5611587CC}" presName="level3hierChild" presStyleCnt="0"/>
      <dgm:spPr/>
    </dgm:pt>
  </dgm:ptLst>
  <dgm:cxnLst>
    <dgm:cxn modelId="{B4F54E01-CB70-490B-BE26-4DE5A7AF7396}" type="presOf" srcId="{00EFD4CF-A8BA-484D-BE9D-EB2169E27A94}" destId="{2034F549-EEB6-40B5-9A7F-2624D345B6E9}" srcOrd="0" destOrd="0" presId="urn:microsoft.com/office/officeart/2005/8/layout/hierarchy2"/>
    <dgm:cxn modelId="{1468BF02-CB3E-4953-A1D3-B379679A0D08}" type="presOf" srcId="{EB3FF937-A7B4-4D53-8E77-E4D5611587CC}" destId="{AAFD923F-D77A-4A1C-97EA-55B9877F3DBB}" srcOrd="0" destOrd="0" presId="urn:microsoft.com/office/officeart/2005/8/layout/hierarchy2"/>
    <dgm:cxn modelId="{A2457904-1229-46DE-B981-82A227670C16}" srcId="{5FF08D33-2E8E-412E-B2FB-09EB05DCB863}" destId="{6812BB47-775F-4C4D-94EE-B49BBEA1173A}" srcOrd="1" destOrd="0" parTransId="{21F7548D-89B2-45E6-BD7B-EA90A9F2D230}" sibTransId="{BCD406AD-E24A-462E-9870-552FF63F0FBC}"/>
    <dgm:cxn modelId="{5FE58B07-69D9-4E38-8E93-62BF0AF86E67}" type="presOf" srcId="{21F7548D-89B2-45E6-BD7B-EA90A9F2D230}" destId="{C93198A1-D5DD-4C28-8617-03B5C5FCCE53}" srcOrd="0" destOrd="0" presId="urn:microsoft.com/office/officeart/2005/8/layout/hierarchy2"/>
    <dgm:cxn modelId="{19A30E11-29CD-41D0-9886-1E7095B4B7A1}" type="presOf" srcId="{6812BB47-775F-4C4D-94EE-B49BBEA1173A}" destId="{96DB1B70-DDAD-450B-A259-AD727257175C}" srcOrd="0" destOrd="0" presId="urn:microsoft.com/office/officeart/2005/8/layout/hierarchy2"/>
    <dgm:cxn modelId="{9811D517-529F-4C8C-84CF-915D5D964797}" type="presOf" srcId="{13EC33C0-A826-4C85-AD3E-57A6C66850A7}" destId="{14909FA4-EC5A-4AAD-B7EB-D9759D2A2057}" srcOrd="0" destOrd="0" presId="urn:microsoft.com/office/officeart/2005/8/layout/hierarchy2"/>
    <dgm:cxn modelId="{EEAE4426-0994-4182-AFFA-AAD49125641A}" type="presOf" srcId="{5FF08D33-2E8E-412E-B2FB-09EB05DCB863}" destId="{59548158-C58F-4559-B642-4AEDB48F9A4D}" srcOrd="0" destOrd="0" presId="urn:microsoft.com/office/officeart/2005/8/layout/hierarchy2"/>
    <dgm:cxn modelId="{433F7B37-339A-494D-9D05-88A5FE731AEF}" srcId="{5FF08D33-2E8E-412E-B2FB-09EB05DCB863}" destId="{600A0BAE-2B83-4A84-9A96-E0CAA9CC4B30}" srcOrd="2" destOrd="0" parTransId="{460A6C3D-AD96-4CE7-82FE-50F3BD89F77A}" sibTransId="{DC9ED2F7-C681-4953-9F31-213764299B86}"/>
    <dgm:cxn modelId="{2A458939-4ADF-4A73-86F6-40AD45E94CF3}" type="presOf" srcId="{937331F9-C605-4D58-A915-C8131934D577}" destId="{4600009B-3CBE-43EF-9927-4CC0A3641D21}" srcOrd="0" destOrd="0" presId="urn:microsoft.com/office/officeart/2005/8/layout/hierarchy2"/>
    <dgm:cxn modelId="{9969843B-FCC2-489F-8490-02F6AC6CA114}" type="presOf" srcId="{DB8851EF-45AD-4952-B39A-E07834990019}" destId="{8748FD5C-662A-4DC3-92DD-13FA9459A21C}" srcOrd="0" destOrd="0" presId="urn:microsoft.com/office/officeart/2005/8/layout/hierarchy2"/>
    <dgm:cxn modelId="{20364C5B-DA2D-43B4-B830-21136D3DC423}" srcId="{5FF08D33-2E8E-412E-B2FB-09EB05DCB863}" destId="{6C920B18-2E2F-421C-9596-F704CEC3222F}" srcOrd="0" destOrd="0" parTransId="{DB8851EF-45AD-4952-B39A-E07834990019}" sibTransId="{4B9BA94F-0B53-4C03-B4ED-3249CD051DCE}"/>
    <dgm:cxn modelId="{2E81B944-B04B-495D-A058-13EEE44FEE6B}" type="presOf" srcId="{6C920B18-2E2F-421C-9596-F704CEC3222F}" destId="{FD68BD47-7995-4F5E-B770-EF87AAFD90CE}" srcOrd="0" destOrd="0" presId="urn:microsoft.com/office/officeart/2005/8/layout/hierarchy2"/>
    <dgm:cxn modelId="{730ACE66-3B3C-4635-9A1E-61CD7F3D6186}" type="presOf" srcId="{937331F9-C605-4D58-A915-C8131934D577}" destId="{D78B1ED1-F57C-449A-98B1-55D11E01D9F3}" srcOrd="1" destOrd="0" presId="urn:microsoft.com/office/officeart/2005/8/layout/hierarchy2"/>
    <dgm:cxn modelId="{C146D449-4F46-4710-A821-00C62537877D}" type="presOf" srcId="{68050CC1-42BE-429B-B162-1A24C2DC7931}" destId="{C7A5376E-F89C-4345-A450-E1939509529C}" srcOrd="0" destOrd="0" presId="urn:microsoft.com/office/officeart/2005/8/layout/hierarchy2"/>
    <dgm:cxn modelId="{3C22BD7B-5D5A-4537-940B-954B82F00B51}" type="presOf" srcId="{DB8851EF-45AD-4952-B39A-E07834990019}" destId="{779FBA23-DF62-455E-A826-7E4FF463545B}" srcOrd="1" destOrd="0" presId="urn:microsoft.com/office/officeart/2005/8/layout/hierarchy2"/>
    <dgm:cxn modelId="{47B2B283-6ADA-402F-A7A9-E0FBA4273642}" srcId="{5FF08D33-2E8E-412E-B2FB-09EB05DCB863}" destId="{68050CC1-42BE-429B-B162-1A24C2DC7931}" srcOrd="3" destOrd="0" parTransId="{13EC33C0-A826-4C85-AD3E-57A6C66850A7}" sibTransId="{F4C3674A-4E1B-4CCA-BD44-63B81BE578F2}"/>
    <dgm:cxn modelId="{021A0C87-29C1-41D3-8A00-DDC178A02204}" type="presOf" srcId="{600A0BAE-2B83-4A84-9A96-E0CAA9CC4B30}" destId="{112C0CF2-4FE9-4C0A-BB0B-C0E0DB09B049}" srcOrd="0" destOrd="0" presId="urn:microsoft.com/office/officeart/2005/8/layout/hierarchy2"/>
    <dgm:cxn modelId="{288CB593-A5B6-46B0-A946-F32EBA728D24}" srcId="{5FF08D33-2E8E-412E-B2FB-09EB05DCB863}" destId="{EB3FF937-A7B4-4D53-8E77-E4D5611587CC}" srcOrd="4" destOrd="0" parTransId="{937331F9-C605-4D58-A915-C8131934D577}" sibTransId="{6D2D17F5-8D93-4A07-8C7A-3A53CF15AE7A}"/>
    <dgm:cxn modelId="{508C7FA6-8FC6-4322-91D4-3CB83A892850}" type="presOf" srcId="{460A6C3D-AD96-4CE7-82FE-50F3BD89F77A}" destId="{F1B0F520-6C55-46A8-B0C7-7EBE8AF2A19E}" srcOrd="0" destOrd="0" presId="urn:microsoft.com/office/officeart/2005/8/layout/hierarchy2"/>
    <dgm:cxn modelId="{D644A2A7-7FC0-4E57-B1A4-4E24206DA949}" type="presOf" srcId="{460A6C3D-AD96-4CE7-82FE-50F3BD89F77A}" destId="{8977A5EB-E6AE-402A-991B-7CE113FB9242}" srcOrd="1" destOrd="0" presId="urn:microsoft.com/office/officeart/2005/8/layout/hierarchy2"/>
    <dgm:cxn modelId="{3EFD3DB4-2308-4127-9309-A321BB50D64D}" type="presOf" srcId="{21F7548D-89B2-45E6-BD7B-EA90A9F2D230}" destId="{4164A907-FFE4-4DA3-B490-DFC44F7B513F}" srcOrd="1" destOrd="0" presId="urn:microsoft.com/office/officeart/2005/8/layout/hierarchy2"/>
    <dgm:cxn modelId="{332076BA-2BC2-4589-8C18-9B8B6A501BE3}" srcId="{00EFD4CF-A8BA-484D-BE9D-EB2169E27A94}" destId="{5FF08D33-2E8E-412E-B2FB-09EB05DCB863}" srcOrd="0" destOrd="0" parTransId="{D0A1D1C6-DA73-4FA2-ADE0-8AACD6D755E5}" sibTransId="{A571F9C2-A53C-43E3-9A49-F1917817C1A3}"/>
    <dgm:cxn modelId="{D8E723E9-84CA-4B7C-BAC2-3F1322B487B8}" type="presOf" srcId="{13EC33C0-A826-4C85-AD3E-57A6C66850A7}" destId="{3A7DBBB5-D1D9-4C4E-952C-402F6F3ADA1C}" srcOrd="1" destOrd="0" presId="urn:microsoft.com/office/officeart/2005/8/layout/hierarchy2"/>
    <dgm:cxn modelId="{961F7ED0-F29A-407A-A1D7-6FEE93A8D9BC}" type="presParOf" srcId="{2034F549-EEB6-40B5-9A7F-2624D345B6E9}" destId="{03902360-DC62-4DAD-9B27-8950571FDED1}" srcOrd="0" destOrd="0" presId="urn:microsoft.com/office/officeart/2005/8/layout/hierarchy2"/>
    <dgm:cxn modelId="{B306C3FC-138D-4905-8782-C737BEA0E046}" type="presParOf" srcId="{03902360-DC62-4DAD-9B27-8950571FDED1}" destId="{59548158-C58F-4559-B642-4AEDB48F9A4D}" srcOrd="0" destOrd="0" presId="urn:microsoft.com/office/officeart/2005/8/layout/hierarchy2"/>
    <dgm:cxn modelId="{AB5F791F-6B41-4955-8E3F-372A9B8388D7}" type="presParOf" srcId="{03902360-DC62-4DAD-9B27-8950571FDED1}" destId="{8F952F7A-2730-4C49-A594-5C0F60DB5923}" srcOrd="1" destOrd="0" presId="urn:microsoft.com/office/officeart/2005/8/layout/hierarchy2"/>
    <dgm:cxn modelId="{3ECD20BB-3D9C-4D61-B44D-CE535897C32E}" type="presParOf" srcId="{8F952F7A-2730-4C49-A594-5C0F60DB5923}" destId="{8748FD5C-662A-4DC3-92DD-13FA9459A21C}" srcOrd="0" destOrd="0" presId="urn:microsoft.com/office/officeart/2005/8/layout/hierarchy2"/>
    <dgm:cxn modelId="{4E41EEF3-1135-42E5-8940-78DB4A8EFE47}" type="presParOf" srcId="{8748FD5C-662A-4DC3-92DD-13FA9459A21C}" destId="{779FBA23-DF62-455E-A826-7E4FF463545B}" srcOrd="0" destOrd="0" presId="urn:microsoft.com/office/officeart/2005/8/layout/hierarchy2"/>
    <dgm:cxn modelId="{26BD2BC4-69EC-4479-A4F1-87BAE652D648}" type="presParOf" srcId="{8F952F7A-2730-4C49-A594-5C0F60DB5923}" destId="{4C2BB022-0E94-4EB6-871A-FE7B5EAAFD25}" srcOrd="1" destOrd="0" presId="urn:microsoft.com/office/officeart/2005/8/layout/hierarchy2"/>
    <dgm:cxn modelId="{9FA8A569-680F-4C4D-9D4A-8315309BF784}" type="presParOf" srcId="{4C2BB022-0E94-4EB6-871A-FE7B5EAAFD25}" destId="{FD68BD47-7995-4F5E-B770-EF87AAFD90CE}" srcOrd="0" destOrd="0" presId="urn:microsoft.com/office/officeart/2005/8/layout/hierarchy2"/>
    <dgm:cxn modelId="{DD6A50FE-60A8-4150-93DA-D1B7D8843C38}" type="presParOf" srcId="{4C2BB022-0E94-4EB6-871A-FE7B5EAAFD25}" destId="{9F085971-3C7C-4D75-91DB-27F03FBC509D}" srcOrd="1" destOrd="0" presId="urn:microsoft.com/office/officeart/2005/8/layout/hierarchy2"/>
    <dgm:cxn modelId="{0F12C768-598C-4FE7-A454-BF1FDA7ADBCB}" type="presParOf" srcId="{8F952F7A-2730-4C49-A594-5C0F60DB5923}" destId="{C93198A1-D5DD-4C28-8617-03B5C5FCCE53}" srcOrd="2" destOrd="0" presId="urn:microsoft.com/office/officeart/2005/8/layout/hierarchy2"/>
    <dgm:cxn modelId="{476CFA29-ED6A-46F0-A97E-49D95D3BEE87}" type="presParOf" srcId="{C93198A1-D5DD-4C28-8617-03B5C5FCCE53}" destId="{4164A907-FFE4-4DA3-B490-DFC44F7B513F}" srcOrd="0" destOrd="0" presId="urn:microsoft.com/office/officeart/2005/8/layout/hierarchy2"/>
    <dgm:cxn modelId="{A84B3BA7-0D22-47F7-8B87-2109B23AC062}" type="presParOf" srcId="{8F952F7A-2730-4C49-A594-5C0F60DB5923}" destId="{3A19922D-314A-4159-AFFC-9B9D1FE0696C}" srcOrd="3" destOrd="0" presId="urn:microsoft.com/office/officeart/2005/8/layout/hierarchy2"/>
    <dgm:cxn modelId="{9AEF5A60-D1EB-486A-9438-8A4E95675062}" type="presParOf" srcId="{3A19922D-314A-4159-AFFC-9B9D1FE0696C}" destId="{96DB1B70-DDAD-450B-A259-AD727257175C}" srcOrd="0" destOrd="0" presId="urn:microsoft.com/office/officeart/2005/8/layout/hierarchy2"/>
    <dgm:cxn modelId="{3485F823-2397-405E-A63B-681967D5F203}" type="presParOf" srcId="{3A19922D-314A-4159-AFFC-9B9D1FE0696C}" destId="{836FAF90-F485-408B-88A7-7DEFF89679EE}" srcOrd="1" destOrd="0" presId="urn:microsoft.com/office/officeart/2005/8/layout/hierarchy2"/>
    <dgm:cxn modelId="{7140E790-695C-4A09-9330-87C4D12372C4}" type="presParOf" srcId="{8F952F7A-2730-4C49-A594-5C0F60DB5923}" destId="{F1B0F520-6C55-46A8-B0C7-7EBE8AF2A19E}" srcOrd="4" destOrd="0" presId="urn:microsoft.com/office/officeart/2005/8/layout/hierarchy2"/>
    <dgm:cxn modelId="{513E77CD-101C-48EE-B0A8-B95F4F657B82}" type="presParOf" srcId="{F1B0F520-6C55-46A8-B0C7-7EBE8AF2A19E}" destId="{8977A5EB-E6AE-402A-991B-7CE113FB9242}" srcOrd="0" destOrd="0" presId="urn:microsoft.com/office/officeart/2005/8/layout/hierarchy2"/>
    <dgm:cxn modelId="{694C22EB-4A1A-4C5F-AB03-96F06873CE60}" type="presParOf" srcId="{8F952F7A-2730-4C49-A594-5C0F60DB5923}" destId="{E07A12E5-D244-4E86-B7BF-552B7E9BB01C}" srcOrd="5" destOrd="0" presId="urn:microsoft.com/office/officeart/2005/8/layout/hierarchy2"/>
    <dgm:cxn modelId="{8A2275C0-6221-44B4-9282-B88D8E13D6BF}" type="presParOf" srcId="{E07A12E5-D244-4E86-B7BF-552B7E9BB01C}" destId="{112C0CF2-4FE9-4C0A-BB0B-C0E0DB09B049}" srcOrd="0" destOrd="0" presId="urn:microsoft.com/office/officeart/2005/8/layout/hierarchy2"/>
    <dgm:cxn modelId="{9498F864-BDBF-405A-9E4A-767AB22F0453}" type="presParOf" srcId="{E07A12E5-D244-4E86-B7BF-552B7E9BB01C}" destId="{E8D0D505-96B6-498D-A078-3D54738CA173}" srcOrd="1" destOrd="0" presId="urn:microsoft.com/office/officeart/2005/8/layout/hierarchy2"/>
    <dgm:cxn modelId="{9D9A6A44-B7EC-4AD7-AE72-B6590682F42D}" type="presParOf" srcId="{8F952F7A-2730-4C49-A594-5C0F60DB5923}" destId="{14909FA4-EC5A-4AAD-B7EB-D9759D2A2057}" srcOrd="6" destOrd="0" presId="urn:microsoft.com/office/officeart/2005/8/layout/hierarchy2"/>
    <dgm:cxn modelId="{C53237A2-2BB8-4665-841F-F6D0186DA126}" type="presParOf" srcId="{14909FA4-EC5A-4AAD-B7EB-D9759D2A2057}" destId="{3A7DBBB5-D1D9-4C4E-952C-402F6F3ADA1C}" srcOrd="0" destOrd="0" presId="urn:microsoft.com/office/officeart/2005/8/layout/hierarchy2"/>
    <dgm:cxn modelId="{F0F5E87D-BDDF-4EE8-892C-17BEF89C27E1}" type="presParOf" srcId="{8F952F7A-2730-4C49-A594-5C0F60DB5923}" destId="{25E43A4D-BBF2-4ABB-8C59-7DB7F76F4566}" srcOrd="7" destOrd="0" presId="urn:microsoft.com/office/officeart/2005/8/layout/hierarchy2"/>
    <dgm:cxn modelId="{6241DE84-9A31-4825-AD13-4A5CDC16DEED}" type="presParOf" srcId="{25E43A4D-BBF2-4ABB-8C59-7DB7F76F4566}" destId="{C7A5376E-F89C-4345-A450-E1939509529C}" srcOrd="0" destOrd="0" presId="urn:microsoft.com/office/officeart/2005/8/layout/hierarchy2"/>
    <dgm:cxn modelId="{73452C84-A4E7-4B39-A533-D718D21D143E}" type="presParOf" srcId="{25E43A4D-BBF2-4ABB-8C59-7DB7F76F4566}" destId="{2B8B5E74-CC38-4DAC-9E97-069605D28C46}" srcOrd="1" destOrd="0" presId="urn:microsoft.com/office/officeart/2005/8/layout/hierarchy2"/>
    <dgm:cxn modelId="{98880A77-AF7E-4EF4-ADA5-B45E0A3CF947}" type="presParOf" srcId="{8F952F7A-2730-4C49-A594-5C0F60DB5923}" destId="{4600009B-3CBE-43EF-9927-4CC0A3641D21}" srcOrd="8" destOrd="0" presId="urn:microsoft.com/office/officeart/2005/8/layout/hierarchy2"/>
    <dgm:cxn modelId="{214E50A8-DFF7-4F91-90AC-B5D27BA232D9}" type="presParOf" srcId="{4600009B-3CBE-43EF-9927-4CC0A3641D21}" destId="{D78B1ED1-F57C-449A-98B1-55D11E01D9F3}" srcOrd="0" destOrd="0" presId="urn:microsoft.com/office/officeart/2005/8/layout/hierarchy2"/>
    <dgm:cxn modelId="{9FA8637F-ADD8-47D0-8A70-7D3F5D7A83B0}" type="presParOf" srcId="{8F952F7A-2730-4C49-A594-5C0F60DB5923}" destId="{FF3B8727-109D-4ADC-A821-1BF16EB19488}" srcOrd="9" destOrd="0" presId="urn:microsoft.com/office/officeart/2005/8/layout/hierarchy2"/>
    <dgm:cxn modelId="{624082EA-FC6F-4071-B9EE-9E4AA621F98F}" type="presParOf" srcId="{FF3B8727-109D-4ADC-A821-1BF16EB19488}" destId="{AAFD923F-D77A-4A1C-97EA-55B9877F3DBB}" srcOrd="0" destOrd="0" presId="urn:microsoft.com/office/officeart/2005/8/layout/hierarchy2"/>
    <dgm:cxn modelId="{ED387421-6AEA-43A0-9626-804794B2262D}" type="presParOf" srcId="{FF3B8727-109D-4ADC-A821-1BF16EB19488}" destId="{C483FC22-C2E1-4C51-8D6B-A9124E0E37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48158-C58F-4559-B642-4AEDB48F9A4D}">
      <dsp:nvSpPr>
        <dsp:cNvPr id="0" name=""/>
        <dsp:cNvSpPr/>
      </dsp:nvSpPr>
      <dsp:spPr>
        <a:xfrm>
          <a:off x="0" y="1250429"/>
          <a:ext cx="2486397" cy="2493039"/>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IE" sz="4400" b="1" kern="1200" dirty="0"/>
            <a:t>General Findings</a:t>
          </a:r>
        </a:p>
      </dsp:txBody>
      <dsp:txXfrm>
        <a:off x="72824" y="1323253"/>
        <a:ext cx="2340749" cy="2347391"/>
      </dsp:txXfrm>
    </dsp:sp>
    <dsp:sp modelId="{8748FD5C-662A-4DC3-92DD-13FA9459A21C}">
      <dsp:nvSpPr>
        <dsp:cNvPr id="0" name=""/>
        <dsp:cNvSpPr/>
      </dsp:nvSpPr>
      <dsp:spPr>
        <a:xfrm rot="19288752">
          <a:off x="2158788" y="1543319"/>
          <a:ext cx="3010872" cy="32092"/>
        </a:xfrm>
        <a:custGeom>
          <a:avLst/>
          <a:gdLst/>
          <a:ahLst/>
          <a:cxnLst/>
          <a:rect l="0" t="0" r="0" b="0"/>
          <a:pathLst>
            <a:path>
              <a:moveTo>
                <a:pt x="0" y="16046"/>
              </a:moveTo>
              <a:lnTo>
                <a:pt x="3010872"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E" sz="1000" kern="1200" dirty="0"/>
        </a:p>
      </dsp:txBody>
      <dsp:txXfrm>
        <a:off x="3588952" y="1484094"/>
        <a:ext cx="150543" cy="150543"/>
      </dsp:txXfrm>
    </dsp:sp>
    <dsp:sp modelId="{FD68BD47-7995-4F5E-B770-EF87AAFD90CE}">
      <dsp:nvSpPr>
        <dsp:cNvPr id="0" name=""/>
        <dsp:cNvSpPr/>
      </dsp:nvSpPr>
      <dsp:spPr>
        <a:xfrm>
          <a:off x="4842050" y="175439"/>
          <a:ext cx="1785371" cy="892685"/>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t>Policy not updated </a:t>
          </a:r>
        </a:p>
      </dsp:txBody>
      <dsp:txXfrm>
        <a:off x="4868196" y="201585"/>
        <a:ext cx="1733079" cy="840393"/>
      </dsp:txXfrm>
    </dsp:sp>
    <dsp:sp modelId="{C93198A1-D5DD-4C28-8617-03B5C5FCCE53}">
      <dsp:nvSpPr>
        <dsp:cNvPr id="0" name=""/>
        <dsp:cNvSpPr/>
      </dsp:nvSpPr>
      <dsp:spPr>
        <a:xfrm rot="20783436">
          <a:off x="2422660" y="1946755"/>
          <a:ext cx="4540108" cy="32092"/>
        </a:xfrm>
        <a:custGeom>
          <a:avLst/>
          <a:gdLst/>
          <a:ahLst/>
          <a:cxnLst/>
          <a:rect l="0" t="0" r="0" b="0"/>
          <a:pathLst>
            <a:path>
              <a:moveTo>
                <a:pt x="0" y="16046"/>
              </a:moveTo>
              <a:lnTo>
                <a:pt x="4540108"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kern="1200" dirty="0"/>
        </a:p>
      </dsp:txBody>
      <dsp:txXfrm>
        <a:off x="4579211" y="1849299"/>
        <a:ext cx="227005" cy="227005"/>
      </dsp:txXfrm>
    </dsp:sp>
    <dsp:sp modelId="{96DB1B70-DDAD-450B-A259-AD727257175C}">
      <dsp:nvSpPr>
        <dsp:cNvPr id="0" name=""/>
        <dsp:cNvSpPr/>
      </dsp:nvSpPr>
      <dsp:spPr>
        <a:xfrm>
          <a:off x="6899030" y="982311"/>
          <a:ext cx="2245336" cy="892685"/>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t>Missing/skipping stages  </a:t>
          </a:r>
        </a:p>
      </dsp:txBody>
      <dsp:txXfrm>
        <a:off x="6925176" y="1008457"/>
        <a:ext cx="2193044" cy="840393"/>
      </dsp:txXfrm>
    </dsp:sp>
    <dsp:sp modelId="{F1B0F520-6C55-46A8-B0C7-7EBE8AF2A19E}">
      <dsp:nvSpPr>
        <dsp:cNvPr id="0" name=""/>
        <dsp:cNvSpPr/>
      </dsp:nvSpPr>
      <dsp:spPr>
        <a:xfrm rot="21557070">
          <a:off x="2486206" y="2450270"/>
          <a:ext cx="4906063" cy="32092"/>
        </a:xfrm>
        <a:custGeom>
          <a:avLst/>
          <a:gdLst/>
          <a:ahLst/>
          <a:cxnLst/>
          <a:rect l="0" t="0" r="0" b="0"/>
          <a:pathLst>
            <a:path>
              <a:moveTo>
                <a:pt x="0" y="16046"/>
              </a:moveTo>
              <a:lnTo>
                <a:pt x="4906063"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n-IE" sz="1700" kern="1200" dirty="0"/>
        </a:p>
      </dsp:txBody>
      <dsp:txXfrm>
        <a:off x="4816586" y="2343665"/>
        <a:ext cx="245303" cy="245303"/>
      </dsp:txXfrm>
    </dsp:sp>
    <dsp:sp modelId="{112C0CF2-4FE9-4C0A-BB0B-C0E0DB09B049}">
      <dsp:nvSpPr>
        <dsp:cNvPr id="0" name=""/>
        <dsp:cNvSpPr/>
      </dsp:nvSpPr>
      <dsp:spPr>
        <a:xfrm>
          <a:off x="7392079" y="1989341"/>
          <a:ext cx="1785371" cy="892685"/>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t>Merging of concepts </a:t>
          </a:r>
        </a:p>
      </dsp:txBody>
      <dsp:txXfrm>
        <a:off x="7418225" y="2015487"/>
        <a:ext cx="1733079" cy="840393"/>
      </dsp:txXfrm>
    </dsp:sp>
    <dsp:sp modelId="{14909FA4-EC5A-4AAD-B7EB-D9759D2A2057}">
      <dsp:nvSpPr>
        <dsp:cNvPr id="0" name=""/>
        <dsp:cNvSpPr/>
      </dsp:nvSpPr>
      <dsp:spPr>
        <a:xfrm rot="741291">
          <a:off x="2433631" y="2968412"/>
          <a:ext cx="4556889" cy="32092"/>
        </a:xfrm>
        <a:custGeom>
          <a:avLst/>
          <a:gdLst/>
          <a:ahLst/>
          <a:cxnLst/>
          <a:rect l="0" t="0" r="0" b="0"/>
          <a:pathLst>
            <a:path>
              <a:moveTo>
                <a:pt x="0" y="16046"/>
              </a:moveTo>
              <a:lnTo>
                <a:pt x="4556889"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kern="1200" dirty="0"/>
        </a:p>
      </dsp:txBody>
      <dsp:txXfrm>
        <a:off x="4598154" y="2870536"/>
        <a:ext cx="227844" cy="227844"/>
      </dsp:txXfrm>
    </dsp:sp>
    <dsp:sp modelId="{C7A5376E-F89C-4345-A450-E1939509529C}">
      <dsp:nvSpPr>
        <dsp:cNvPr id="0" name=""/>
        <dsp:cNvSpPr/>
      </dsp:nvSpPr>
      <dsp:spPr>
        <a:xfrm>
          <a:off x="6937755" y="3025624"/>
          <a:ext cx="1785371" cy="892685"/>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t>Contact Person Role </a:t>
          </a:r>
        </a:p>
      </dsp:txBody>
      <dsp:txXfrm>
        <a:off x="6963901" y="3051770"/>
        <a:ext cx="1733079" cy="840393"/>
      </dsp:txXfrm>
    </dsp:sp>
    <dsp:sp modelId="{4600009B-3CBE-43EF-9927-4CC0A3641D21}">
      <dsp:nvSpPr>
        <dsp:cNvPr id="0" name=""/>
        <dsp:cNvSpPr/>
      </dsp:nvSpPr>
      <dsp:spPr>
        <a:xfrm rot="1894937">
          <a:off x="2213588" y="3445561"/>
          <a:ext cx="3683854" cy="32092"/>
        </a:xfrm>
        <a:custGeom>
          <a:avLst/>
          <a:gdLst/>
          <a:ahLst/>
          <a:cxnLst/>
          <a:rect l="0" t="0" r="0" b="0"/>
          <a:pathLst>
            <a:path>
              <a:moveTo>
                <a:pt x="0" y="16046"/>
              </a:moveTo>
              <a:lnTo>
                <a:pt x="3683854"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IE" sz="1300" kern="1200" dirty="0"/>
        </a:p>
      </dsp:txBody>
      <dsp:txXfrm>
        <a:off x="3963418" y="3369511"/>
        <a:ext cx="184192" cy="184192"/>
      </dsp:txXfrm>
    </dsp:sp>
    <dsp:sp modelId="{AAFD923F-D77A-4A1C-97EA-55B9877F3DBB}">
      <dsp:nvSpPr>
        <dsp:cNvPr id="0" name=""/>
        <dsp:cNvSpPr/>
      </dsp:nvSpPr>
      <dsp:spPr>
        <a:xfrm>
          <a:off x="5624632" y="3979923"/>
          <a:ext cx="1785371" cy="892685"/>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t>Generic</a:t>
          </a:r>
          <a:r>
            <a:rPr lang="en-IE" sz="4100" kern="1200" dirty="0"/>
            <a:t> </a:t>
          </a:r>
        </a:p>
      </dsp:txBody>
      <dsp:txXfrm>
        <a:off x="5650778" y="4006069"/>
        <a:ext cx="1733079" cy="8403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648848-245E-924A-8796-AB1509977725}" type="datetimeFigureOut">
              <a:rPr lang="en-US" smtClean="0"/>
              <a:t>4/2/2024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0E4E29-AAD4-4445-A2C1-9AEC00F16934}" type="slidenum">
              <a:rPr lang="en-US" smtClean="0"/>
              <a:t>‹#›</a:t>
            </a:fld>
            <a:endParaRPr lang="en-US"/>
          </a:p>
        </p:txBody>
      </p:sp>
    </p:spTree>
    <p:extLst>
      <p:ext uri="{BB962C8B-B14F-4D97-AF65-F5344CB8AC3E}">
        <p14:creationId xmlns:p14="http://schemas.microsoft.com/office/powerpoint/2010/main" val="290871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ademic.oup.com/occmed/article/70/4/251/5839678?login=fal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90E4E29-AAD4-4445-A2C1-9AEC00F16934}" type="slidenum">
              <a:rPr lang="en-US" smtClean="0"/>
              <a:t>3</a:t>
            </a:fld>
            <a:endParaRPr lang="en-US"/>
          </a:p>
        </p:txBody>
      </p:sp>
    </p:spTree>
    <p:extLst>
      <p:ext uri="{BB962C8B-B14F-4D97-AF65-F5344CB8AC3E}">
        <p14:creationId xmlns:p14="http://schemas.microsoft.com/office/powerpoint/2010/main" val="334763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90E4E29-AAD4-4445-A2C1-9AEC00F16934}" type="slidenum">
              <a:rPr lang="en-US" smtClean="0"/>
              <a:t>4</a:t>
            </a:fld>
            <a:endParaRPr lang="en-US"/>
          </a:p>
        </p:txBody>
      </p:sp>
    </p:spTree>
    <p:extLst>
      <p:ext uri="{BB962C8B-B14F-4D97-AF65-F5344CB8AC3E}">
        <p14:creationId xmlns:p14="http://schemas.microsoft.com/office/powerpoint/2010/main" val="172775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90E4E29-AAD4-4445-A2C1-9AEC00F16934}" type="slidenum">
              <a:rPr lang="en-US" smtClean="0"/>
              <a:t>5</a:t>
            </a:fld>
            <a:endParaRPr lang="en-US"/>
          </a:p>
        </p:txBody>
      </p:sp>
    </p:spTree>
    <p:extLst>
      <p:ext uri="{BB962C8B-B14F-4D97-AF65-F5344CB8AC3E}">
        <p14:creationId xmlns:p14="http://schemas.microsoft.com/office/powerpoint/2010/main" val="260704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IE" dirty="0">
                <a:hlinkClick r:id="rId3"/>
              </a:rPr>
              <a:t>https://academic.oup.com/occmed/article/70/4/251/5839678?login=false</a:t>
            </a:r>
            <a:r>
              <a:rPr lang="en-US" dirty="0">
                <a:solidFill>
                  <a:srgbClr val="5E6464"/>
                </a:solidFill>
                <a:latin typeface="Inter"/>
              </a:rPr>
              <a:t>  NUIG 2020 study </a:t>
            </a:r>
            <a:r>
              <a:rPr lang="en-US" b="1" i="0" dirty="0">
                <a:solidFill>
                  <a:srgbClr val="2A2A2A"/>
                </a:solidFill>
                <a:effectLst/>
                <a:latin typeface="Merriweather" panose="00000500000000000000" pitchFamily="2" charset="0"/>
              </a:rPr>
              <a:t>The value of lost productivity from workplace bullying in Ireland </a:t>
            </a:r>
          </a:p>
          <a:p>
            <a:pPr algn="l" fontAlgn="base"/>
            <a:r>
              <a:rPr lang="en-US" b="0" i="0" dirty="0">
                <a:solidFill>
                  <a:srgbClr val="2A2A2A"/>
                </a:solidFill>
                <a:effectLst/>
                <a:latin typeface="Source Sans Pro" panose="020B0503030403020204" pitchFamily="34" charset="0"/>
              </a:rPr>
              <a:t>J Cullinan, M Hodgins, V Hogan, L Pursell</a:t>
            </a:r>
          </a:p>
          <a:p>
            <a:pPr defTabSz="931774">
              <a:defRPr/>
            </a:pPr>
            <a:endParaRPr lang="en-IE" dirty="0"/>
          </a:p>
          <a:p>
            <a:pPr defTabSz="931774">
              <a:defRPr/>
            </a:pPr>
            <a:endParaRPr lang="en-US" dirty="0">
              <a:solidFill>
                <a:srgbClr val="5E6464"/>
              </a:solidFill>
              <a:latin typeface="Inter"/>
            </a:endParaRPr>
          </a:p>
          <a:p>
            <a:endParaRPr lang="en-IE" dirty="0"/>
          </a:p>
        </p:txBody>
      </p:sp>
      <p:sp>
        <p:nvSpPr>
          <p:cNvPr id="4" name="Slide Number Placeholder 3"/>
          <p:cNvSpPr>
            <a:spLocks noGrp="1"/>
          </p:cNvSpPr>
          <p:nvPr>
            <p:ph type="sldNum" sz="quarter" idx="5"/>
          </p:nvPr>
        </p:nvSpPr>
        <p:spPr/>
        <p:txBody>
          <a:bodyPr/>
          <a:lstStyle/>
          <a:p>
            <a:pPr defTabSz="931774">
              <a:defRPr/>
            </a:pPr>
            <a:fld id="{890E4E29-AAD4-4445-A2C1-9AEC00F16934}"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387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Address issues in a structured approach </a:t>
            </a:r>
          </a:p>
          <a:p>
            <a:pPr defTabSz="931774">
              <a:defRPr/>
            </a:pPr>
            <a:r>
              <a:rPr lang="en-US" dirty="0"/>
              <a:t>section 8 (2)(b) of the 2005 Act as regards ‘managing and conducting work activities in such a way as to prevent, so far as is reasonably practicable, any improper conduct or behaviour likely to put the safety, health and welfare at work of his or her employees at risk’. It also applies to employees in relation to their duties under section 13 (1)(e) of the 2005 Act to ‘not engage in improper conduct or behaviour that is likely to endanger his or her own safety, health and welfare at work or that of any other person’.</a:t>
            </a:r>
          </a:p>
          <a:p>
            <a:pPr defTabSz="931774">
              <a:defRPr/>
            </a:pPr>
            <a:endParaRPr lang="en-US" dirty="0"/>
          </a:p>
          <a:p>
            <a:endParaRPr lang="en-IE" dirty="0"/>
          </a:p>
        </p:txBody>
      </p:sp>
      <p:sp>
        <p:nvSpPr>
          <p:cNvPr id="4" name="Slide Number Placeholder 3"/>
          <p:cNvSpPr>
            <a:spLocks noGrp="1"/>
          </p:cNvSpPr>
          <p:nvPr>
            <p:ph type="sldNum" sz="quarter" idx="5"/>
          </p:nvPr>
        </p:nvSpPr>
        <p:spPr/>
        <p:txBody>
          <a:bodyPr/>
          <a:lstStyle/>
          <a:p>
            <a:pPr defTabSz="931774">
              <a:defRPr/>
            </a:pPr>
            <a:fld id="{890E4E29-AAD4-4445-A2C1-9AEC00F16934}"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18324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90E4E29-AAD4-4445-A2C1-9AEC00F16934}" type="slidenum">
              <a:rPr lang="en-US" smtClean="0"/>
              <a:t>8</a:t>
            </a:fld>
            <a:endParaRPr lang="en-US"/>
          </a:p>
        </p:txBody>
      </p:sp>
    </p:spTree>
    <p:extLst>
      <p:ext uri="{BB962C8B-B14F-4D97-AF65-F5344CB8AC3E}">
        <p14:creationId xmlns:p14="http://schemas.microsoft.com/office/powerpoint/2010/main" val="71200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13 2005 Act </a:t>
            </a:r>
            <a:endParaRPr lang="en-IE" dirty="0"/>
          </a:p>
        </p:txBody>
      </p:sp>
      <p:sp>
        <p:nvSpPr>
          <p:cNvPr id="4" name="Slide Number Placeholder 3"/>
          <p:cNvSpPr>
            <a:spLocks noGrp="1"/>
          </p:cNvSpPr>
          <p:nvPr>
            <p:ph type="sldNum" sz="quarter" idx="5"/>
          </p:nvPr>
        </p:nvSpPr>
        <p:spPr/>
        <p:txBody>
          <a:bodyPr/>
          <a:lstStyle/>
          <a:p>
            <a:fld id="{890E4E29-AAD4-4445-A2C1-9AEC00F16934}" type="slidenum">
              <a:rPr lang="en-US" smtClean="0"/>
              <a:t>16</a:t>
            </a:fld>
            <a:endParaRPr lang="en-US"/>
          </a:p>
        </p:txBody>
      </p:sp>
    </p:spTree>
    <p:extLst>
      <p:ext uri="{BB962C8B-B14F-4D97-AF65-F5344CB8AC3E}">
        <p14:creationId xmlns:p14="http://schemas.microsoft.com/office/powerpoint/2010/main" val="3640828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2B24590-81F6-C048-8668-754301CE3EBB}"/>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
        <p:nvSpPr>
          <p:cNvPr id="7" name="Text Placeholder 47">
            <a:extLst>
              <a:ext uri="{FF2B5EF4-FFF2-40B4-BE49-F238E27FC236}">
                <a16:creationId xmlns:a16="http://schemas.microsoft.com/office/drawing/2014/main" id="{405BED13-FBE6-7044-AB21-99BCE5DE1456}"/>
              </a:ext>
            </a:extLst>
          </p:cNvPr>
          <p:cNvSpPr>
            <a:spLocks noGrp="1"/>
          </p:cNvSpPr>
          <p:nvPr>
            <p:ph type="body" sz="quarter" idx="13" hasCustomPrompt="1"/>
          </p:nvPr>
        </p:nvSpPr>
        <p:spPr>
          <a:xfrm>
            <a:off x="4985138" y="3127913"/>
            <a:ext cx="4781551" cy="531019"/>
          </a:xfrm>
          <a:prstGeom prst="rect">
            <a:avLst/>
          </a:prstGeom>
        </p:spPr>
        <p:txBody>
          <a:bodyPr>
            <a:noAutofit/>
          </a:bodyPr>
          <a:lstStyle>
            <a:lvl1pPr marL="0" indent="0">
              <a:buNone/>
              <a:defRPr sz="3200" b="1">
                <a:solidFill>
                  <a:srgbClr val="275D90"/>
                </a:solidFill>
              </a:defRPr>
            </a:lvl1pPr>
            <a:lvl2pPr>
              <a:defRPr sz="2000"/>
            </a:lvl2pPr>
            <a:lvl3pPr>
              <a:defRPr sz="2000"/>
            </a:lvl3pPr>
            <a:lvl4pPr>
              <a:defRPr sz="2000"/>
            </a:lvl4pPr>
            <a:lvl5pPr>
              <a:defRPr sz="2000"/>
            </a:lvl5pPr>
          </a:lstStyle>
          <a:p>
            <a:pPr lvl="0"/>
            <a:r>
              <a:rPr lang="en-GB" dirty="0"/>
              <a:t>Insert title</a:t>
            </a:r>
            <a:endParaRPr lang="en-US" dirty="0"/>
          </a:p>
        </p:txBody>
      </p:sp>
      <p:sp>
        <p:nvSpPr>
          <p:cNvPr id="8" name="Text Placeholder 49">
            <a:extLst>
              <a:ext uri="{FF2B5EF4-FFF2-40B4-BE49-F238E27FC236}">
                <a16:creationId xmlns:a16="http://schemas.microsoft.com/office/drawing/2014/main" id="{7232E422-77DB-E345-90A1-32F60B3D08CC}"/>
              </a:ext>
            </a:extLst>
          </p:cNvPr>
          <p:cNvSpPr>
            <a:spLocks noGrp="1"/>
          </p:cNvSpPr>
          <p:nvPr>
            <p:ph type="body" sz="quarter" idx="15"/>
          </p:nvPr>
        </p:nvSpPr>
        <p:spPr>
          <a:xfrm>
            <a:off x="5137538" y="4924749"/>
            <a:ext cx="4629151" cy="531019"/>
          </a:xfrm>
          <a:prstGeom prst="rect">
            <a:avLst/>
          </a:prstGeom>
        </p:spPr>
        <p:txBody>
          <a:bodyPr>
            <a:noAutofit/>
          </a:bodyPr>
          <a:lstStyle>
            <a:lvl1pPr marL="0" indent="0">
              <a:spcBef>
                <a:spcPts val="1200"/>
              </a:spcBef>
              <a:buClr>
                <a:srgbClr val="F26122"/>
              </a:buClr>
              <a:buSzPct val="120000"/>
              <a:buFontTx/>
              <a:buNone/>
              <a:defRPr sz="1800">
                <a:solidFill>
                  <a:schemeClr val="bg1"/>
                </a:solidFill>
              </a:defRPr>
            </a:lvl1pPr>
            <a:lvl2pPr marL="409230" indent="0">
              <a:buFontTx/>
              <a:buNone/>
              <a:defRPr>
                <a:solidFill>
                  <a:schemeClr val="bg1"/>
                </a:solidFill>
              </a:defRPr>
            </a:lvl2pPr>
            <a:lvl3pPr marL="820710" indent="0">
              <a:buFontTx/>
              <a:buNone/>
              <a:defRPr>
                <a:solidFill>
                  <a:schemeClr val="bg1"/>
                </a:solidFill>
              </a:defRPr>
            </a:lvl3pPr>
          </a:lstStyle>
          <a:p>
            <a:pPr lvl="0"/>
            <a:r>
              <a:rPr lang="en-GB" dirty="0"/>
              <a:t>Click to edit Master text styles</a:t>
            </a:r>
          </a:p>
        </p:txBody>
      </p:sp>
      <p:pic>
        <p:nvPicPr>
          <p:cNvPr id="9" name="Picture 8" descr="Logo&#10;&#10;Description automatically generated with medium confidence">
            <a:extLst>
              <a:ext uri="{FF2B5EF4-FFF2-40B4-BE49-F238E27FC236}">
                <a16:creationId xmlns:a16="http://schemas.microsoft.com/office/drawing/2014/main" id="{624128D9-AD36-154B-A50D-39836D5D05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1295" y="490437"/>
            <a:ext cx="2696523" cy="1458746"/>
          </a:xfrm>
          <a:prstGeom prst="rect">
            <a:avLst/>
          </a:prstGeom>
        </p:spPr>
      </p:pic>
    </p:spTree>
    <p:extLst>
      <p:ext uri="{BB962C8B-B14F-4D97-AF65-F5344CB8AC3E}">
        <p14:creationId xmlns:p14="http://schemas.microsoft.com/office/powerpoint/2010/main" val="92727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505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50000"/>
          </a:blip>
          <a:srcRect t="15355" b="10879"/>
          <a:stretch/>
        </p:blipFill>
        <p:spPr>
          <a:xfrm>
            <a:off x="-18287" y="-1"/>
            <a:ext cx="1194326" cy="6505904"/>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11257A3E-087C-9943-A69C-E34DBA629B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3" name="Picture 12" descr="Shape, rectangle&#10;&#10;Description automatically generated with medium confidence">
            <a:extLst>
              <a:ext uri="{FF2B5EF4-FFF2-40B4-BE49-F238E27FC236}">
                <a16:creationId xmlns:a16="http://schemas.microsoft.com/office/drawing/2014/main" id="{CC8EDA2F-CE0B-854D-B32C-1A9FD141D34D}"/>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67080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3692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41000"/>
          </a:blip>
          <a:srcRect t="-773" b="11533"/>
          <a:stretch/>
        </p:blipFill>
        <p:spPr>
          <a:xfrm>
            <a:off x="-18287" y="-84083"/>
            <a:ext cx="1194326" cy="6821214"/>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A1403F28-BF24-5C4F-8DAA-372B70E127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6665EA2C-6FEF-954A-AB94-18EC4BEECC05}"/>
              </a:ext>
            </a:extLst>
          </p:cNvPr>
          <p:cNvPicPr>
            <a:picLocks noChangeAspect="1"/>
          </p:cNvPicPr>
          <p:nvPr userDrawn="1"/>
        </p:nvPicPr>
        <p:blipFill>
          <a:blip r:embed="rId4"/>
          <a:stretch>
            <a:fillRect/>
          </a:stretch>
        </p:blipFill>
        <p:spPr>
          <a:xfrm>
            <a:off x="-20592" y="381000"/>
            <a:ext cx="12212592" cy="6477000"/>
          </a:xfrm>
          <a:prstGeom prst="rect">
            <a:avLst/>
          </a:prstGeom>
        </p:spPr>
      </p:pic>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Tree>
    <p:extLst>
      <p:ext uri="{BB962C8B-B14F-4D97-AF65-F5344CB8AC3E}">
        <p14:creationId xmlns:p14="http://schemas.microsoft.com/office/powerpoint/2010/main" val="1395111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734277-5B9C-944C-AE2D-EE0911106EE2}"/>
              </a:ext>
            </a:extLst>
          </p:cNvPr>
          <p:cNvSpPr/>
          <p:nvPr userDrawn="1"/>
        </p:nvSpPr>
        <p:spPr>
          <a:xfrm>
            <a:off x="-23683" y="1597136"/>
            <a:ext cx="12215683" cy="5260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796090"/>
            <a:ext cx="10042452" cy="4351338"/>
          </a:xfrm>
        </p:spPr>
        <p:txBody>
          <a:bodyPr/>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400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E843533-8BE8-2A4B-AFD3-15140E3E4B30}"/>
              </a:ext>
            </a:extLst>
          </p:cNvPr>
          <p:cNvSpPr/>
          <p:nvPr userDrawn="1"/>
        </p:nvSpPr>
        <p:spPr>
          <a:xfrm>
            <a:off x="1176039" y="6643266"/>
            <a:ext cx="11015961" cy="214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with medium confidence">
            <a:extLst>
              <a:ext uri="{FF2B5EF4-FFF2-40B4-BE49-F238E27FC236}">
                <a16:creationId xmlns:a16="http://schemas.microsoft.com/office/drawing/2014/main" id="{A466F139-D44A-0543-8B6C-978AB017FD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1" name="Picture 10" descr="Shape, rectangle&#10;&#10;Description automatically generated with medium confidence">
            <a:extLst>
              <a:ext uri="{FF2B5EF4-FFF2-40B4-BE49-F238E27FC236}">
                <a16:creationId xmlns:a16="http://schemas.microsoft.com/office/drawing/2014/main" id="{8123B846-2158-C041-BE48-707BA2AE46E5}"/>
              </a:ext>
            </a:extLst>
          </p:cNvPr>
          <p:cNvPicPr>
            <a:picLocks noChangeAspect="1"/>
          </p:cNvPicPr>
          <p:nvPr userDrawn="1"/>
        </p:nvPicPr>
        <p:blipFill>
          <a:blip r:embed="rId3"/>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21039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734277-5B9C-944C-AE2D-EE0911106EE2}"/>
              </a:ext>
            </a:extLst>
          </p:cNvPr>
          <p:cNvSpPr/>
          <p:nvPr userDrawn="1"/>
        </p:nvSpPr>
        <p:spPr>
          <a:xfrm>
            <a:off x="0" y="0"/>
            <a:ext cx="1221028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796090"/>
            <a:ext cx="10042452" cy="4351338"/>
          </a:xfrm>
        </p:spPr>
        <p:txBody>
          <a:bodyPr/>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pic>
        <p:nvPicPr>
          <p:cNvPr id="11" name="Picture 10" descr="Logo&#10;&#10;Description automatically generated with medium confidence">
            <a:extLst>
              <a:ext uri="{FF2B5EF4-FFF2-40B4-BE49-F238E27FC236}">
                <a16:creationId xmlns:a16="http://schemas.microsoft.com/office/drawing/2014/main" id="{74ACE0E5-F42C-3B41-B46D-A1013E52A2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5" name="Picture 4" descr="Shape, rectangle&#10;&#10;Description automatically generated">
            <a:extLst>
              <a:ext uri="{FF2B5EF4-FFF2-40B4-BE49-F238E27FC236}">
                <a16:creationId xmlns:a16="http://schemas.microsoft.com/office/drawing/2014/main" id="{034E65C6-ED10-0C49-92F8-020D16B82E47}"/>
              </a:ext>
            </a:extLst>
          </p:cNvPr>
          <p:cNvPicPr>
            <a:picLocks noChangeAspect="1"/>
          </p:cNvPicPr>
          <p:nvPr userDrawn="1"/>
        </p:nvPicPr>
        <p:blipFill>
          <a:blip r:embed="rId4"/>
          <a:stretch>
            <a:fillRect/>
          </a:stretch>
        </p:blipFill>
        <p:spPr>
          <a:xfrm>
            <a:off x="1586" y="381000"/>
            <a:ext cx="12190413" cy="6477000"/>
          </a:xfrm>
          <a:prstGeom prst="rect">
            <a:avLst/>
          </a:prstGeom>
        </p:spPr>
      </p:pic>
      <p:sp>
        <p:nvSpPr>
          <p:cNvPr id="10" name="Title 1">
            <a:extLst>
              <a:ext uri="{FF2B5EF4-FFF2-40B4-BE49-F238E27FC236}">
                <a16:creationId xmlns:a16="http://schemas.microsoft.com/office/drawing/2014/main" id="{E8830A35-D99F-9B4F-B260-85083AD634FB}"/>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Tree>
    <p:extLst>
      <p:ext uri="{BB962C8B-B14F-4D97-AF65-F5344CB8AC3E}">
        <p14:creationId xmlns:p14="http://schemas.microsoft.com/office/powerpoint/2010/main" val="128520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11" name="Picture 10" descr="Logo&#10;&#10;Description automatically generated with medium confidence">
            <a:extLst>
              <a:ext uri="{FF2B5EF4-FFF2-40B4-BE49-F238E27FC236}">
                <a16:creationId xmlns:a16="http://schemas.microsoft.com/office/drawing/2014/main" id="{74ACE0E5-F42C-3B41-B46D-A1013E52A2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5" name="Picture 4">
            <a:extLst>
              <a:ext uri="{FF2B5EF4-FFF2-40B4-BE49-F238E27FC236}">
                <a16:creationId xmlns:a16="http://schemas.microsoft.com/office/drawing/2014/main" id="{034E65C6-ED10-0C49-92F8-020D16B82E47}"/>
              </a:ext>
            </a:extLst>
          </p:cNvPr>
          <p:cNvPicPr>
            <a:picLocks noChangeAspect="1"/>
          </p:cNvPicPr>
          <p:nvPr userDrawn="1"/>
        </p:nvPicPr>
        <p:blipFill>
          <a:blip r:embed="rId3"/>
          <a:srcRect/>
          <a:stretch/>
        </p:blipFill>
        <p:spPr>
          <a:xfrm>
            <a:off x="1586" y="1591595"/>
            <a:ext cx="12190413" cy="4985279"/>
          </a:xfrm>
          <a:prstGeom prst="rect">
            <a:avLst/>
          </a:prstGeom>
        </p:spPr>
      </p:pic>
      <p:pic>
        <p:nvPicPr>
          <p:cNvPr id="13" name="Picture 12" descr="Shape, rectangle&#10;&#10;Description automatically generated with medium confidence">
            <a:extLst>
              <a:ext uri="{FF2B5EF4-FFF2-40B4-BE49-F238E27FC236}">
                <a16:creationId xmlns:a16="http://schemas.microsoft.com/office/drawing/2014/main" id="{BFFBE501-CF13-EB40-B615-B1A6470B868D}"/>
              </a:ext>
            </a:extLst>
          </p:cNvPr>
          <p:cNvPicPr>
            <a:picLocks noChangeAspect="1"/>
          </p:cNvPicPr>
          <p:nvPr userDrawn="1"/>
        </p:nvPicPr>
        <p:blipFill rotWithShape="1">
          <a:blip r:embed="rId4"/>
          <a:srcRect t="18691"/>
          <a:stretch/>
        </p:blipFill>
        <p:spPr>
          <a:xfrm>
            <a:off x="-20592" y="1591594"/>
            <a:ext cx="12212592" cy="5266405"/>
          </a:xfrm>
          <a:prstGeom prst="rect">
            <a:avLst/>
          </a:prstGeom>
        </p:spPr>
      </p:pic>
      <p:sp>
        <p:nvSpPr>
          <p:cNvPr id="16" name="Title 1">
            <a:extLst>
              <a:ext uri="{FF2B5EF4-FFF2-40B4-BE49-F238E27FC236}">
                <a16:creationId xmlns:a16="http://schemas.microsoft.com/office/drawing/2014/main" id="{C5EA27D0-3031-BB4F-A659-657794A993D6}"/>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17" name="Content Placeholder 2">
            <a:extLst>
              <a:ext uri="{FF2B5EF4-FFF2-40B4-BE49-F238E27FC236}">
                <a16:creationId xmlns:a16="http://schemas.microsoft.com/office/drawing/2014/main" id="{5F9B1054-E30A-3D40-AD1A-12B34F3A66C5}"/>
              </a:ext>
            </a:extLst>
          </p:cNvPr>
          <p:cNvSpPr>
            <a:spLocks noGrp="1"/>
          </p:cNvSpPr>
          <p:nvPr>
            <p:ph idx="1"/>
          </p:nvPr>
        </p:nvSpPr>
        <p:spPr>
          <a:xfrm>
            <a:off x="1455856" y="1908096"/>
            <a:ext cx="1004245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Tree>
    <p:extLst>
      <p:ext uri="{BB962C8B-B14F-4D97-AF65-F5344CB8AC3E}">
        <p14:creationId xmlns:p14="http://schemas.microsoft.com/office/powerpoint/2010/main" val="3811875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734277-5B9C-944C-AE2D-EE0911106EE2}"/>
              </a:ext>
            </a:extLst>
          </p:cNvPr>
          <p:cNvSpPr/>
          <p:nvPr userDrawn="1"/>
        </p:nvSpPr>
        <p:spPr>
          <a:xfrm>
            <a:off x="-18288" y="0"/>
            <a:ext cx="1221028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hape, rectangle&#10;&#10;Description automatically generated with medium confidence">
            <a:extLst>
              <a:ext uri="{FF2B5EF4-FFF2-40B4-BE49-F238E27FC236}">
                <a16:creationId xmlns:a16="http://schemas.microsoft.com/office/drawing/2014/main" id="{488F0F63-14C1-1F41-B57A-EF6ABC1A387F}"/>
              </a:ext>
            </a:extLst>
          </p:cNvPr>
          <p:cNvPicPr>
            <a:picLocks noChangeAspect="1"/>
          </p:cNvPicPr>
          <p:nvPr userDrawn="1"/>
        </p:nvPicPr>
        <p:blipFill>
          <a:blip r:embed="rId3"/>
          <a:stretch>
            <a:fillRect/>
          </a:stretch>
        </p:blipFill>
        <p:spPr>
          <a:xfrm>
            <a:off x="-20592" y="381000"/>
            <a:ext cx="12212592" cy="6477000"/>
          </a:xfrm>
          <a:prstGeom prst="rect">
            <a:avLst/>
          </a:prstGeom>
        </p:spPr>
      </p:pic>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796090"/>
            <a:ext cx="10042452" cy="4351338"/>
          </a:xfrm>
        </p:spPr>
        <p:txBody>
          <a:bodyPr/>
          <a:lstStyle>
            <a:lvl1pPr>
              <a:buClr>
                <a:srgbClr val="002060"/>
              </a:buClr>
              <a:defRPr>
                <a:solidFill>
                  <a:schemeClr val="bg1"/>
                </a:solidFill>
              </a:defRPr>
            </a:lvl1pPr>
            <a:lvl2pPr>
              <a:buClr>
                <a:srgbClr val="002060"/>
              </a:buClr>
              <a:defRPr>
                <a:solidFill>
                  <a:schemeClr val="bg1"/>
                </a:solidFill>
              </a:defRPr>
            </a:lvl2pPr>
            <a:lvl3pPr>
              <a:buClr>
                <a:srgbClr val="002060"/>
              </a:buClr>
              <a:defRPr>
                <a:solidFill>
                  <a:schemeClr val="bg1"/>
                </a:solidFill>
              </a:defRPr>
            </a:lvl3pPr>
            <a:lvl4pPr>
              <a:buClr>
                <a:srgbClr val="002060"/>
              </a:buClr>
              <a:defRPr>
                <a:solidFill>
                  <a:schemeClr val="bg1"/>
                </a:solidFill>
              </a:defRPr>
            </a:lvl4pPr>
            <a:lvl5pPr>
              <a:buClr>
                <a:srgbClr val="002060"/>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pic>
        <p:nvPicPr>
          <p:cNvPr id="11" name="Picture 10">
            <a:extLst>
              <a:ext uri="{FF2B5EF4-FFF2-40B4-BE49-F238E27FC236}">
                <a16:creationId xmlns:a16="http://schemas.microsoft.com/office/drawing/2014/main" id="{74ACE0E5-F42C-3B41-B46D-A1013E52A2D9}"/>
              </a:ext>
            </a:extLst>
          </p:cNvPr>
          <p:cNvPicPr>
            <a:picLocks noChangeAspect="1"/>
          </p:cNvPicPr>
          <p:nvPr userDrawn="1"/>
        </p:nvPicPr>
        <p:blipFill>
          <a:blip r:embed="rId4"/>
          <a:srcRect/>
          <a:stretch/>
        </p:blipFill>
        <p:spPr>
          <a:xfrm>
            <a:off x="10163503" y="466830"/>
            <a:ext cx="1676760" cy="907080"/>
          </a:xfrm>
          <a:prstGeom prst="rect">
            <a:avLst/>
          </a:prstGeom>
        </p:spPr>
      </p:pic>
    </p:spTree>
    <p:extLst>
      <p:ext uri="{BB962C8B-B14F-4D97-AF65-F5344CB8AC3E}">
        <p14:creationId xmlns:p14="http://schemas.microsoft.com/office/powerpoint/2010/main" val="1920748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E65C07DE-1FB3-4041-BCDD-92DECB665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sp>
        <p:nvSpPr>
          <p:cNvPr id="10" name="Rectangle 9">
            <a:extLst>
              <a:ext uri="{FF2B5EF4-FFF2-40B4-BE49-F238E27FC236}">
                <a16:creationId xmlns:a16="http://schemas.microsoft.com/office/drawing/2014/main" id="{7B01A927-EADD-B748-B9A0-1512330F1480}"/>
              </a:ext>
            </a:extLst>
          </p:cNvPr>
          <p:cNvSpPr/>
          <p:nvPr userDrawn="1"/>
        </p:nvSpPr>
        <p:spPr>
          <a:xfrm>
            <a:off x="-20593" y="0"/>
            <a:ext cx="1221028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rectangle&#10;&#10;Description automatically generated with medium confidence">
            <a:extLst>
              <a:ext uri="{FF2B5EF4-FFF2-40B4-BE49-F238E27FC236}">
                <a16:creationId xmlns:a16="http://schemas.microsoft.com/office/drawing/2014/main" id="{326DC402-FEC0-2147-B247-EE1AB7A498C9}"/>
              </a:ext>
            </a:extLst>
          </p:cNvPr>
          <p:cNvPicPr>
            <a:picLocks noChangeAspect="1"/>
          </p:cNvPicPr>
          <p:nvPr userDrawn="1"/>
        </p:nvPicPr>
        <p:blipFill rotWithShape="1">
          <a:blip r:embed="rId4"/>
          <a:srcRect t="18691"/>
          <a:stretch/>
        </p:blipFill>
        <p:spPr>
          <a:xfrm>
            <a:off x="-20592" y="1591594"/>
            <a:ext cx="12212592" cy="5266405"/>
          </a:xfrm>
          <a:prstGeom prst="rect">
            <a:avLst/>
          </a:prstGeom>
        </p:spPr>
      </p:pic>
      <p:sp>
        <p:nvSpPr>
          <p:cNvPr id="13" name="Text Placeholder 47">
            <a:extLst>
              <a:ext uri="{FF2B5EF4-FFF2-40B4-BE49-F238E27FC236}">
                <a16:creationId xmlns:a16="http://schemas.microsoft.com/office/drawing/2014/main" id="{871207C1-BBD3-E84D-9A12-9829E10198FB}"/>
              </a:ext>
            </a:extLst>
          </p:cNvPr>
          <p:cNvSpPr>
            <a:spLocks noGrp="1"/>
          </p:cNvSpPr>
          <p:nvPr>
            <p:ph type="body" sz="quarter" idx="13" hasCustomPrompt="1"/>
          </p:nvPr>
        </p:nvSpPr>
        <p:spPr>
          <a:xfrm>
            <a:off x="0" y="2511571"/>
            <a:ext cx="12191999" cy="917429"/>
          </a:xfrm>
          <a:prstGeom prst="rect">
            <a:avLst/>
          </a:prstGeom>
        </p:spPr>
        <p:txBody>
          <a:bodyPr>
            <a:noAutofit/>
          </a:bodyPr>
          <a:lstStyle>
            <a:lvl1pPr marL="0" indent="0" algn="ctr">
              <a:buNone/>
              <a:defRPr sz="4000" b="1">
                <a:solidFill>
                  <a:schemeClr val="bg1"/>
                </a:solidFill>
              </a:defRPr>
            </a:lvl1pPr>
            <a:lvl2pPr>
              <a:defRPr sz="2000"/>
            </a:lvl2pPr>
            <a:lvl3pPr>
              <a:defRPr sz="2000"/>
            </a:lvl3pPr>
            <a:lvl4pPr>
              <a:defRPr sz="2000"/>
            </a:lvl4pPr>
            <a:lvl5pPr>
              <a:defRPr sz="2000"/>
            </a:lvl5pPr>
          </a:lstStyle>
          <a:p>
            <a:pPr lvl="0"/>
            <a:r>
              <a:rPr lang="en-GB" dirty="0"/>
              <a:t>Insert title</a:t>
            </a:r>
            <a:endParaRPr lang="en-US" dirty="0"/>
          </a:p>
        </p:txBody>
      </p:sp>
      <p:pic>
        <p:nvPicPr>
          <p:cNvPr id="15" name="Picture 14">
            <a:extLst>
              <a:ext uri="{FF2B5EF4-FFF2-40B4-BE49-F238E27FC236}">
                <a16:creationId xmlns:a16="http://schemas.microsoft.com/office/drawing/2014/main" id="{A8E43D1C-C359-E144-BFC1-5C6426AF373D}"/>
              </a:ext>
            </a:extLst>
          </p:cNvPr>
          <p:cNvPicPr>
            <a:picLocks noChangeAspect="1"/>
          </p:cNvPicPr>
          <p:nvPr userDrawn="1"/>
        </p:nvPicPr>
        <p:blipFill>
          <a:blip r:embed="rId5"/>
          <a:srcRect/>
          <a:stretch/>
        </p:blipFill>
        <p:spPr>
          <a:xfrm>
            <a:off x="10163503" y="466830"/>
            <a:ext cx="1676760" cy="907080"/>
          </a:xfrm>
          <a:prstGeom prst="rect">
            <a:avLst/>
          </a:prstGeom>
        </p:spPr>
      </p:pic>
      <p:sp>
        <p:nvSpPr>
          <p:cNvPr id="12" name="Text Placeholder 49">
            <a:extLst>
              <a:ext uri="{FF2B5EF4-FFF2-40B4-BE49-F238E27FC236}">
                <a16:creationId xmlns:a16="http://schemas.microsoft.com/office/drawing/2014/main" id="{20B2294F-3B78-414C-9EF9-364821A3E141}"/>
              </a:ext>
            </a:extLst>
          </p:cNvPr>
          <p:cNvSpPr>
            <a:spLocks noGrp="1"/>
          </p:cNvSpPr>
          <p:nvPr>
            <p:ph type="body" sz="quarter" idx="15"/>
          </p:nvPr>
        </p:nvSpPr>
        <p:spPr>
          <a:xfrm>
            <a:off x="0" y="3706249"/>
            <a:ext cx="12189695" cy="594289"/>
          </a:xfrm>
          <a:prstGeom prst="rect">
            <a:avLst/>
          </a:prstGeom>
        </p:spPr>
        <p:txBody>
          <a:bodyPr>
            <a:noAutofit/>
          </a:bodyPr>
          <a:lstStyle>
            <a:lvl1pPr marL="0" indent="0" algn="ctr">
              <a:spcBef>
                <a:spcPts val="1200"/>
              </a:spcBef>
              <a:buClr>
                <a:srgbClr val="F26122"/>
              </a:buClr>
              <a:buSzPct val="120000"/>
              <a:buFontTx/>
              <a:buNone/>
              <a:defRPr sz="2800">
                <a:solidFill>
                  <a:schemeClr val="bg1"/>
                </a:solidFill>
              </a:defRPr>
            </a:lvl1pPr>
            <a:lvl2pPr marL="409230" indent="0">
              <a:buFontTx/>
              <a:buNone/>
              <a:defRPr>
                <a:solidFill>
                  <a:schemeClr val="bg1"/>
                </a:solidFill>
              </a:defRPr>
            </a:lvl2pPr>
            <a:lvl3pPr marL="820710" indent="0">
              <a:buFontTx/>
              <a:buNone/>
              <a:defRPr>
                <a:solidFill>
                  <a:schemeClr val="bg1"/>
                </a:solidFill>
              </a:defRPr>
            </a:lvl3pPr>
          </a:lstStyle>
          <a:p>
            <a:pPr lvl="0"/>
            <a:r>
              <a:rPr lang="en-GB" dirty="0"/>
              <a:t>Click to edit Master text styles</a:t>
            </a:r>
          </a:p>
        </p:txBody>
      </p:sp>
    </p:spTree>
    <p:extLst>
      <p:ext uri="{BB962C8B-B14F-4D97-AF65-F5344CB8AC3E}">
        <p14:creationId xmlns:p14="http://schemas.microsoft.com/office/powerpoint/2010/main" val="284453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1A927-EADD-B748-B9A0-1512330F1480}"/>
              </a:ext>
            </a:extLst>
          </p:cNvPr>
          <p:cNvSpPr/>
          <p:nvPr userDrawn="1"/>
        </p:nvSpPr>
        <p:spPr>
          <a:xfrm>
            <a:off x="-18288" y="0"/>
            <a:ext cx="1221028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65C07DE-1FB3-4041-BCDD-92DECB665011}"/>
              </a:ext>
            </a:extLst>
          </p:cNvPr>
          <p:cNvPicPr>
            <a:picLocks noChangeAspect="1"/>
          </p:cNvPicPr>
          <p:nvPr userDrawn="1"/>
        </p:nvPicPr>
        <p:blipFill>
          <a:blip r:embed="rId3"/>
          <a:srcRect/>
          <a:stretch/>
        </p:blipFill>
        <p:spPr>
          <a:xfrm>
            <a:off x="10163503" y="466830"/>
            <a:ext cx="1676760" cy="907080"/>
          </a:xfrm>
          <a:prstGeom prst="rect">
            <a:avLst/>
          </a:prstGeom>
        </p:spPr>
      </p:pic>
      <p:pic>
        <p:nvPicPr>
          <p:cNvPr id="9" name="Picture 8" descr="Shape, rectangle&#10;&#10;Description automatically generated">
            <a:extLst>
              <a:ext uri="{FF2B5EF4-FFF2-40B4-BE49-F238E27FC236}">
                <a16:creationId xmlns:a16="http://schemas.microsoft.com/office/drawing/2014/main" id="{168EBA22-2975-324F-9FF0-AAE7EDE33927}"/>
              </a:ext>
            </a:extLst>
          </p:cNvPr>
          <p:cNvPicPr>
            <a:picLocks noChangeAspect="1"/>
          </p:cNvPicPr>
          <p:nvPr userDrawn="1"/>
        </p:nvPicPr>
        <p:blipFill>
          <a:blip r:embed="rId4"/>
          <a:stretch>
            <a:fillRect/>
          </a:stretch>
        </p:blipFill>
        <p:spPr>
          <a:xfrm>
            <a:off x="1586" y="381000"/>
            <a:ext cx="12190413" cy="6477000"/>
          </a:xfrm>
          <a:prstGeom prst="rect">
            <a:avLst/>
          </a:prstGeom>
        </p:spPr>
      </p:pic>
      <p:sp>
        <p:nvSpPr>
          <p:cNvPr id="13" name="Text Placeholder 47">
            <a:extLst>
              <a:ext uri="{FF2B5EF4-FFF2-40B4-BE49-F238E27FC236}">
                <a16:creationId xmlns:a16="http://schemas.microsoft.com/office/drawing/2014/main" id="{E1FD27AB-AB26-924E-A2E4-77CCEE7F1386}"/>
              </a:ext>
            </a:extLst>
          </p:cNvPr>
          <p:cNvSpPr>
            <a:spLocks noGrp="1"/>
          </p:cNvSpPr>
          <p:nvPr>
            <p:ph type="body" sz="quarter" idx="13" hasCustomPrompt="1"/>
          </p:nvPr>
        </p:nvSpPr>
        <p:spPr>
          <a:xfrm>
            <a:off x="0" y="2511571"/>
            <a:ext cx="12191999" cy="917429"/>
          </a:xfrm>
          <a:prstGeom prst="rect">
            <a:avLst/>
          </a:prstGeom>
        </p:spPr>
        <p:txBody>
          <a:bodyPr>
            <a:noAutofit/>
          </a:bodyPr>
          <a:lstStyle>
            <a:lvl1pPr marL="0" indent="0" algn="ctr">
              <a:buNone/>
              <a:defRPr sz="4000" b="1">
                <a:solidFill>
                  <a:schemeClr val="bg1"/>
                </a:solidFill>
              </a:defRPr>
            </a:lvl1pPr>
            <a:lvl2pPr>
              <a:defRPr sz="2000"/>
            </a:lvl2pPr>
            <a:lvl3pPr>
              <a:defRPr sz="2000"/>
            </a:lvl3pPr>
            <a:lvl4pPr>
              <a:defRPr sz="2000"/>
            </a:lvl4pPr>
            <a:lvl5pPr>
              <a:defRPr sz="2000"/>
            </a:lvl5pPr>
          </a:lstStyle>
          <a:p>
            <a:pPr lvl="0"/>
            <a:r>
              <a:rPr lang="en-GB" dirty="0"/>
              <a:t>Insert title</a:t>
            </a:r>
            <a:endParaRPr lang="en-US" dirty="0"/>
          </a:p>
        </p:txBody>
      </p:sp>
      <p:sp>
        <p:nvSpPr>
          <p:cNvPr id="15" name="Text Placeholder 49">
            <a:extLst>
              <a:ext uri="{FF2B5EF4-FFF2-40B4-BE49-F238E27FC236}">
                <a16:creationId xmlns:a16="http://schemas.microsoft.com/office/drawing/2014/main" id="{E48153B5-F868-0149-9EAA-5B0A26E220B4}"/>
              </a:ext>
            </a:extLst>
          </p:cNvPr>
          <p:cNvSpPr>
            <a:spLocks noGrp="1"/>
          </p:cNvSpPr>
          <p:nvPr>
            <p:ph type="body" sz="quarter" idx="15"/>
          </p:nvPr>
        </p:nvSpPr>
        <p:spPr>
          <a:xfrm>
            <a:off x="0" y="3706249"/>
            <a:ext cx="12189695" cy="594289"/>
          </a:xfrm>
          <a:prstGeom prst="rect">
            <a:avLst/>
          </a:prstGeom>
        </p:spPr>
        <p:txBody>
          <a:bodyPr>
            <a:noAutofit/>
          </a:bodyPr>
          <a:lstStyle>
            <a:lvl1pPr marL="0" indent="0" algn="ctr">
              <a:spcBef>
                <a:spcPts val="1200"/>
              </a:spcBef>
              <a:buClr>
                <a:srgbClr val="F26122"/>
              </a:buClr>
              <a:buSzPct val="120000"/>
              <a:buFontTx/>
              <a:buNone/>
              <a:defRPr sz="2800">
                <a:solidFill>
                  <a:schemeClr val="bg1"/>
                </a:solidFill>
              </a:defRPr>
            </a:lvl1pPr>
            <a:lvl2pPr marL="409230" indent="0">
              <a:buFontTx/>
              <a:buNone/>
              <a:defRPr>
                <a:solidFill>
                  <a:schemeClr val="bg1"/>
                </a:solidFill>
              </a:defRPr>
            </a:lvl2pPr>
            <a:lvl3pPr marL="820710" indent="0">
              <a:buFontTx/>
              <a:buNone/>
              <a:defRPr>
                <a:solidFill>
                  <a:schemeClr val="bg1"/>
                </a:solidFill>
              </a:defRPr>
            </a:lvl3pPr>
          </a:lstStyle>
          <a:p>
            <a:pPr lvl="0"/>
            <a:r>
              <a:rPr lang="en-GB" dirty="0"/>
              <a:t>Click to edit Master text styles</a:t>
            </a:r>
          </a:p>
        </p:txBody>
      </p:sp>
    </p:spTree>
    <p:extLst>
      <p:ext uri="{BB962C8B-B14F-4D97-AF65-F5344CB8AC3E}">
        <p14:creationId xmlns:p14="http://schemas.microsoft.com/office/powerpoint/2010/main" val="2190052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2B24590-81F6-C048-8668-754301CE3EBB}"/>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
        <p:nvSpPr>
          <p:cNvPr id="8" name="Text Placeholder 49">
            <a:extLst>
              <a:ext uri="{FF2B5EF4-FFF2-40B4-BE49-F238E27FC236}">
                <a16:creationId xmlns:a16="http://schemas.microsoft.com/office/drawing/2014/main" id="{7232E422-77DB-E345-90A1-32F60B3D08CC}"/>
              </a:ext>
            </a:extLst>
          </p:cNvPr>
          <p:cNvSpPr>
            <a:spLocks noGrp="1"/>
          </p:cNvSpPr>
          <p:nvPr>
            <p:ph type="body" sz="quarter" idx="15"/>
          </p:nvPr>
        </p:nvSpPr>
        <p:spPr>
          <a:xfrm>
            <a:off x="5137538" y="4924749"/>
            <a:ext cx="4629151" cy="531019"/>
          </a:xfrm>
          <a:prstGeom prst="rect">
            <a:avLst/>
          </a:prstGeom>
        </p:spPr>
        <p:txBody>
          <a:bodyPr>
            <a:noAutofit/>
          </a:bodyPr>
          <a:lstStyle>
            <a:lvl1pPr marL="0" indent="0">
              <a:spcBef>
                <a:spcPts val="1200"/>
              </a:spcBef>
              <a:buClr>
                <a:srgbClr val="F26122"/>
              </a:buClr>
              <a:buSzPct val="120000"/>
              <a:buFontTx/>
              <a:buNone/>
              <a:defRPr sz="1800">
                <a:solidFill>
                  <a:schemeClr val="bg1"/>
                </a:solidFill>
              </a:defRPr>
            </a:lvl1pPr>
            <a:lvl2pPr marL="409230" indent="0">
              <a:buFontTx/>
              <a:buNone/>
              <a:defRPr>
                <a:solidFill>
                  <a:schemeClr val="bg1"/>
                </a:solidFill>
              </a:defRPr>
            </a:lvl2pPr>
            <a:lvl3pPr marL="820710" indent="0">
              <a:buFontTx/>
              <a:buNone/>
              <a:defRPr>
                <a:solidFill>
                  <a:schemeClr val="bg1"/>
                </a:solidFill>
              </a:defRPr>
            </a:lvl3pPr>
          </a:lstStyle>
          <a:p>
            <a:pPr lvl="0"/>
            <a:r>
              <a:rPr lang="en-GB" dirty="0"/>
              <a:t>Click to edit Master text styles</a:t>
            </a:r>
          </a:p>
        </p:txBody>
      </p:sp>
      <p:sp>
        <p:nvSpPr>
          <p:cNvPr id="5" name="Rectangle 4">
            <a:extLst>
              <a:ext uri="{FF2B5EF4-FFF2-40B4-BE49-F238E27FC236}">
                <a16:creationId xmlns:a16="http://schemas.microsoft.com/office/drawing/2014/main" id="{0C266FAC-CCA8-8C43-AA7E-80E917E6F414}"/>
              </a:ext>
            </a:extLst>
          </p:cNvPr>
          <p:cNvSpPr/>
          <p:nvPr userDrawn="1"/>
        </p:nvSpPr>
        <p:spPr>
          <a:xfrm>
            <a:off x="4442690" y="2449901"/>
            <a:ext cx="7348353" cy="2074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10;&#10;Description automatically generated with medium confidence">
            <a:extLst>
              <a:ext uri="{FF2B5EF4-FFF2-40B4-BE49-F238E27FC236}">
                <a16:creationId xmlns:a16="http://schemas.microsoft.com/office/drawing/2014/main" id="{9A4AA70E-744A-A243-9B3A-6D5D34EF7A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8788" y="691841"/>
            <a:ext cx="2626344" cy="1420781"/>
          </a:xfrm>
          <a:prstGeom prst="rect">
            <a:avLst/>
          </a:prstGeom>
        </p:spPr>
      </p:pic>
      <p:sp>
        <p:nvSpPr>
          <p:cNvPr id="7" name="Text Placeholder 47">
            <a:extLst>
              <a:ext uri="{FF2B5EF4-FFF2-40B4-BE49-F238E27FC236}">
                <a16:creationId xmlns:a16="http://schemas.microsoft.com/office/drawing/2014/main" id="{405BED13-FBE6-7044-AB21-99BCE5DE1456}"/>
              </a:ext>
            </a:extLst>
          </p:cNvPr>
          <p:cNvSpPr>
            <a:spLocks noGrp="1"/>
          </p:cNvSpPr>
          <p:nvPr>
            <p:ph type="body" sz="quarter" idx="13" hasCustomPrompt="1"/>
          </p:nvPr>
        </p:nvSpPr>
        <p:spPr>
          <a:xfrm>
            <a:off x="5061337" y="3352633"/>
            <a:ext cx="4781551" cy="531019"/>
          </a:xfrm>
          <a:prstGeom prst="rect">
            <a:avLst/>
          </a:prstGeom>
        </p:spPr>
        <p:txBody>
          <a:bodyPr>
            <a:noAutofit/>
          </a:bodyPr>
          <a:lstStyle>
            <a:lvl1pPr marL="0" indent="0">
              <a:buNone/>
              <a:defRPr sz="3200" b="1">
                <a:solidFill>
                  <a:schemeClr val="bg1"/>
                </a:solidFill>
              </a:defRPr>
            </a:lvl1pPr>
            <a:lvl2pPr>
              <a:defRPr sz="2000"/>
            </a:lvl2pPr>
            <a:lvl3pPr>
              <a:defRPr sz="2000"/>
            </a:lvl3pPr>
            <a:lvl4pPr>
              <a:defRPr sz="2000"/>
            </a:lvl4pPr>
            <a:lvl5pPr>
              <a:defRPr sz="2000"/>
            </a:lvl5pPr>
          </a:lstStyle>
          <a:p>
            <a:pPr lvl="0"/>
            <a:r>
              <a:rPr lang="en-GB" dirty="0"/>
              <a:t>Insert title</a:t>
            </a:r>
            <a:endParaRPr lang="en-US" dirty="0"/>
          </a:p>
        </p:txBody>
      </p:sp>
    </p:spTree>
    <p:extLst>
      <p:ext uri="{BB962C8B-B14F-4D97-AF65-F5344CB8AC3E}">
        <p14:creationId xmlns:p14="http://schemas.microsoft.com/office/powerpoint/2010/main" val="767333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A008-B6FF-1A43-80B5-2507F86C85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A2C150E-6881-1846-9C98-24575E082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4C33E7-582D-8F4E-B313-E4A13DBA3B45}"/>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4/2/2024</a:t>
            </a:fld>
            <a:endParaRPr lang="en-US"/>
          </a:p>
        </p:txBody>
      </p:sp>
      <p:sp>
        <p:nvSpPr>
          <p:cNvPr id="5" name="Footer Placeholder 4">
            <a:extLst>
              <a:ext uri="{FF2B5EF4-FFF2-40B4-BE49-F238E27FC236}">
                <a16:creationId xmlns:a16="http://schemas.microsoft.com/office/drawing/2014/main" id="{A857C87D-5EDE-4041-BD3D-5F88B96C37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9B6A62-F0B4-2140-B7D1-6C1748A75C07}"/>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Tree>
    <p:extLst>
      <p:ext uri="{BB962C8B-B14F-4D97-AF65-F5344CB8AC3E}">
        <p14:creationId xmlns:p14="http://schemas.microsoft.com/office/powerpoint/2010/main" val="25338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6" y="0"/>
            <a:ext cx="1194326" cy="67686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with medium confidence">
            <a:extLst>
              <a:ext uri="{FF2B5EF4-FFF2-40B4-BE49-F238E27FC236}">
                <a16:creationId xmlns:a16="http://schemas.microsoft.com/office/drawing/2014/main" id="{839D94BA-F820-C34A-953D-EFBB2F7DCB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5" name="Picture 4" descr="Shape, rectangle&#10;&#10;Description automatically generated with medium confidence">
            <a:extLst>
              <a:ext uri="{FF2B5EF4-FFF2-40B4-BE49-F238E27FC236}">
                <a16:creationId xmlns:a16="http://schemas.microsoft.com/office/drawing/2014/main" id="{EA892213-6B62-A943-8890-249A0ADF64F3}"/>
              </a:ext>
            </a:extLst>
          </p:cNvPr>
          <p:cNvPicPr>
            <a:picLocks noChangeAspect="1"/>
          </p:cNvPicPr>
          <p:nvPr userDrawn="1"/>
        </p:nvPicPr>
        <p:blipFill>
          <a:blip r:embed="rId3"/>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795588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2BC3-14A9-ED42-B10D-C4532D988E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302815-F718-8F4C-81D8-30B7E03C9F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080DE94-009A-C246-BFC3-67FA1FFEE52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0D7EA6C-5237-1D48-B454-A59076B53612}"/>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4/2/2024</a:t>
            </a:fld>
            <a:endParaRPr lang="en-US"/>
          </a:p>
        </p:txBody>
      </p:sp>
      <p:sp>
        <p:nvSpPr>
          <p:cNvPr id="6" name="Footer Placeholder 5">
            <a:extLst>
              <a:ext uri="{FF2B5EF4-FFF2-40B4-BE49-F238E27FC236}">
                <a16:creationId xmlns:a16="http://schemas.microsoft.com/office/drawing/2014/main" id="{FFD8DA71-A37C-9848-8CCA-A3BD328AFA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25FC24-35B5-9B47-9E44-AB174000DEDD}"/>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Tree>
    <p:extLst>
      <p:ext uri="{BB962C8B-B14F-4D97-AF65-F5344CB8AC3E}">
        <p14:creationId xmlns:p14="http://schemas.microsoft.com/office/powerpoint/2010/main" val="257717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5B68-A449-2342-ACE3-676E0E1A2FD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43C188-F573-2B4D-AC96-19884CFE4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14BAA15-FFA8-8744-9380-91D99748AE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647FC1-CEA2-AC48-BDDE-238137BB4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56C6A1-23F2-C449-B880-3B368D29FC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7FB869D-31BD-C245-B1A3-D042B2941B45}"/>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4/2/2024</a:t>
            </a:fld>
            <a:endParaRPr lang="en-US"/>
          </a:p>
        </p:txBody>
      </p:sp>
      <p:sp>
        <p:nvSpPr>
          <p:cNvPr id="8" name="Footer Placeholder 7">
            <a:extLst>
              <a:ext uri="{FF2B5EF4-FFF2-40B4-BE49-F238E27FC236}">
                <a16:creationId xmlns:a16="http://schemas.microsoft.com/office/drawing/2014/main" id="{08890597-9B6E-7740-8F08-7B3F59768E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7D0C8B-F481-1A40-94E5-7E324DE9E0E3}"/>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Tree>
    <p:extLst>
      <p:ext uri="{BB962C8B-B14F-4D97-AF65-F5344CB8AC3E}">
        <p14:creationId xmlns:p14="http://schemas.microsoft.com/office/powerpoint/2010/main" val="2385620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A70-D813-3B45-8596-DDD7E1DD8E4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48D4C44-E867-7F4B-BE30-C6F6A58A8D5A}"/>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4/2/2024</a:t>
            </a:fld>
            <a:endParaRPr lang="en-US"/>
          </a:p>
        </p:txBody>
      </p:sp>
      <p:sp>
        <p:nvSpPr>
          <p:cNvPr id="4" name="Footer Placeholder 3">
            <a:extLst>
              <a:ext uri="{FF2B5EF4-FFF2-40B4-BE49-F238E27FC236}">
                <a16:creationId xmlns:a16="http://schemas.microsoft.com/office/drawing/2014/main" id="{B23CEA35-5AB5-A145-BDEC-F467B8AE8F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B4C52EF-9D62-8440-A607-54E7C2B1EEB8}"/>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Tree>
    <p:extLst>
      <p:ext uri="{BB962C8B-B14F-4D97-AF65-F5344CB8AC3E}">
        <p14:creationId xmlns:p14="http://schemas.microsoft.com/office/powerpoint/2010/main" val="350716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EB0BD-F62A-594E-9FFD-2B043772B56A}"/>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4/2/2024</a:t>
            </a:fld>
            <a:endParaRPr lang="en-US"/>
          </a:p>
        </p:txBody>
      </p:sp>
      <p:sp>
        <p:nvSpPr>
          <p:cNvPr id="3" name="Footer Placeholder 2">
            <a:extLst>
              <a:ext uri="{FF2B5EF4-FFF2-40B4-BE49-F238E27FC236}">
                <a16:creationId xmlns:a16="http://schemas.microsoft.com/office/drawing/2014/main" id="{B9D4A334-BE7B-E046-983E-FA062A07B1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DEEA629-2F2B-1D44-91EB-9966E68709F9}"/>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Tree>
    <p:extLst>
      <p:ext uri="{BB962C8B-B14F-4D97-AF65-F5344CB8AC3E}">
        <p14:creationId xmlns:p14="http://schemas.microsoft.com/office/powerpoint/2010/main" val="1750543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30B8-CE35-D142-8CBC-79E3496A2F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09CA17-349F-1D4D-ABE4-FD21C6C6C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39A879-5BB9-E747-94E2-8762D30C1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A411E5-5CA0-C442-A679-4CFB1F353D8E}"/>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4/2/2024</a:t>
            </a:fld>
            <a:endParaRPr lang="en-US"/>
          </a:p>
        </p:txBody>
      </p:sp>
      <p:sp>
        <p:nvSpPr>
          <p:cNvPr id="6" name="Footer Placeholder 5">
            <a:extLst>
              <a:ext uri="{FF2B5EF4-FFF2-40B4-BE49-F238E27FC236}">
                <a16:creationId xmlns:a16="http://schemas.microsoft.com/office/drawing/2014/main" id="{FD118666-7604-734A-98DC-60AFEBDB63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CEE15F-C1A6-2A4A-BD81-DE1B0B7294C7}"/>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Tree>
    <p:extLst>
      <p:ext uri="{BB962C8B-B14F-4D97-AF65-F5344CB8AC3E}">
        <p14:creationId xmlns:p14="http://schemas.microsoft.com/office/powerpoint/2010/main" val="343218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8FC5-6332-8C4C-B3C8-4D140EF397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7C33C1E-75B3-774D-8712-98B8F865F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3FE79-F839-F242-A151-CBC32CA72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BDD00D-929B-2A41-B9F0-45672D1CDD59}"/>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4/2/2024</a:t>
            </a:fld>
            <a:endParaRPr lang="en-US"/>
          </a:p>
        </p:txBody>
      </p:sp>
      <p:sp>
        <p:nvSpPr>
          <p:cNvPr id="6" name="Footer Placeholder 5">
            <a:extLst>
              <a:ext uri="{FF2B5EF4-FFF2-40B4-BE49-F238E27FC236}">
                <a16:creationId xmlns:a16="http://schemas.microsoft.com/office/drawing/2014/main" id="{4E975A8B-AA05-9C47-B0B1-1F9C29549F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FE979F-1CFE-1A49-A1F5-E35DB49781E5}"/>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Tree>
    <p:extLst>
      <p:ext uri="{BB962C8B-B14F-4D97-AF65-F5344CB8AC3E}">
        <p14:creationId xmlns:p14="http://schemas.microsoft.com/office/powerpoint/2010/main" val="838478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6A25-B862-C940-B1AD-064F55E7CDD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B10403-7451-6B49-815F-48CE740653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184A22-ABC3-6E48-A4C1-C92C56D04BD7}"/>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4/2/2024</a:t>
            </a:fld>
            <a:endParaRPr lang="en-US"/>
          </a:p>
        </p:txBody>
      </p:sp>
      <p:sp>
        <p:nvSpPr>
          <p:cNvPr id="5" name="Footer Placeholder 4">
            <a:extLst>
              <a:ext uri="{FF2B5EF4-FFF2-40B4-BE49-F238E27FC236}">
                <a16:creationId xmlns:a16="http://schemas.microsoft.com/office/drawing/2014/main" id="{2AB98556-739C-CC4B-B472-D33BC8AF85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3B9165-1D06-A249-A474-9BDF2F7E32BF}"/>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Tree>
    <p:extLst>
      <p:ext uri="{BB962C8B-B14F-4D97-AF65-F5344CB8AC3E}">
        <p14:creationId xmlns:p14="http://schemas.microsoft.com/office/powerpoint/2010/main" val="3436576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B793C-B491-574C-A4FC-F1117D712B4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6DA726-DDCA-E14D-8901-AA026A9CB1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AB015C-A691-BB49-90EB-2EC3402D5D57}"/>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4/2/2024</a:t>
            </a:fld>
            <a:endParaRPr lang="en-US"/>
          </a:p>
        </p:txBody>
      </p:sp>
      <p:sp>
        <p:nvSpPr>
          <p:cNvPr id="5" name="Footer Placeholder 4">
            <a:extLst>
              <a:ext uri="{FF2B5EF4-FFF2-40B4-BE49-F238E27FC236}">
                <a16:creationId xmlns:a16="http://schemas.microsoft.com/office/drawing/2014/main" id="{4854ABE5-7057-D14B-BF68-85715D0B18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A861FD-81F1-6448-AC6E-CF9BDD68087B}"/>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a:p>
        </p:txBody>
      </p:sp>
    </p:spTree>
    <p:extLst>
      <p:ext uri="{BB962C8B-B14F-4D97-AF65-F5344CB8AC3E}">
        <p14:creationId xmlns:p14="http://schemas.microsoft.com/office/powerpoint/2010/main" val="425257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6" y="0"/>
            <a:ext cx="1194326" cy="60851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wearing a helmet&#10;&#10;Description automatically generated with low confidence">
            <a:extLst>
              <a:ext uri="{FF2B5EF4-FFF2-40B4-BE49-F238E27FC236}">
                <a16:creationId xmlns:a16="http://schemas.microsoft.com/office/drawing/2014/main" id="{ABDFA2BB-4ED5-CC4B-AEF6-2BF46B1EBBAA}"/>
              </a:ext>
            </a:extLst>
          </p:cNvPr>
          <p:cNvPicPr>
            <a:picLocks noChangeAspect="1"/>
          </p:cNvPicPr>
          <p:nvPr userDrawn="1"/>
        </p:nvPicPr>
        <p:blipFill rotWithShape="1">
          <a:blip r:embed="rId2">
            <a:duotone>
              <a:prstClr val="black"/>
              <a:schemeClr val="accent1">
                <a:tint val="45000"/>
                <a:satMod val="400000"/>
              </a:schemeClr>
            </a:duotone>
            <a:alphaModFix amt="54000"/>
          </a:blip>
          <a:srcRect l="17936" t="1472" r="11741"/>
          <a:stretch/>
        </p:blipFill>
        <p:spPr>
          <a:xfrm>
            <a:off x="-10193" y="0"/>
            <a:ext cx="1194326" cy="6316717"/>
          </a:xfrm>
          <a:prstGeom prst="rect">
            <a:avLst/>
          </a:prstGeom>
          <a:solidFill>
            <a:schemeClr val="accent1">
              <a:lumMod val="50000"/>
            </a:schemeClr>
          </a:solidFill>
        </p:spPr>
      </p:pic>
      <p:pic>
        <p:nvPicPr>
          <p:cNvPr id="10" name="Picture 9" descr="Logo&#10;&#10;Description automatically generated with medium confidence">
            <a:extLst>
              <a:ext uri="{FF2B5EF4-FFF2-40B4-BE49-F238E27FC236}">
                <a16:creationId xmlns:a16="http://schemas.microsoft.com/office/drawing/2014/main" id="{44D190ED-57A0-424B-94EE-9CE14676C9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1" name="Picture 10" descr="Shape, rectangle&#10;&#10;Description automatically generated with medium confidence">
            <a:extLst>
              <a:ext uri="{FF2B5EF4-FFF2-40B4-BE49-F238E27FC236}">
                <a16:creationId xmlns:a16="http://schemas.microsoft.com/office/drawing/2014/main" id="{F34E062A-46C9-174E-9475-06419EFF61EB}"/>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71566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3902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7996890-F7F9-7046-9D8D-FFBED4114CAA}"/>
              </a:ext>
            </a:extLst>
          </p:cNvPr>
          <p:cNvSpPr/>
          <p:nvPr userDrawn="1"/>
        </p:nvSpPr>
        <p:spPr>
          <a:xfrm>
            <a:off x="-21020" y="0"/>
            <a:ext cx="1199722" cy="6264166"/>
          </a:xfrm>
          <a:prstGeom prst="rect">
            <a:avLst/>
          </a:prstGeom>
          <a:blipFill>
            <a:blip r:embed="rId2">
              <a:alphaModFix amt="55000"/>
              <a:duotone>
                <a:prstClr val="black"/>
                <a:schemeClr val="accent1">
                  <a:tint val="45000"/>
                  <a:satMod val="400000"/>
                </a:schemeClr>
              </a:duotone>
            </a:blip>
            <a:stretch>
              <a:fillRect l="-526027" t="-14095" r="-248177" b="-15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with medium confidence">
            <a:extLst>
              <a:ext uri="{FF2B5EF4-FFF2-40B4-BE49-F238E27FC236}">
                <a16:creationId xmlns:a16="http://schemas.microsoft.com/office/drawing/2014/main" id="{8D47FB5B-C740-2C46-8F21-1C707BBC5C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1" name="Picture 10" descr="Shape, rectangle&#10;&#10;Description automatically generated with medium confidence">
            <a:extLst>
              <a:ext uri="{FF2B5EF4-FFF2-40B4-BE49-F238E27FC236}">
                <a16:creationId xmlns:a16="http://schemas.microsoft.com/office/drawing/2014/main" id="{4820A90F-677E-324B-8EC4-CDD2355D4430}"/>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30296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6049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3482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791ECC0-7FB4-9046-9D5C-6B4489939CD0}"/>
              </a:ext>
            </a:extLst>
          </p:cNvPr>
          <p:cNvPicPr>
            <a:picLocks noChangeAspect="1"/>
          </p:cNvPicPr>
          <p:nvPr userDrawn="1"/>
        </p:nvPicPr>
        <p:blipFill>
          <a:blip r:embed="rId2">
            <a:duotone>
              <a:prstClr val="black"/>
              <a:schemeClr val="accent1">
                <a:tint val="45000"/>
                <a:satMod val="400000"/>
              </a:schemeClr>
            </a:duotone>
            <a:alphaModFix amt="47000"/>
          </a:blip>
          <a:srcRect l="12317" r="12317"/>
          <a:stretch/>
        </p:blipFill>
        <p:spPr>
          <a:xfrm>
            <a:off x="-18287" y="0"/>
            <a:ext cx="1194326" cy="6348248"/>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D32867C7-7D4D-704B-A83D-4B7072F255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1" name="Picture 10" descr="Shape, rectangle&#10;&#10;Description automatically generated with medium confidence">
            <a:extLst>
              <a:ext uri="{FF2B5EF4-FFF2-40B4-BE49-F238E27FC236}">
                <a16:creationId xmlns:a16="http://schemas.microsoft.com/office/drawing/2014/main" id="{D17C4249-E03C-874C-B177-2E930F0ED7BC}"/>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24640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3797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erson in a blue shirt&#10;&#10;Description automatically generated with medium confidence">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72000"/>
          </a:blip>
          <a:srcRect t="-158" b="1"/>
          <a:stretch/>
        </p:blipFill>
        <p:spPr>
          <a:xfrm>
            <a:off x="-18287" y="1"/>
            <a:ext cx="1194326" cy="6379778"/>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79D1C3A1-3041-704D-A015-D78E05DB3D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43213792-4B63-8F48-9842-31D243EF8BAB}"/>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25670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4533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59000"/>
          </a:blip>
          <a:srcRect t="-5074" b="9390"/>
          <a:stretch/>
        </p:blipFill>
        <p:spPr>
          <a:xfrm>
            <a:off x="-18287" y="-342227"/>
            <a:ext cx="1194326" cy="6453352"/>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163C2730-2399-244D-9CB1-C03EFA0436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3A99B1F7-5EC1-8242-BCDF-57F34CCE8147}"/>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50070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442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55000"/>
          </a:blip>
          <a:srcRect t="-7891" b="16573"/>
          <a:stretch/>
        </p:blipFill>
        <p:spPr>
          <a:xfrm>
            <a:off x="-18287" y="-578069"/>
            <a:ext cx="1194326" cy="6689193"/>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97830ED2-782C-864F-8593-C1CB95D071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D404E930-08B4-D54B-B6E1-292B0DA9D6B4}"/>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403188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463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42000"/>
          </a:blip>
          <a:srcRect t="-5231" b="9389"/>
          <a:stretch/>
        </p:blipFill>
        <p:spPr>
          <a:xfrm>
            <a:off x="-18287" y="-352738"/>
            <a:ext cx="1194326" cy="6637923"/>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EF2FB2D0-98DC-9744-A655-3DD998B4E8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BF931473-6597-8C40-86FD-5765020DF063}"/>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52862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BD634-387A-AE4B-9E97-9816058FD1B5}"/>
              </a:ext>
            </a:extLst>
          </p:cNvPr>
          <p:cNvSpPr>
            <a:spLocks noGrp="1"/>
          </p:cNvSpPr>
          <p:nvPr>
            <p:ph type="title"/>
          </p:nvPr>
        </p:nvSpPr>
        <p:spPr>
          <a:xfrm>
            <a:off x="1322832" y="593725"/>
            <a:ext cx="10515600" cy="993029"/>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BF83A75-788C-4541-9FAB-36B4408D62F3}"/>
              </a:ext>
            </a:extLst>
          </p:cNvPr>
          <p:cNvSpPr>
            <a:spLocks noGrp="1"/>
          </p:cNvSpPr>
          <p:nvPr>
            <p:ph type="body" idx="1"/>
          </p:nvPr>
        </p:nvSpPr>
        <p:spPr>
          <a:xfrm>
            <a:off x="1322832"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9981270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7" r:id="rId3"/>
    <p:sldLayoutId id="2147483665" r:id="rId4"/>
    <p:sldLayoutId id="2147483667" r:id="rId5"/>
    <p:sldLayoutId id="2147483660" r:id="rId6"/>
    <p:sldLayoutId id="2147483668" r:id="rId7"/>
    <p:sldLayoutId id="2147483669" r:id="rId8"/>
    <p:sldLayoutId id="2147483670" r:id="rId9"/>
    <p:sldLayoutId id="2147483671" r:id="rId10"/>
    <p:sldLayoutId id="2147483672" r:id="rId11"/>
    <p:sldLayoutId id="2147483673" r:id="rId12"/>
    <p:sldLayoutId id="2147483680" r:id="rId13"/>
    <p:sldLayoutId id="2147483681" r:id="rId14"/>
    <p:sldLayoutId id="2147483675" r:id="rId15"/>
    <p:sldLayoutId id="2147483674" r:id="rId16"/>
    <p:sldLayoutId id="2147483682" r:id="rId17"/>
    <p:sldLayoutId id="2147483676"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3200" b="1" kern="1200">
          <a:solidFill>
            <a:schemeClr val="accent5">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EC2B92-547B-5048-B7D7-FE10AF41BAAF}"/>
              </a:ext>
            </a:extLst>
          </p:cNvPr>
          <p:cNvSpPr>
            <a:spLocks noGrp="1"/>
          </p:cNvSpPr>
          <p:nvPr>
            <p:ph type="body" sz="quarter" idx="15"/>
          </p:nvPr>
        </p:nvSpPr>
        <p:spPr>
          <a:xfrm>
            <a:off x="4882448" y="5445720"/>
            <a:ext cx="6986995" cy="1041942"/>
          </a:xfrm>
        </p:spPr>
        <p:txBody>
          <a:bodyPr/>
          <a:lstStyle/>
          <a:p>
            <a:r>
              <a:rPr lang="en-US" sz="2800" dirty="0"/>
              <a:t>Ciara Kirwan, </a:t>
            </a:r>
            <a:r>
              <a:rPr lang="en-US" sz="2800" dirty="0" err="1"/>
              <a:t>MSc.Psych</a:t>
            </a:r>
            <a:r>
              <a:rPr lang="en-US" sz="2800" dirty="0"/>
              <a:t>, </a:t>
            </a:r>
            <a:r>
              <a:rPr lang="en-US" sz="2800" dirty="0" err="1"/>
              <a:t>MSc.OEHS</a:t>
            </a:r>
            <a:endParaRPr lang="en-US" sz="2800" dirty="0"/>
          </a:p>
        </p:txBody>
      </p:sp>
      <p:sp>
        <p:nvSpPr>
          <p:cNvPr id="5" name="Text Placeholder 4">
            <a:extLst>
              <a:ext uri="{FF2B5EF4-FFF2-40B4-BE49-F238E27FC236}">
                <a16:creationId xmlns:a16="http://schemas.microsoft.com/office/drawing/2014/main" id="{A00F1667-B699-CFEC-88C5-A14C04CC3921}"/>
              </a:ext>
            </a:extLst>
          </p:cNvPr>
          <p:cNvSpPr>
            <a:spLocks noGrp="1"/>
          </p:cNvSpPr>
          <p:nvPr>
            <p:ph type="body" sz="quarter" idx="13"/>
          </p:nvPr>
        </p:nvSpPr>
        <p:spPr>
          <a:xfrm>
            <a:off x="5233713" y="2547892"/>
            <a:ext cx="6103072" cy="1235328"/>
          </a:xfrm>
        </p:spPr>
        <p:txBody>
          <a:bodyPr/>
          <a:lstStyle/>
          <a:p>
            <a:r>
              <a:rPr lang="en-US" sz="4800" dirty="0"/>
              <a:t>Workplace Bullying </a:t>
            </a:r>
            <a:endParaRPr lang="en-IE" sz="4800" dirty="0"/>
          </a:p>
        </p:txBody>
      </p:sp>
    </p:spTree>
    <p:extLst>
      <p:ext uri="{BB962C8B-B14F-4D97-AF65-F5344CB8AC3E}">
        <p14:creationId xmlns:p14="http://schemas.microsoft.com/office/powerpoint/2010/main" val="18096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B260-8B59-CF30-8D70-BC146D6FA08E}"/>
              </a:ext>
            </a:extLst>
          </p:cNvPr>
          <p:cNvSpPr>
            <a:spLocks noGrp="1"/>
          </p:cNvSpPr>
          <p:nvPr>
            <p:ph type="title"/>
          </p:nvPr>
        </p:nvSpPr>
        <p:spPr>
          <a:xfrm>
            <a:off x="3882833" y="2475333"/>
            <a:ext cx="5224591" cy="1907334"/>
          </a:xfrm>
        </p:spPr>
        <p:txBody>
          <a:bodyPr>
            <a:normAutofit/>
          </a:bodyPr>
          <a:lstStyle/>
          <a:p>
            <a:r>
              <a:rPr lang="en-US" sz="4400" dirty="0"/>
              <a:t>HSA Inspections </a:t>
            </a:r>
            <a:endParaRPr lang="en-IE" sz="4400" dirty="0"/>
          </a:p>
        </p:txBody>
      </p:sp>
    </p:spTree>
    <p:extLst>
      <p:ext uri="{BB962C8B-B14F-4D97-AF65-F5344CB8AC3E}">
        <p14:creationId xmlns:p14="http://schemas.microsoft.com/office/powerpoint/2010/main" val="318310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1E27-F623-476F-AF00-3776156B8198}"/>
              </a:ext>
            </a:extLst>
          </p:cNvPr>
          <p:cNvSpPr>
            <a:spLocks noGrp="1"/>
          </p:cNvSpPr>
          <p:nvPr>
            <p:ph type="title"/>
          </p:nvPr>
        </p:nvSpPr>
        <p:spPr/>
        <p:txBody>
          <a:bodyPr/>
          <a:lstStyle/>
          <a:p>
            <a:r>
              <a:rPr lang="en-US" dirty="0"/>
              <a:t>Operational Findings </a:t>
            </a:r>
            <a:endParaRPr lang="en-IE" dirty="0"/>
          </a:p>
        </p:txBody>
      </p:sp>
      <p:sp>
        <p:nvSpPr>
          <p:cNvPr id="3" name="Content Placeholder 2">
            <a:extLst>
              <a:ext uri="{FF2B5EF4-FFF2-40B4-BE49-F238E27FC236}">
                <a16:creationId xmlns:a16="http://schemas.microsoft.com/office/drawing/2014/main" id="{D354686C-D358-43EE-9100-C0CBD9B92DA8}"/>
              </a:ext>
            </a:extLst>
          </p:cNvPr>
          <p:cNvSpPr>
            <a:spLocks noGrp="1"/>
          </p:cNvSpPr>
          <p:nvPr>
            <p:ph idx="1"/>
          </p:nvPr>
        </p:nvSpPr>
        <p:spPr>
          <a:xfrm>
            <a:off x="1455856" y="1253331"/>
            <a:ext cx="10042452" cy="4351338"/>
          </a:xfrm>
        </p:spPr>
        <p:txBody>
          <a:bodyPr/>
          <a:lstStyle/>
          <a:p>
            <a:pPr marL="0" indent="0">
              <a:buNone/>
            </a:pPr>
            <a:endParaRPr lang="en-IE" sz="2200" dirty="0">
              <a:effectLst/>
              <a:latin typeface="Arial" panose="020B0604020202020204" pitchFamily="34" charset="0"/>
              <a:ea typeface="Calibri" panose="020F0502020204030204" pitchFamily="34" charset="0"/>
            </a:endParaRPr>
          </a:p>
          <a:p>
            <a:endParaRPr lang="en-IE" sz="2200" dirty="0">
              <a:effectLst/>
              <a:latin typeface="Calibri" panose="020F0502020204030204" pitchFamily="34" charset="0"/>
              <a:ea typeface="Calibri" panose="020F0502020204030204" pitchFamily="34" charset="0"/>
            </a:endParaRPr>
          </a:p>
          <a:p>
            <a:pPr>
              <a:lnSpc>
                <a:spcPct val="150000"/>
              </a:lnSpc>
            </a:pPr>
            <a:r>
              <a:rPr lang="en-IE" sz="2200" dirty="0">
                <a:effectLst/>
                <a:latin typeface="Arial" panose="020B0604020202020204" pitchFamily="34" charset="0"/>
                <a:ea typeface="Calibri" panose="020F0502020204030204" pitchFamily="34" charset="0"/>
              </a:rPr>
              <a:t>Confused on whether to make a complaint</a:t>
            </a:r>
            <a:endParaRPr lang="en-IE" sz="2200" dirty="0">
              <a:effectLst/>
              <a:latin typeface="Calibri" panose="020F0502020204030204" pitchFamily="34" charset="0"/>
              <a:ea typeface="Calibri" panose="020F0502020204030204" pitchFamily="34" charset="0"/>
            </a:endParaRPr>
          </a:p>
          <a:p>
            <a:pPr>
              <a:lnSpc>
                <a:spcPct val="150000"/>
              </a:lnSpc>
            </a:pPr>
            <a:r>
              <a:rPr lang="en-IE" sz="2200" dirty="0">
                <a:effectLst/>
                <a:latin typeface="Arial" panose="020B0604020202020204" pitchFamily="34" charset="0"/>
                <a:ea typeface="Calibri" panose="020F0502020204030204" pitchFamily="34" charset="0"/>
              </a:rPr>
              <a:t>Don’t know if it’s worth it</a:t>
            </a:r>
            <a:endParaRPr lang="en-IE" sz="2200" dirty="0">
              <a:effectLst/>
              <a:latin typeface="Calibri" panose="020F0502020204030204" pitchFamily="34" charset="0"/>
              <a:ea typeface="Calibri" panose="020F0502020204030204" pitchFamily="34" charset="0"/>
            </a:endParaRPr>
          </a:p>
          <a:p>
            <a:pPr>
              <a:lnSpc>
                <a:spcPct val="150000"/>
              </a:lnSpc>
            </a:pPr>
            <a:r>
              <a:rPr lang="en-IE" sz="2200" dirty="0">
                <a:effectLst/>
                <a:latin typeface="Arial" panose="020B0604020202020204" pitchFamily="34" charset="0"/>
                <a:ea typeface="Calibri" panose="020F0502020204030204" pitchFamily="34" charset="0"/>
              </a:rPr>
              <a:t>Don’t know if it’s bullying</a:t>
            </a:r>
            <a:endParaRPr lang="en-IE" sz="2200" dirty="0">
              <a:effectLst/>
              <a:latin typeface="Calibri" panose="020F0502020204030204" pitchFamily="34" charset="0"/>
              <a:ea typeface="Calibri" panose="020F0502020204030204" pitchFamily="34" charset="0"/>
            </a:endParaRPr>
          </a:p>
          <a:p>
            <a:pPr>
              <a:lnSpc>
                <a:spcPct val="150000"/>
              </a:lnSpc>
            </a:pPr>
            <a:r>
              <a:rPr lang="en-IE" sz="2200" dirty="0">
                <a:effectLst/>
                <a:latin typeface="Arial" panose="020B0604020202020204" pitchFamily="34" charset="0"/>
                <a:ea typeface="Calibri" panose="020F0502020204030204" pitchFamily="34" charset="0"/>
              </a:rPr>
              <a:t>Don’t trust the process (don’t believe it’s robust)</a:t>
            </a:r>
            <a:endParaRPr lang="en-IE" sz="2200" dirty="0">
              <a:effectLst/>
              <a:latin typeface="Calibri" panose="020F0502020204030204" pitchFamily="34" charset="0"/>
              <a:ea typeface="Calibri" panose="020F0502020204030204" pitchFamily="34" charset="0"/>
            </a:endParaRPr>
          </a:p>
          <a:p>
            <a:endParaRPr lang="en-IE" dirty="0"/>
          </a:p>
        </p:txBody>
      </p:sp>
      <p:pic>
        <p:nvPicPr>
          <p:cNvPr id="4" name="Picture 3">
            <a:extLst>
              <a:ext uri="{FF2B5EF4-FFF2-40B4-BE49-F238E27FC236}">
                <a16:creationId xmlns:a16="http://schemas.microsoft.com/office/drawing/2014/main" id="{CB1B4920-2C0B-4614-B651-6EDDF11FF5D7}"/>
              </a:ext>
            </a:extLst>
          </p:cNvPr>
          <p:cNvPicPr>
            <a:picLocks noChangeAspect="1"/>
          </p:cNvPicPr>
          <p:nvPr/>
        </p:nvPicPr>
        <p:blipFill rotWithShape="1">
          <a:blip r:embed="rId2"/>
          <a:srcRect b="7968"/>
          <a:stretch/>
        </p:blipFill>
        <p:spPr>
          <a:xfrm>
            <a:off x="9226379" y="2534506"/>
            <a:ext cx="2639840" cy="2597426"/>
          </a:xfrm>
          <a:prstGeom prst="rect">
            <a:avLst/>
          </a:prstGeom>
        </p:spPr>
      </p:pic>
    </p:spTree>
    <p:extLst>
      <p:ext uri="{BB962C8B-B14F-4D97-AF65-F5344CB8AC3E}">
        <p14:creationId xmlns:p14="http://schemas.microsoft.com/office/powerpoint/2010/main" val="599110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3159-7D6F-4B1E-8FE3-3BEDA75FE7A1}"/>
              </a:ext>
            </a:extLst>
          </p:cNvPr>
          <p:cNvSpPr>
            <a:spLocks noGrp="1"/>
          </p:cNvSpPr>
          <p:nvPr>
            <p:ph type="title"/>
          </p:nvPr>
        </p:nvSpPr>
        <p:spPr>
          <a:xfrm>
            <a:off x="1258148" y="351431"/>
            <a:ext cx="10515600" cy="993029"/>
          </a:xfrm>
        </p:spPr>
        <p:txBody>
          <a:bodyPr/>
          <a:lstStyle/>
          <a:p>
            <a:r>
              <a:rPr lang="en-US" dirty="0"/>
              <a:t>The Code in Action</a:t>
            </a:r>
            <a:br>
              <a:rPr lang="en-US" dirty="0"/>
            </a:br>
            <a:r>
              <a:rPr lang="en-US" dirty="0"/>
              <a:t>Pilot Study</a:t>
            </a:r>
            <a:endParaRPr lang="en-IE" dirty="0"/>
          </a:p>
        </p:txBody>
      </p:sp>
      <p:graphicFrame>
        <p:nvGraphicFramePr>
          <p:cNvPr id="6" name="Content Placeholder 5">
            <a:extLst>
              <a:ext uri="{FF2B5EF4-FFF2-40B4-BE49-F238E27FC236}">
                <a16:creationId xmlns:a16="http://schemas.microsoft.com/office/drawing/2014/main" id="{C3DEAAB0-B81C-4818-A1FD-69A43CD57F02}"/>
              </a:ext>
            </a:extLst>
          </p:cNvPr>
          <p:cNvGraphicFramePr>
            <a:graphicFrameLocks noGrp="1"/>
          </p:cNvGraphicFramePr>
          <p:nvPr>
            <p:ph idx="1"/>
          </p:nvPr>
        </p:nvGraphicFramePr>
        <p:xfrm>
          <a:off x="1597777" y="1296725"/>
          <a:ext cx="10175971" cy="5006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12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FB21-25FE-3436-EBFC-CE28AC4D88BF}"/>
              </a:ext>
            </a:extLst>
          </p:cNvPr>
          <p:cNvSpPr>
            <a:spLocks noGrp="1"/>
          </p:cNvSpPr>
          <p:nvPr>
            <p:ph type="title"/>
          </p:nvPr>
        </p:nvSpPr>
        <p:spPr>
          <a:xfrm>
            <a:off x="1605376" y="22301"/>
            <a:ext cx="5523393" cy="1264962"/>
          </a:xfrm>
        </p:spPr>
        <p:txBody>
          <a:bodyPr anchor="b">
            <a:normAutofit/>
          </a:bodyPr>
          <a:lstStyle/>
          <a:p>
            <a:r>
              <a:rPr lang="en-US" dirty="0"/>
              <a:t>Importance of Policies </a:t>
            </a:r>
            <a:endParaRPr lang="en-IE" dirty="0"/>
          </a:p>
        </p:txBody>
      </p:sp>
      <p:sp>
        <p:nvSpPr>
          <p:cNvPr id="3" name="Content Placeholder 2">
            <a:extLst>
              <a:ext uri="{FF2B5EF4-FFF2-40B4-BE49-F238E27FC236}">
                <a16:creationId xmlns:a16="http://schemas.microsoft.com/office/drawing/2014/main" id="{0FE996E0-DE72-507B-4162-C0FAC0726B72}"/>
              </a:ext>
            </a:extLst>
          </p:cNvPr>
          <p:cNvSpPr>
            <a:spLocks noGrp="1"/>
          </p:cNvSpPr>
          <p:nvPr>
            <p:ph idx="1"/>
          </p:nvPr>
        </p:nvSpPr>
        <p:spPr>
          <a:xfrm>
            <a:off x="1738541" y="1529472"/>
            <a:ext cx="3455821" cy="3447832"/>
          </a:xfrm>
        </p:spPr>
        <p:txBody>
          <a:bodyPr anchor="t">
            <a:normAutofit fontScale="92500" lnSpcReduction="10000"/>
          </a:bodyPr>
          <a:lstStyle/>
          <a:p>
            <a:pPr>
              <a:lnSpc>
                <a:spcPct val="150000"/>
              </a:lnSpc>
            </a:pPr>
            <a:r>
              <a:rPr lang="en-US" sz="2200" dirty="0"/>
              <a:t>Guidance </a:t>
            </a:r>
          </a:p>
          <a:p>
            <a:pPr>
              <a:lnSpc>
                <a:spcPct val="150000"/>
              </a:lnSpc>
            </a:pPr>
            <a:r>
              <a:rPr lang="en-US" sz="2200" dirty="0"/>
              <a:t>Clear process outlined</a:t>
            </a:r>
          </a:p>
          <a:p>
            <a:pPr>
              <a:lnSpc>
                <a:spcPct val="150000"/>
              </a:lnSpc>
            </a:pPr>
            <a:r>
              <a:rPr lang="en-US" sz="2200" dirty="0"/>
              <a:t>Avoids confusion</a:t>
            </a:r>
          </a:p>
          <a:p>
            <a:pPr>
              <a:lnSpc>
                <a:spcPct val="150000"/>
              </a:lnSpc>
            </a:pPr>
            <a:r>
              <a:rPr lang="en-US" sz="2200" dirty="0"/>
              <a:t>Consistency </a:t>
            </a:r>
          </a:p>
          <a:p>
            <a:pPr>
              <a:lnSpc>
                <a:spcPct val="150000"/>
              </a:lnSpc>
            </a:pPr>
            <a:r>
              <a:rPr lang="en-US" sz="2200" dirty="0"/>
              <a:t>Fairness</a:t>
            </a:r>
          </a:p>
          <a:p>
            <a:pPr>
              <a:lnSpc>
                <a:spcPct val="150000"/>
              </a:lnSpc>
            </a:pPr>
            <a:r>
              <a:rPr lang="en-US" sz="2200" dirty="0"/>
              <a:t>Identifies who to contact </a:t>
            </a:r>
          </a:p>
          <a:p>
            <a:endParaRPr lang="en-US" sz="2000" dirty="0"/>
          </a:p>
          <a:p>
            <a:endParaRPr lang="en-IE" sz="2000" dirty="0"/>
          </a:p>
        </p:txBody>
      </p:sp>
      <p:pic>
        <p:nvPicPr>
          <p:cNvPr id="4" name="Picture 3">
            <a:extLst>
              <a:ext uri="{FF2B5EF4-FFF2-40B4-BE49-F238E27FC236}">
                <a16:creationId xmlns:a16="http://schemas.microsoft.com/office/drawing/2014/main" id="{E2F21F8A-85A8-ADB1-28C7-6A6218625490}"/>
              </a:ext>
            </a:extLst>
          </p:cNvPr>
          <p:cNvPicPr>
            <a:picLocks noChangeAspect="1"/>
          </p:cNvPicPr>
          <p:nvPr/>
        </p:nvPicPr>
        <p:blipFill>
          <a:blip r:embed="rId2"/>
          <a:stretch>
            <a:fillRect/>
          </a:stretch>
        </p:blipFill>
        <p:spPr>
          <a:xfrm>
            <a:off x="7519386" y="2024026"/>
            <a:ext cx="3734270" cy="3007054"/>
          </a:xfrm>
          <a:prstGeom prst="rect">
            <a:avLst/>
          </a:prstGeom>
        </p:spPr>
      </p:pic>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847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C875-6CA2-9BC1-BFAB-C54C02318523}"/>
              </a:ext>
            </a:extLst>
          </p:cNvPr>
          <p:cNvSpPr>
            <a:spLocks noGrp="1"/>
          </p:cNvSpPr>
          <p:nvPr>
            <p:ph type="title"/>
          </p:nvPr>
        </p:nvSpPr>
        <p:spPr/>
        <p:txBody>
          <a:bodyPr/>
          <a:lstStyle/>
          <a:p>
            <a:r>
              <a:rPr lang="en-US" dirty="0"/>
              <a:t>Employer Advice</a:t>
            </a:r>
            <a:endParaRPr lang="en-IE" dirty="0"/>
          </a:p>
        </p:txBody>
      </p:sp>
      <p:sp>
        <p:nvSpPr>
          <p:cNvPr id="3" name="Content Placeholder 2">
            <a:extLst>
              <a:ext uri="{FF2B5EF4-FFF2-40B4-BE49-F238E27FC236}">
                <a16:creationId xmlns:a16="http://schemas.microsoft.com/office/drawing/2014/main" id="{8EAEA154-12FC-B2CE-9A7E-7601A7AFA249}"/>
              </a:ext>
            </a:extLst>
          </p:cNvPr>
          <p:cNvSpPr>
            <a:spLocks noGrp="1"/>
          </p:cNvSpPr>
          <p:nvPr>
            <p:ph idx="1"/>
          </p:nvPr>
        </p:nvSpPr>
        <p:spPr/>
        <p:txBody>
          <a:bodyPr/>
          <a:lstStyle/>
          <a:p>
            <a:pPr>
              <a:lnSpc>
                <a:spcPct val="150000"/>
              </a:lnSpc>
            </a:pPr>
            <a:r>
              <a:rPr lang="en-US" sz="2200" dirty="0"/>
              <a:t>Policy </a:t>
            </a:r>
          </a:p>
          <a:p>
            <a:pPr>
              <a:lnSpc>
                <a:spcPct val="150000"/>
              </a:lnSpc>
            </a:pPr>
            <a:r>
              <a:rPr lang="en-US" sz="2200" dirty="0"/>
              <a:t>Stick to the steps in the policy</a:t>
            </a:r>
          </a:p>
          <a:p>
            <a:pPr>
              <a:lnSpc>
                <a:spcPct val="150000"/>
              </a:lnSpc>
            </a:pPr>
            <a:r>
              <a:rPr lang="en-US" sz="2200" dirty="0"/>
              <a:t>Ensure the policy is site-specific and relevant to that place of work</a:t>
            </a:r>
            <a:endParaRPr lang="en-IE" sz="2200" dirty="0"/>
          </a:p>
          <a:p>
            <a:pPr>
              <a:lnSpc>
                <a:spcPct val="150000"/>
              </a:lnSpc>
            </a:pPr>
            <a:r>
              <a:rPr lang="en-IE" sz="2200" dirty="0"/>
              <a:t>Code update</a:t>
            </a:r>
          </a:p>
          <a:p>
            <a:pPr>
              <a:lnSpc>
                <a:spcPct val="150000"/>
              </a:lnSpc>
            </a:pPr>
            <a:r>
              <a:rPr lang="en-IE" sz="2200" dirty="0"/>
              <a:t>Employee communication and information access</a:t>
            </a:r>
          </a:p>
          <a:p>
            <a:endParaRPr lang="en-US" dirty="0"/>
          </a:p>
        </p:txBody>
      </p:sp>
      <p:pic>
        <p:nvPicPr>
          <p:cNvPr id="4" name="Picture 3">
            <a:extLst>
              <a:ext uri="{FF2B5EF4-FFF2-40B4-BE49-F238E27FC236}">
                <a16:creationId xmlns:a16="http://schemas.microsoft.com/office/drawing/2014/main" id="{BDA2D462-CCEA-283D-8CE3-2241F16F0A77}"/>
              </a:ext>
            </a:extLst>
          </p:cNvPr>
          <p:cNvPicPr>
            <a:picLocks noChangeAspect="1"/>
          </p:cNvPicPr>
          <p:nvPr/>
        </p:nvPicPr>
        <p:blipFill>
          <a:blip r:embed="rId2"/>
          <a:stretch>
            <a:fillRect/>
          </a:stretch>
        </p:blipFill>
        <p:spPr>
          <a:xfrm>
            <a:off x="9922257" y="4018072"/>
            <a:ext cx="2143125" cy="2143125"/>
          </a:xfrm>
          <a:prstGeom prst="rect">
            <a:avLst/>
          </a:prstGeom>
        </p:spPr>
      </p:pic>
    </p:spTree>
    <p:extLst>
      <p:ext uri="{BB962C8B-B14F-4D97-AF65-F5344CB8AC3E}">
        <p14:creationId xmlns:p14="http://schemas.microsoft.com/office/powerpoint/2010/main" val="113998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Management Advice </a:t>
            </a:r>
            <a:br>
              <a:rPr lang="en-IE" dirty="0"/>
            </a:br>
            <a:endParaRPr lang="en-IE" dirty="0"/>
          </a:p>
        </p:txBody>
      </p:sp>
      <p:sp>
        <p:nvSpPr>
          <p:cNvPr id="3" name="Content Placeholder 2"/>
          <p:cNvSpPr>
            <a:spLocks noGrp="1"/>
          </p:cNvSpPr>
          <p:nvPr>
            <p:ph idx="1"/>
          </p:nvPr>
        </p:nvSpPr>
        <p:spPr>
          <a:xfrm>
            <a:off x="1455856" y="1657550"/>
            <a:ext cx="10042452" cy="4726774"/>
          </a:xfrm>
        </p:spPr>
        <p:txBody>
          <a:bodyPr>
            <a:normAutofit/>
          </a:bodyPr>
          <a:lstStyle/>
          <a:p>
            <a:pPr>
              <a:lnSpc>
                <a:spcPct val="150000"/>
              </a:lnSpc>
            </a:pPr>
            <a:r>
              <a:rPr lang="en-US" sz="2000" dirty="0"/>
              <a:t>Know and take on board the role limits - what are they?</a:t>
            </a:r>
          </a:p>
          <a:p>
            <a:pPr>
              <a:lnSpc>
                <a:spcPct val="150000"/>
              </a:lnSpc>
            </a:pPr>
            <a:r>
              <a:rPr lang="en-US" sz="2000" dirty="0"/>
              <a:t>Understand psychology of both parties  (emotions)</a:t>
            </a:r>
          </a:p>
          <a:p>
            <a:pPr lvl="1">
              <a:lnSpc>
                <a:spcPct val="150000"/>
              </a:lnSpc>
            </a:pPr>
            <a:endParaRPr lang="en-US" sz="2000" dirty="0"/>
          </a:p>
          <a:p>
            <a:pPr lvl="1">
              <a:lnSpc>
                <a:spcPct val="150000"/>
              </a:lnSpc>
            </a:pPr>
            <a:r>
              <a:rPr lang="en-US" sz="2000" dirty="0"/>
              <a:t>Aggrieved/angry/upset – festering? </a:t>
            </a:r>
          </a:p>
          <a:p>
            <a:pPr lvl="1">
              <a:lnSpc>
                <a:spcPct val="150000"/>
              </a:lnSpc>
            </a:pPr>
            <a:r>
              <a:rPr lang="en-US" sz="2000" dirty="0"/>
              <a:t>Affronted, angry, afraid – revenge?</a:t>
            </a:r>
            <a:endParaRPr lang="en-IE" sz="2000" dirty="0"/>
          </a:p>
          <a:p>
            <a:pPr lvl="1">
              <a:lnSpc>
                <a:spcPct val="150000"/>
              </a:lnSpc>
            </a:pPr>
            <a:r>
              <a:rPr lang="en-US" sz="2000" b="1" dirty="0"/>
              <a:t>Communication </a:t>
            </a:r>
            <a:r>
              <a:rPr lang="en-US" sz="2000" dirty="0"/>
              <a:t>should be clear and repeated</a:t>
            </a:r>
          </a:p>
          <a:p>
            <a:pPr marL="0" indent="0">
              <a:buNone/>
            </a:pPr>
            <a:endParaRPr lang="en-IE" dirty="0"/>
          </a:p>
        </p:txBody>
      </p:sp>
      <p:pic>
        <p:nvPicPr>
          <p:cNvPr id="4" name="Picture 3">
            <a:extLst>
              <a:ext uri="{FF2B5EF4-FFF2-40B4-BE49-F238E27FC236}">
                <a16:creationId xmlns:a16="http://schemas.microsoft.com/office/drawing/2014/main" id="{658BF9E9-9279-7A36-8838-4C841AFE77AE}"/>
              </a:ext>
            </a:extLst>
          </p:cNvPr>
          <p:cNvPicPr>
            <a:picLocks noChangeAspect="1"/>
          </p:cNvPicPr>
          <p:nvPr/>
        </p:nvPicPr>
        <p:blipFill>
          <a:blip r:embed="rId2"/>
          <a:stretch>
            <a:fillRect/>
          </a:stretch>
        </p:blipFill>
        <p:spPr>
          <a:xfrm>
            <a:off x="9355183" y="3857763"/>
            <a:ext cx="2143125" cy="2143125"/>
          </a:xfrm>
          <a:prstGeom prst="rect">
            <a:avLst/>
          </a:prstGeom>
        </p:spPr>
      </p:pic>
    </p:spTree>
    <p:extLst>
      <p:ext uri="{BB962C8B-B14F-4D97-AF65-F5344CB8AC3E}">
        <p14:creationId xmlns:p14="http://schemas.microsoft.com/office/powerpoint/2010/main" val="107118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Employee's Responsibilities </a:t>
            </a:r>
            <a:br>
              <a:rPr lang="en-IE" dirty="0"/>
            </a:br>
            <a:endParaRPr lang="en-IE" dirty="0"/>
          </a:p>
        </p:txBody>
      </p:sp>
      <p:pic>
        <p:nvPicPr>
          <p:cNvPr id="5" name="Picture 4"/>
          <p:cNvPicPr>
            <a:picLocks noChangeAspect="1"/>
          </p:cNvPicPr>
          <p:nvPr/>
        </p:nvPicPr>
        <p:blipFill>
          <a:blip r:embed="rId3"/>
          <a:stretch>
            <a:fillRect/>
          </a:stretch>
        </p:blipFill>
        <p:spPr>
          <a:xfrm>
            <a:off x="1848744" y="1673806"/>
            <a:ext cx="3584759" cy="2834886"/>
          </a:xfrm>
          <a:prstGeom prst="rect">
            <a:avLst/>
          </a:prstGeom>
        </p:spPr>
      </p:pic>
      <p:sp>
        <p:nvSpPr>
          <p:cNvPr id="6" name="Content Placeholder 5"/>
          <p:cNvSpPr>
            <a:spLocks noGrp="1"/>
          </p:cNvSpPr>
          <p:nvPr>
            <p:ph idx="1"/>
          </p:nvPr>
        </p:nvSpPr>
        <p:spPr>
          <a:xfrm>
            <a:off x="5609968" y="1657550"/>
            <a:ext cx="5888340" cy="4351338"/>
          </a:xfrm>
        </p:spPr>
        <p:txBody>
          <a:bodyPr/>
          <a:lstStyle/>
          <a:p>
            <a:r>
              <a:rPr lang="en-US" sz="2200" dirty="0"/>
              <a:t>Not engage in improper behaviour which would endanger the health, safety and welfare of yourself or the other employees</a:t>
            </a:r>
          </a:p>
          <a:p>
            <a:endParaRPr lang="en-US" sz="2200" dirty="0"/>
          </a:p>
          <a:p>
            <a:r>
              <a:rPr lang="en-US" sz="2200" dirty="0"/>
              <a:t>Comply with relevant anti-bullying policies, as appropriate</a:t>
            </a:r>
          </a:p>
          <a:p>
            <a:endParaRPr lang="en-US" sz="2200" dirty="0"/>
          </a:p>
          <a:p>
            <a:r>
              <a:rPr lang="en-US" sz="2200" dirty="0"/>
              <a:t>Co-operate with employer when an allegation of bullying at work is being investigated</a:t>
            </a:r>
          </a:p>
          <a:p>
            <a:pPr marL="0" indent="0">
              <a:buNone/>
            </a:pPr>
            <a:endParaRPr lang="en-IE" dirty="0"/>
          </a:p>
        </p:txBody>
      </p:sp>
    </p:spTree>
    <p:extLst>
      <p:ext uri="{BB962C8B-B14F-4D97-AF65-F5344CB8AC3E}">
        <p14:creationId xmlns:p14="http://schemas.microsoft.com/office/powerpoint/2010/main" val="179967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br>
              <a:rPr lang="en-IE" dirty="0"/>
            </a:br>
            <a:endParaRPr lang="en-IE" dirty="0"/>
          </a:p>
        </p:txBody>
      </p:sp>
      <p:pic>
        <p:nvPicPr>
          <p:cNvPr id="5" name="Picture 4"/>
          <p:cNvPicPr>
            <a:picLocks noChangeAspect="1"/>
          </p:cNvPicPr>
          <p:nvPr/>
        </p:nvPicPr>
        <p:blipFill>
          <a:blip r:embed="rId2"/>
          <a:stretch>
            <a:fillRect/>
          </a:stretch>
        </p:blipFill>
        <p:spPr>
          <a:xfrm>
            <a:off x="8835537" y="2726059"/>
            <a:ext cx="2231329" cy="2048434"/>
          </a:xfrm>
          <a:prstGeom prst="rect">
            <a:avLst/>
          </a:prstGeom>
        </p:spPr>
      </p:pic>
      <p:sp>
        <p:nvSpPr>
          <p:cNvPr id="6" name="Content Placeholder 5"/>
          <p:cNvSpPr>
            <a:spLocks noGrp="1"/>
          </p:cNvSpPr>
          <p:nvPr>
            <p:ph idx="1"/>
          </p:nvPr>
        </p:nvSpPr>
        <p:spPr/>
        <p:txBody>
          <a:bodyPr/>
          <a:lstStyle/>
          <a:p>
            <a:r>
              <a:rPr lang="en-US" sz="2200" dirty="0"/>
              <a:t>Check your role? </a:t>
            </a:r>
          </a:p>
          <a:p>
            <a:r>
              <a:rPr lang="en-US" sz="2200" dirty="0"/>
              <a:t>Are you responding as a </a:t>
            </a:r>
          </a:p>
          <a:p>
            <a:pPr lvl="4"/>
            <a:r>
              <a:rPr lang="en-US" sz="2200" dirty="0"/>
              <a:t>Friend</a:t>
            </a:r>
          </a:p>
          <a:p>
            <a:pPr lvl="4"/>
            <a:r>
              <a:rPr lang="en-US" sz="2200" dirty="0"/>
              <a:t>Colleague</a:t>
            </a:r>
          </a:p>
          <a:p>
            <a:pPr lvl="4"/>
            <a:r>
              <a:rPr lang="en-US" sz="2200" dirty="0"/>
              <a:t>Contact Person</a:t>
            </a:r>
          </a:p>
          <a:p>
            <a:pPr lvl="4"/>
            <a:r>
              <a:rPr lang="en-US" sz="2200" dirty="0"/>
              <a:t>Manager</a:t>
            </a:r>
          </a:p>
          <a:p>
            <a:pPr marL="1643670" lvl="4" indent="0">
              <a:buNone/>
            </a:pPr>
            <a:endParaRPr lang="en-US" sz="2200" dirty="0"/>
          </a:p>
          <a:p>
            <a:r>
              <a:rPr lang="en-US" sz="2200" dirty="0"/>
              <a:t>This is only one side of the story </a:t>
            </a:r>
          </a:p>
          <a:p>
            <a:r>
              <a:rPr lang="en-US" sz="2200" dirty="0"/>
              <a:t>Be mindful of your response</a:t>
            </a:r>
            <a:endParaRPr lang="en-IE" sz="2200" dirty="0"/>
          </a:p>
          <a:p>
            <a:pPr marL="0" indent="0">
              <a:buNone/>
            </a:pPr>
            <a:endParaRPr lang="en-IE" dirty="0"/>
          </a:p>
        </p:txBody>
      </p:sp>
    </p:spTree>
    <p:extLst>
      <p:ext uri="{BB962C8B-B14F-4D97-AF65-F5344CB8AC3E}">
        <p14:creationId xmlns:p14="http://schemas.microsoft.com/office/powerpoint/2010/main" val="4279263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9764-106B-BC58-F167-B592CAF89918}"/>
              </a:ext>
            </a:extLst>
          </p:cNvPr>
          <p:cNvSpPr>
            <a:spLocks noGrp="1"/>
          </p:cNvSpPr>
          <p:nvPr>
            <p:ph type="title"/>
          </p:nvPr>
        </p:nvSpPr>
        <p:spPr/>
        <p:txBody>
          <a:bodyPr/>
          <a:lstStyle/>
          <a:p>
            <a:r>
              <a:rPr lang="en-US" dirty="0"/>
              <a:t>Supports </a:t>
            </a:r>
            <a:endParaRPr lang="en-IE" dirty="0"/>
          </a:p>
        </p:txBody>
      </p:sp>
      <p:pic>
        <p:nvPicPr>
          <p:cNvPr id="8" name="Content Placeholder 7">
            <a:extLst>
              <a:ext uri="{FF2B5EF4-FFF2-40B4-BE49-F238E27FC236}">
                <a16:creationId xmlns:a16="http://schemas.microsoft.com/office/drawing/2014/main" id="{70208D06-A5A3-86CF-6FAC-EF1964B1929F}"/>
              </a:ext>
            </a:extLst>
          </p:cNvPr>
          <p:cNvPicPr>
            <a:picLocks noGrp="1" noChangeAspect="1"/>
          </p:cNvPicPr>
          <p:nvPr>
            <p:ph idx="1"/>
          </p:nvPr>
        </p:nvPicPr>
        <p:blipFill>
          <a:blip r:embed="rId2"/>
          <a:stretch>
            <a:fillRect/>
          </a:stretch>
        </p:blipFill>
        <p:spPr>
          <a:xfrm>
            <a:off x="9632370" y="2300272"/>
            <a:ext cx="1606202" cy="2257456"/>
          </a:xfrm>
          <a:prstGeom prst="rect">
            <a:avLst/>
          </a:prstGeom>
        </p:spPr>
      </p:pic>
      <p:pic>
        <p:nvPicPr>
          <p:cNvPr id="10" name="Picture 9">
            <a:extLst>
              <a:ext uri="{FF2B5EF4-FFF2-40B4-BE49-F238E27FC236}">
                <a16:creationId xmlns:a16="http://schemas.microsoft.com/office/drawing/2014/main" id="{F6828C1F-E93E-2057-1959-B6F2EE7F249E}"/>
              </a:ext>
            </a:extLst>
          </p:cNvPr>
          <p:cNvPicPr>
            <a:picLocks noChangeAspect="1"/>
          </p:cNvPicPr>
          <p:nvPr/>
        </p:nvPicPr>
        <p:blipFill>
          <a:blip r:embed="rId3"/>
          <a:stretch>
            <a:fillRect/>
          </a:stretch>
        </p:blipFill>
        <p:spPr>
          <a:xfrm>
            <a:off x="1229653" y="1342682"/>
            <a:ext cx="7535632" cy="3959966"/>
          </a:xfrm>
          <a:prstGeom prst="rect">
            <a:avLst/>
          </a:prstGeom>
        </p:spPr>
      </p:pic>
      <p:sp>
        <p:nvSpPr>
          <p:cNvPr id="11" name="Oval 10">
            <a:extLst>
              <a:ext uri="{FF2B5EF4-FFF2-40B4-BE49-F238E27FC236}">
                <a16:creationId xmlns:a16="http://schemas.microsoft.com/office/drawing/2014/main" id="{38949465-A1A1-3F4E-6F98-E7C5DA06DF16}"/>
              </a:ext>
            </a:extLst>
          </p:cNvPr>
          <p:cNvSpPr/>
          <p:nvPr/>
        </p:nvSpPr>
        <p:spPr>
          <a:xfrm>
            <a:off x="6580306" y="4387307"/>
            <a:ext cx="1759135" cy="99302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rgbClr val="FF0000"/>
              </a:solidFill>
            </a:endParaRPr>
          </a:p>
        </p:txBody>
      </p:sp>
    </p:spTree>
    <p:extLst>
      <p:ext uri="{BB962C8B-B14F-4D97-AF65-F5344CB8AC3E}">
        <p14:creationId xmlns:p14="http://schemas.microsoft.com/office/powerpoint/2010/main" val="377996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80EE-6655-4B01-3103-29733273DFB8}"/>
              </a:ext>
            </a:extLst>
          </p:cNvPr>
          <p:cNvSpPr>
            <a:spLocks noGrp="1"/>
          </p:cNvSpPr>
          <p:nvPr>
            <p:ph type="title"/>
          </p:nvPr>
        </p:nvSpPr>
        <p:spPr/>
        <p:txBody>
          <a:bodyPr/>
          <a:lstStyle/>
          <a:p>
            <a:r>
              <a:rPr lang="en-US" dirty="0"/>
              <a:t>Supports </a:t>
            </a:r>
            <a:endParaRPr lang="en-IE" dirty="0"/>
          </a:p>
        </p:txBody>
      </p:sp>
      <p:pic>
        <p:nvPicPr>
          <p:cNvPr id="5" name="Content Placeholder 4">
            <a:extLst>
              <a:ext uri="{FF2B5EF4-FFF2-40B4-BE49-F238E27FC236}">
                <a16:creationId xmlns:a16="http://schemas.microsoft.com/office/drawing/2014/main" id="{6A0695CA-6870-2E03-1EA1-68CDB8475654}"/>
              </a:ext>
            </a:extLst>
          </p:cNvPr>
          <p:cNvPicPr>
            <a:picLocks noGrp="1" noChangeAspect="1"/>
          </p:cNvPicPr>
          <p:nvPr>
            <p:ph idx="1"/>
          </p:nvPr>
        </p:nvPicPr>
        <p:blipFill>
          <a:blip r:embed="rId2"/>
          <a:stretch>
            <a:fillRect/>
          </a:stretch>
        </p:blipFill>
        <p:spPr>
          <a:xfrm>
            <a:off x="3029267" y="1747552"/>
            <a:ext cx="6501649" cy="1525491"/>
          </a:xfrm>
        </p:spPr>
      </p:pic>
      <p:pic>
        <p:nvPicPr>
          <p:cNvPr id="7" name="Picture 6">
            <a:extLst>
              <a:ext uri="{FF2B5EF4-FFF2-40B4-BE49-F238E27FC236}">
                <a16:creationId xmlns:a16="http://schemas.microsoft.com/office/drawing/2014/main" id="{84575336-290E-AB36-E60F-A76FB5C04F45}"/>
              </a:ext>
            </a:extLst>
          </p:cNvPr>
          <p:cNvPicPr>
            <a:picLocks noChangeAspect="1"/>
          </p:cNvPicPr>
          <p:nvPr/>
        </p:nvPicPr>
        <p:blipFill>
          <a:blip r:embed="rId3"/>
          <a:stretch>
            <a:fillRect/>
          </a:stretch>
        </p:blipFill>
        <p:spPr>
          <a:xfrm>
            <a:off x="2759494" y="3429000"/>
            <a:ext cx="7251575" cy="2718566"/>
          </a:xfrm>
          <a:prstGeom prst="rect">
            <a:avLst/>
          </a:prstGeom>
        </p:spPr>
      </p:pic>
    </p:spTree>
    <p:extLst>
      <p:ext uri="{BB962C8B-B14F-4D97-AF65-F5344CB8AC3E}">
        <p14:creationId xmlns:p14="http://schemas.microsoft.com/office/powerpoint/2010/main" val="131299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dirty="0"/>
              <a:t>Who am I </a:t>
            </a:r>
            <a:br>
              <a:rPr lang="en-US" sz="3600" dirty="0"/>
            </a:br>
            <a:endParaRPr lang="en-US" sz="3600" dirty="0">
              <a:solidFill>
                <a:schemeClr val="tx1"/>
              </a:solidFill>
            </a:endParaRPr>
          </a:p>
        </p:txBody>
      </p:sp>
      <p:sp>
        <p:nvSpPr>
          <p:cNvPr id="4" name="Content Placeholder 3"/>
          <p:cNvSpPr>
            <a:spLocks noGrp="1"/>
          </p:cNvSpPr>
          <p:nvPr>
            <p:ph idx="1"/>
          </p:nvPr>
        </p:nvSpPr>
        <p:spPr>
          <a:xfrm>
            <a:off x="1393712" y="1693061"/>
            <a:ext cx="10042452" cy="3309866"/>
          </a:xfrm>
        </p:spPr>
        <p:txBody>
          <a:bodyPr>
            <a:normAutofit/>
          </a:bodyPr>
          <a:lstStyle/>
          <a:p>
            <a:pPr lvl="1">
              <a:lnSpc>
                <a:spcPct val="150000"/>
              </a:lnSpc>
            </a:pPr>
            <a:r>
              <a:rPr lang="en-US" sz="2400" dirty="0"/>
              <a:t>HSA Inspector </a:t>
            </a:r>
          </a:p>
          <a:p>
            <a:pPr lvl="1">
              <a:lnSpc>
                <a:spcPct val="150000"/>
              </a:lnSpc>
            </a:pPr>
            <a:r>
              <a:rPr lang="en-US" sz="2400" dirty="0"/>
              <a:t>Workplace Bullying – Nationwide remit </a:t>
            </a:r>
          </a:p>
          <a:p>
            <a:pPr lvl="1">
              <a:lnSpc>
                <a:spcPct val="150000"/>
              </a:lnSpc>
            </a:pPr>
            <a:r>
              <a:rPr lang="en-US" sz="2400" dirty="0"/>
              <a:t>Psychologist </a:t>
            </a:r>
          </a:p>
          <a:p>
            <a:pPr lvl="1">
              <a:lnSpc>
                <a:spcPct val="150000"/>
              </a:lnSpc>
            </a:pPr>
            <a:r>
              <a:rPr lang="en-US" sz="2400" dirty="0"/>
              <a:t>Organisational &amp; Health and Safety</a:t>
            </a:r>
          </a:p>
          <a:p>
            <a:pPr marL="457200" lvl="1" indent="0">
              <a:lnSpc>
                <a:spcPct val="150000"/>
              </a:lnSpc>
              <a:buNone/>
            </a:pPr>
            <a:endParaRPr lang="en-US" sz="2400" dirty="0"/>
          </a:p>
          <a:p>
            <a:pPr marL="457200" lvl="1" indent="0">
              <a:lnSpc>
                <a:spcPct val="150000"/>
              </a:lnSpc>
              <a:buNone/>
            </a:pPr>
            <a:endParaRPr lang="en-US" sz="2400" dirty="0"/>
          </a:p>
        </p:txBody>
      </p:sp>
    </p:spTree>
    <p:extLst>
      <p:ext uri="{BB962C8B-B14F-4D97-AF65-F5344CB8AC3E}">
        <p14:creationId xmlns:p14="http://schemas.microsoft.com/office/powerpoint/2010/main" val="4104791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9B2F8-0B1D-1440-9474-6B6D6EAD671E}"/>
              </a:ext>
            </a:extLst>
          </p:cNvPr>
          <p:cNvSpPr>
            <a:spLocks noGrp="1"/>
          </p:cNvSpPr>
          <p:nvPr>
            <p:ph type="body" sz="quarter" idx="15"/>
          </p:nvPr>
        </p:nvSpPr>
        <p:spPr>
          <a:xfrm>
            <a:off x="4645892" y="4795439"/>
            <a:ext cx="5120798" cy="1429869"/>
          </a:xfrm>
        </p:spPr>
        <p:txBody>
          <a:bodyPr/>
          <a:lstStyle/>
          <a:p>
            <a:r>
              <a:rPr lang="en-US" sz="2000" dirty="0"/>
              <a:t>T: 0818 289 389</a:t>
            </a:r>
          </a:p>
          <a:p>
            <a:r>
              <a:rPr lang="en-US" sz="2000" dirty="0"/>
              <a:t>E: contactus@hsa.ie</a:t>
            </a:r>
          </a:p>
          <a:p>
            <a:r>
              <a:rPr lang="en-US" sz="2000" dirty="0"/>
              <a:t>W: www.hsa.ie</a:t>
            </a:r>
          </a:p>
        </p:txBody>
      </p:sp>
      <p:sp>
        <p:nvSpPr>
          <p:cNvPr id="3" name="Text Placeholder 2">
            <a:extLst>
              <a:ext uri="{FF2B5EF4-FFF2-40B4-BE49-F238E27FC236}">
                <a16:creationId xmlns:a16="http://schemas.microsoft.com/office/drawing/2014/main" id="{E7BB0563-7D33-CB4D-8C15-D4BCE6119A22}"/>
              </a:ext>
            </a:extLst>
          </p:cNvPr>
          <p:cNvSpPr>
            <a:spLocks noGrp="1"/>
          </p:cNvSpPr>
          <p:nvPr>
            <p:ph type="body" sz="quarter" idx="13"/>
          </p:nvPr>
        </p:nvSpPr>
        <p:spPr>
          <a:xfrm>
            <a:off x="4544291" y="2648892"/>
            <a:ext cx="6906491" cy="1621149"/>
          </a:xfrm>
        </p:spPr>
        <p:txBody>
          <a:bodyPr/>
          <a:lstStyle/>
          <a:p>
            <a:pPr lvl="0">
              <a:spcAft>
                <a:spcPts val="1200"/>
              </a:spcAft>
            </a:pPr>
            <a:r>
              <a:rPr lang="en-GB" altLang="en-US" sz="4000" dirty="0"/>
              <a:t>G</a:t>
            </a:r>
            <a:r>
              <a:rPr lang="ga-IE" altLang="en-US" sz="4000" dirty="0"/>
              <a:t>o raibh maith</a:t>
            </a:r>
            <a:r>
              <a:rPr lang="en-GB" altLang="en-US" sz="4000" dirty="0"/>
              <a:t> </a:t>
            </a:r>
            <a:r>
              <a:rPr lang="ga-IE" altLang="en-US" sz="4000" dirty="0"/>
              <a:t>agaibh </a:t>
            </a:r>
          </a:p>
          <a:p>
            <a:r>
              <a:rPr lang="en-US" sz="4000" dirty="0"/>
              <a:t>Thank you</a:t>
            </a:r>
          </a:p>
          <a:p>
            <a:endParaRPr lang="en-US" sz="4000" dirty="0"/>
          </a:p>
        </p:txBody>
      </p:sp>
    </p:spTree>
    <p:extLst>
      <p:ext uri="{BB962C8B-B14F-4D97-AF65-F5344CB8AC3E}">
        <p14:creationId xmlns:p14="http://schemas.microsoft.com/office/powerpoint/2010/main" val="400757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8167878-CD18-3E43-8DEF-810818588061}"/>
              </a:ext>
            </a:extLst>
          </p:cNvPr>
          <p:cNvSpPr>
            <a:spLocks noGrp="1"/>
          </p:cNvSpPr>
          <p:nvPr>
            <p:ph type="title"/>
          </p:nvPr>
        </p:nvSpPr>
        <p:spPr>
          <a:xfrm>
            <a:off x="1455738" y="277813"/>
            <a:ext cx="8566150" cy="1108075"/>
          </a:xfrm>
        </p:spPr>
        <p:txBody>
          <a:bodyPr/>
          <a:lstStyle/>
          <a:p>
            <a:r>
              <a:rPr lang="en-US" dirty="0"/>
              <a:t>Todays Presentation  </a:t>
            </a:r>
          </a:p>
        </p:txBody>
      </p:sp>
      <p:pic>
        <p:nvPicPr>
          <p:cNvPr id="7" name="Picture 6"/>
          <p:cNvPicPr>
            <a:picLocks noChangeAspect="1"/>
          </p:cNvPicPr>
          <p:nvPr/>
        </p:nvPicPr>
        <p:blipFill>
          <a:blip r:embed="rId3"/>
          <a:stretch>
            <a:fillRect/>
          </a:stretch>
        </p:blipFill>
        <p:spPr>
          <a:xfrm>
            <a:off x="7824828" y="2314513"/>
            <a:ext cx="4042375" cy="2228974"/>
          </a:xfrm>
          <a:prstGeom prst="rect">
            <a:avLst/>
          </a:prstGeom>
        </p:spPr>
      </p:pic>
      <p:sp>
        <p:nvSpPr>
          <p:cNvPr id="5" name="Content Placeholder 4"/>
          <p:cNvSpPr>
            <a:spLocks noGrp="1"/>
          </p:cNvSpPr>
          <p:nvPr>
            <p:ph idx="1"/>
          </p:nvPr>
        </p:nvSpPr>
        <p:spPr/>
        <p:txBody>
          <a:bodyPr/>
          <a:lstStyle/>
          <a:p>
            <a:pPr lvl="1">
              <a:lnSpc>
                <a:spcPct val="150000"/>
              </a:lnSpc>
            </a:pPr>
            <a:r>
              <a:rPr lang="en-US" sz="2400" dirty="0"/>
              <a:t>Workplace Bullying </a:t>
            </a:r>
          </a:p>
          <a:p>
            <a:pPr lvl="1">
              <a:lnSpc>
                <a:spcPct val="150000"/>
              </a:lnSpc>
            </a:pPr>
            <a:r>
              <a:rPr lang="en-US" sz="2400" dirty="0"/>
              <a:t>Code of Practice</a:t>
            </a:r>
          </a:p>
          <a:p>
            <a:pPr lvl="1">
              <a:lnSpc>
                <a:spcPct val="150000"/>
              </a:lnSpc>
            </a:pPr>
            <a:r>
              <a:rPr lang="en-US" sz="2400" dirty="0"/>
              <a:t>Inspections in Action </a:t>
            </a:r>
          </a:p>
          <a:p>
            <a:pPr lvl="1">
              <a:lnSpc>
                <a:spcPct val="150000"/>
              </a:lnSpc>
            </a:pPr>
            <a:r>
              <a:rPr lang="en-US" sz="2400" dirty="0"/>
              <a:t>Findings </a:t>
            </a:r>
          </a:p>
          <a:p>
            <a:pPr lvl="1">
              <a:lnSpc>
                <a:spcPct val="150000"/>
              </a:lnSpc>
            </a:pPr>
            <a:r>
              <a:rPr lang="en-US" sz="2400" dirty="0"/>
              <a:t>Useful Information </a:t>
            </a:r>
          </a:p>
        </p:txBody>
      </p:sp>
    </p:spTree>
    <p:extLst>
      <p:ext uri="{BB962C8B-B14F-4D97-AF65-F5344CB8AC3E}">
        <p14:creationId xmlns:p14="http://schemas.microsoft.com/office/powerpoint/2010/main" val="331584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 Definition </a:t>
            </a:r>
            <a:br>
              <a:rPr lang="en-IE" dirty="0"/>
            </a:br>
            <a:endParaRPr lang="en-IE" dirty="0"/>
          </a:p>
        </p:txBody>
      </p:sp>
      <p:sp>
        <p:nvSpPr>
          <p:cNvPr id="3" name="Content Placeholder 2"/>
          <p:cNvSpPr>
            <a:spLocks noGrp="1"/>
          </p:cNvSpPr>
          <p:nvPr>
            <p:ph idx="1"/>
          </p:nvPr>
        </p:nvSpPr>
        <p:spPr>
          <a:xfrm>
            <a:off x="1455856" y="1936984"/>
            <a:ext cx="10042452" cy="3371863"/>
          </a:xfrm>
        </p:spPr>
        <p:txBody>
          <a:bodyPr>
            <a:noAutofit/>
          </a:bodyPr>
          <a:lstStyle/>
          <a:p>
            <a:pPr marL="0" indent="0" algn="ctr">
              <a:lnSpc>
                <a:spcPct val="200000"/>
              </a:lnSpc>
              <a:buNone/>
            </a:pPr>
            <a:r>
              <a:rPr lang="en-US" sz="2200" dirty="0"/>
              <a:t>“Workplace bullying is </a:t>
            </a:r>
            <a:r>
              <a:rPr lang="en-US" sz="2200" b="1" dirty="0"/>
              <a:t>repeated </a:t>
            </a:r>
            <a:r>
              <a:rPr lang="en-US" sz="2200" dirty="0"/>
              <a:t>inappropriate behaviour, </a:t>
            </a:r>
            <a:r>
              <a:rPr lang="en-US" sz="2200" u="sng" dirty="0"/>
              <a:t>direct or indirect</a:t>
            </a:r>
            <a:r>
              <a:rPr lang="en-US" sz="2200" dirty="0"/>
              <a:t>, whether verbal, physical or otherwise, conducted by </a:t>
            </a:r>
            <a:r>
              <a:rPr lang="en-US" sz="2200" u="sng" dirty="0"/>
              <a:t>one or more </a:t>
            </a:r>
            <a:r>
              <a:rPr lang="en-US" sz="2200" dirty="0"/>
              <a:t>persons against another or others, at the </a:t>
            </a:r>
            <a:r>
              <a:rPr lang="en-US" sz="2200" b="1" dirty="0"/>
              <a:t>place</a:t>
            </a:r>
            <a:r>
              <a:rPr lang="en-US" sz="2200" dirty="0"/>
              <a:t> </a:t>
            </a:r>
            <a:r>
              <a:rPr lang="en-US" sz="2200" b="1" dirty="0"/>
              <a:t>of work </a:t>
            </a:r>
            <a:r>
              <a:rPr lang="en-US" sz="2200" dirty="0"/>
              <a:t>and/or in the </a:t>
            </a:r>
            <a:r>
              <a:rPr lang="en-US" sz="2200" b="1" dirty="0"/>
              <a:t>course of employment</a:t>
            </a:r>
            <a:r>
              <a:rPr lang="en-US" sz="2200" dirty="0"/>
              <a:t>, which could be reasonably regarded as undermining the individual’s right to dignity at work”</a:t>
            </a:r>
            <a:endParaRPr lang="en-IE" sz="2200" dirty="0"/>
          </a:p>
        </p:txBody>
      </p:sp>
    </p:spTree>
    <p:extLst>
      <p:ext uri="{BB962C8B-B14F-4D97-AF65-F5344CB8AC3E}">
        <p14:creationId xmlns:p14="http://schemas.microsoft.com/office/powerpoint/2010/main" val="161760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7701-9D6E-24C5-4522-BACC8F126FBA}"/>
              </a:ext>
            </a:extLst>
          </p:cNvPr>
          <p:cNvSpPr>
            <a:spLocks noGrp="1"/>
          </p:cNvSpPr>
          <p:nvPr>
            <p:ph type="title"/>
          </p:nvPr>
        </p:nvSpPr>
        <p:spPr/>
        <p:txBody>
          <a:bodyPr/>
          <a:lstStyle/>
          <a:p>
            <a:r>
              <a:rPr lang="en-US" dirty="0"/>
              <a:t>Bullying is not</a:t>
            </a:r>
            <a:endParaRPr lang="en-IE" dirty="0"/>
          </a:p>
        </p:txBody>
      </p:sp>
      <p:sp>
        <p:nvSpPr>
          <p:cNvPr id="3" name="Content Placeholder 2">
            <a:extLst>
              <a:ext uri="{FF2B5EF4-FFF2-40B4-BE49-F238E27FC236}">
                <a16:creationId xmlns:a16="http://schemas.microsoft.com/office/drawing/2014/main" id="{553A0B07-09E7-B6DF-8BE5-1BACC06411CA}"/>
              </a:ext>
            </a:extLst>
          </p:cNvPr>
          <p:cNvSpPr>
            <a:spLocks noGrp="1"/>
          </p:cNvSpPr>
          <p:nvPr>
            <p:ph idx="1"/>
          </p:nvPr>
        </p:nvSpPr>
        <p:spPr/>
        <p:txBody>
          <a:bodyPr>
            <a:normAutofit/>
          </a:bodyPr>
          <a:lstStyle/>
          <a:p>
            <a:pPr>
              <a:lnSpc>
                <a:spcPct val="150000"/>
              </a:lnSpc>
            </a:pPr>
            <a:r>
              <a:rPr lang="en-US" sz="2400" dirty="0"/>
              <a:t>An isolated incident /once-off incident </a:t>
            </a:r>
          </a:p>
          <a:p>
            <a:pPr>
              <a:lnSpc>
                <a:spcPct val="150000"/>
              </a:lnSpc>
            </a:pPr>
            <a:r>
              <a:rPr lang="en-US" sz="2400" dirty="0"/>
              <a:t>Harassment </a:t>
            </a:r>
          </a:p>
          <a:p>
            <a:pPr>
              <a:lnSpc>
                <a:spcPct val="150000"/>
              </a:lnSpc>
            </a:pPr>
            <a:r>
              <a:rPr lang="en-US" sz="2400" dirty="0"/>
              <a:t>Ordinary performance management</a:t>
            </a:r>
          </a:p>
          <a:p>
            <a:pPr>
              <a:lnSpc>
                <a:spcPct val="150000"/>
              </a:lnSpc>
            </a:pPr>
            <a:r>
              <a:rPr lang="en-US" sz="2400" dirty="0"/>
              <a:t>Workplace conflict where people disagree on others’ points of view</a:t>
            </a:r>
          </a:p>
          <a:p>
            <a:pPr>
              <a:lnSpc>
                <a:spcPct val="150000"/>
              </a:lnSpc>
            </a:pPr>
            <a:r>
              <a:rPr lang="en-US" sz="2400" dirty="0"/>
              <a:t>Expressing differences of opinion strongly </a:t>
            </a:r>
          </a:p>
        </p:txBody>
      </p:sp>
    </p:spTree>
    <p:extLst>
      <p:ext uri="{BB962C8B-B14F-4D97-AF65-F5344CB8AC3E}">
        <p14:creationId xmlns:p14="http://schemas.microsoft.com/office/powerpoint/2010/main" val="401121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D56C-178B-A8CE-A414-3034131914B0}"/>
              </a:ext>
            </a:extLst>
          </p:cNvPr>
          <p:cNvSpPr>
            <a:spLocks noGrp="1"/>
          </p:cNvSpPr>
          <p:nvPr>
            <p:ph type="title"/>
          </p:nvPr>
        </p:nvSpPr>
        <p:spPr/>
        <p:txBody>
          <a:bodyPr/>
          <a:lstStyle/>
          <a:p>
            <a:r>
              <a:rPr lang="en-US" dirty="0"/>
              <a:t>Workplace Bullying- Ireland  </a:t>
            </a:r>
            <a:endParaRPr lang="en-IE" dirty="0"/>
          </a:p>
        </p:txBody>
      </p:sp>
      <p:sp>
        <p:nvSpPr>
          <p:cNvPr id="3" name="Content Placeholder 2">
            <a:extLst>
              <a:ext uri="{FF2B5EF4-FFF2-40B4-BE49-F238E27FC236}">
                <a16:creationId xmlns:a16="http://schemas.microsoft.com/office/drawing/2014/main" id="{5BD7F348-4B83-D689-50A5-C5802A333263}"/>
              </a:ext>
            </a:extLst>
          </p:cNvPr>
          <p:cNvSpPr>
            <a:spLocks noGrp="1"/>
          </p:cNvSpPr>
          <p:nvPr>
            <p:ph idx="1"/>
          </p:nvPr>
        </p:nvSpPr>
        <p:spPr/>
        <p:txBody>
          <a:bodyPr>
            <a:normAutofit/>
          </a:bodyPr>
          <a:lstStyle/>
          <a:p>
            <a:pPr marL="0" indent="0">
              <a:lnSpc>
                <a:spcPct val="150000"/>
              </a:lnSpc>
              <a:buNone/>
            </a:pPr>
            <a:r>
              <a:rPr lang="en-US" sz="2200" b="0" i="0" dirty="0">
                <a:effectLst/>
              </a:rPr>
              <a:t>Estimated Per Year</a:t>
            </a:r>
            <a:endParaRPr lang="en-US" sz="2200" b="0" dirty="0">
              <a:effectLst/>
            </a:endParaRPr>
          </a:p>
          <a:p>
            <a:pPr>
              <a:lnSpc>
                <a:spcPct val="150000"/>
              </a:lnSpc>
            </a:pPr>
            <a:r>
              <a:rPr lang="en-US" sz="2200" dirty="0"/>
              <a:t>C</a:t>
            </a:r>
            <a:r>
              <a:rPr lang="en-US" sz="2200" b="0" i="0" dirty="0">
                <a:effectLst/>
              </a:rPr>
              <a:t>ost to the economy of </a:t>
            </a:r>
            <a:r>
              <a:rPr lang="en-US" sz="2200" b="1" i="0" dirty="0">
                <a:effectLst/>
              </a:rPr>
              <a:t>€239 million*</a:t>
            </a:r>
          </a:p>
          <a:p>
            <a:pPr>
              <a:lnSpc>
                <a:spcPct val="150000"/>
              </a:lnSpc>
            </a:pPr>
            <a:r>
              <a:rPr lang="en-US" sz="2200" dirty="0"/>
              <a:t>M</a:t>
            </a:r>
            <a:r>
              <a:rPr lang="en-US" sz="2200" b="0" i="0" dirty="0">
                <a:effectLst/>
              </a:rPr>
              <a:t>ore prevalent in the public sector</a:t>
            </a:r>
          </a:p>
          <a:p>
            <a:pPr>
              <a:lnSpc>
                <a:spcPct val="150000"/>
              </a:lnSpc>
            </a:pPr>
            <a:r>
              <a:rPr lang="en-US" sz="2200" dirty="0"/>
              <a:t>L</a:t>
            </a:r>
            <a:r>
              <a:rPr lang="en-US" sz="2200" b="0" i="0" dirty="0">
                <a:effectLst/>
              </a:rPr>
              <a:t>arger effect on absences in the private sector</a:t>
            </a:r>
          </a:p>
          <a:p>
            <a:pPr>
              <a:lnSpc>
                <a:spcPct val="150000"/>
              </a:lnSpc>
            </a:pPr>
            <a:r>
              <a:rPr lang="en-US" sz="2400" b="0" i="0" dirty="0">
                <a:solidFill>
                  <a:srgbClr val="191919"/>
                </a:solidFill>
                <a:effectLst/>
                <a:latin typeface="Noto Serif JP"/>
              </a:rPr>
              <a:t>Those who experience workplace bullying are 1.6 times more likely to experience cardiac health issues</a:t>
            </a:r>
            <a:endParaRPr lang="en-US" sz="2200" b="0" i="0" dirty="0">
              <a:effectLst/>
            </a:endParaRPr>
          </a:p>
          <a:p>
            <a:pPr marL="0" indent="0">
              <a:lnSpc>
                <a:spcPct val="150000"/>
              </a:lnSpc>
              <a:buNone/>
            </a:pPr>
            <a:endParaRPr lang="en-US" sz="2200" b="0" i="1" dirty="0">
              <a:effectLst/>
            </a:endParaRPr>
          </a:p>
          <a:p>
            <a:pPr marL="0" indent="0">
              <a:lnSpc>
                <a:spcPct val="150000"/>
              </a:lnSpc>
              <a:buNone/>
            </a:pPr>
            <a:endParaRPr lang="en-US" sz="2200" b="0" i="1" dirty="0">
              <a:effectLst/>
            </a:endParaRPr>
          </a:p>
          <a:p>
            <a:pPr marL="0" indent="0">
              <a:buNone/>
            </a:pPr>
            <a:endParaRPr lang="en-US" dirty="0">
              <a:solidFill>
                <a:srgbClr val="5E6464"/>
              </a:solidFill>
            </a:endParaRPr>
          </a:p>
          <a:p>
            <a:endParaRPr lang="en-US" dirty="0">
              <a:solidFill>
                <a:srgbClr val="5E6464"/>
              </a:solidFill>
              <a:latin typeface="Inter"/>
            </a:endParaRPr>
          </a:p>
        </p:txBody>
      </p:sp>
      <p:pic>
        <p:nvPicPr>
          <p:cNvPr id="4" name="Picture 3">
            <a:extLst>
              <a:ext uri="{FF2B5EF4-FFF2-40B4-BE49-F238E27FC236}">
                <a16:creationId xmlns:a16="http://schemas.microsoft.com/office/drawing/2014/main" id="{0018A2B9-BF1B-BA5F-04E4-19C46600F6E6}"/>
              </a:ext>
            </a:extLst>
          </p:cNvPr>
          <p:cNvPicPr>
            <a:picLocks noChangeAspect="1"/>
          </p:cNvPicPr>
          <p:nvPr/>
        </p:nvPicPr>
        <p:blipFill>
          <a:blip r:embed="rId3"/>
          <a:stretch>
            <a:fillRect/>
          </a:stretch>
        </p:blipFill>
        <p:spPr>
          <a:xfrm>
            <a:off x="10157254" y="5194436"/>
            <a:ext cx="1901782" cy="1064998"/>
          </a:xfrm>
          <a:prstGeom prst="rect">
            <a:avLst/>
          </a:prstGeom>
        </p:spPr>
      </p:pic>
      <p:pic>
        <p:nvPicPr>
          <p:cNvPr id="5" name="Picture 4">
            <a:extLst>
              <a:ext uri="{FF2B5EF4-FFF2-40B4-BE49-F238E27FC236}">
                <a16:creationId xmlns:a16="http://schemas.microsoft.com/office/drawing/2014/main" id="{2D87BC45-2D7E-8E0D-D0A0-ACF6E93940E4}"/>
              </a:ext>
            </a:extLst>
          </p:cNvPr>
          <p:cNvPicPr>
            <a:picLocks noChangeAspect="1"/>
          </p:cNvPicPr>
          <p:nvPr/>
        </p:nvPicPr>
        <p:blipFill>
          <a:blip r:embed="rId4"/>
          <a:stretch>
            <a:fillRect/>
          </a:stretch>
        </p:blipFill>
        <p:spPr>
          <a:xfrm>
            <a:off x="8837615" y="1698827"/>
            <a:ext cx="2619375" cy="1743075"/>
          </a:xfrm>
          <a:prstGeom prst="rect">
            <a:avLst/>
          </a:prstGeom>
        </p:spPr>
      </p:pic>
    </p:spTree>
    <p:extLst>
      <p:ext uri="{BB962C8B-B14F-4D97-AF65-F5344CB8AC3E}">
        <p14:creationId xmlns:p14="http://schemas.microsoft.com/office/powerpoint/2010/main" val="334326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968D1A-BDBB-4AEE-B1DA-4A6000C0F033}"/>
              </a:ext>
            </a:extLst>
          </p:cNvPr>
          <p:cNvPicPr>
            <a:picLocks noChangeAspect="1"/>
          </p:cNvPicPr>
          <p:nvPr/>
        </p:nvPicPr>
        <p:blipFill>
          <a:blip r:embed="rId3"/>
          <a:stretch>
            <a:fillRect/>
          </a:stretch>
        </p:blipFill>
        <p:spPr>
          <a:xfrm>
            <a:off x="3363091" y="1768471"/>
            <a:ext cx="4090865" cy="2151597"/>
          </a:xfrm>
          <a:prstGeom prst="rect">
            <a:avLst/>
          </a:prstGeom>
          <a:ln>
            <a:solidFill>
              <a:schemeClr val="accent1"/>
            </a:solidFill>
          </a:ln>
        </p:spPr>
      </p:pic>
      <p:pic>
        <p:nvPicPr>
          <p:cNvPr id="11" name="Picture 10">
            <a:extLst>
              <a:ext uri="{FF2B5EF4-FFF2-40B4-BE49-F238E27FC236}">
                <a16:creationId xmlns:a16="http://schemas.microsoft.com/office/drawing/2014/main" id="{9A0720E6-D46F-4573-A8D7-3DD6250A3247}"/>
              </a:ext>
            </a:extLst>
          </p:cNvPr>
          <p:cNvPicPr>
            <a:picLocks noChangeAspect="1"/>
          </p:cNvPicPr>
          <p:nvPr/>
        </p:nvPicPr>
        <p:blipFill>
          <a:blip r:embed="rId4"/>
          <a:stretch>
            <a:fillRect/>
          </a:stretch>
        </p:blipFill>
        <p:spPr>
          <a:xfrm>
            <a:off x="7896839" y="1768470"/>
            <a:ext cx="3733186" cy="2183527"/>
          </a:xfrm>
          <a:prstGeom prst="rect">
            <a:avLst/>
          </a:prstGeom>
          <a:ln>
            <a:solidFill>
              <a:schemeClr val="accent1"/>
            </a:solidFill>
          </a:ln>
        </p:spPr>
      </p:pic>
      <p:pic>
        <p:nvPicPr>
          <p:cNvPr id="5" name="Picture 4">
            <a:extLst>
              <a:ext uri="{FF2B5EF4-FFF2-40B4-BE49-F238E27FC236}">
                <a16:creationId xmlns:a16="http://schemas.microsoft.com/office/drawing/2014/main" id="{BF537428-E5C0-A7C9-2DBB-4D0FCB1272BF}"/>
              </a:ext>
            </a:extLst>
          </p:cNvPr>
          <p:cNvPicPr>
            <a:picLocks noChangeAspect="1"/>
          </p:cNvPicPr>
          <p:nvPr/>
        </p:nvPicPr>
        <p:blipFill>
          <a:blip r:embed="rId5"/>
          <a:stretch>
            <a:fillRect/>
          </a:stretch>
        </p:blipFill>
        <p:spPr>
          <a:xfrm>
            <a:off x="4720431" y="4335989"/>
            <a:ext cx="4535488" cy="1896528"/>
          </a:xfrm>
          <a:prstGeom prst="rect">
            <a:avLst/>
          </a:prstGeom>
          <a:ln>
            <a:solidFill>
              <a:schemeClr val="accent1"/>
            </a:solidFill>
          </a:ln>
        </p:spPr>
      </p:pic>
      <p:sp>
        <p:nvSpPr>
          <p:cNvPr id="4" name="Title 1">
            <a:extLst>
              <a:ext uri="{FF2B5EF4-FFF2-40B4-BE49-F238E27FC236}">
                <a16:creationId xmlns:a16="http://schemas.microsoft.com/office/drawing/2014/main" id="{81BE93F0-D3B3-6D47-B11F-749DE614B43D}"/>
              </a:ext>
            </a:extLst>
          </p:cNvPr>
          <p:cNvSpPr>
            <a:spLocks noGrp="1"/>
          </p:cNvSpPr>
          <p:nvPr>
            <p:ph type="title"/>
          </p:nvPr>
        </p:nvSpPr>
        <p:spPr>
          <a:xfrm>
            <a:off x="640080" y="2074363"/>
            <a:ext cx="2446020" cy="2535737"/>
          </a:xfrm>
          <a:prstGeom prst="ellipse">
            <a:avLst/>
          </a:prstGeom>
          <a:solidFill>
            <a:schemeClr val="accent1">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Media Coverage Examples  </a:t>
            </a:r>
          </a:p>
        </p:txBody>
      </p:sp>
    </p:spTree>
    <p:extLst>
      <p:ext uri="{BB962C8B-B14F-4D97-AF65-F5344CB8AC3E}">
        <p14:creationId xmlns:p14="http://schemas.microsoft.com/office/powerpoint/2010/main" val="131900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856" y="596236"/>
            <a:ext cx="10515600" cy="993029"/>
          </a:xfrm>
        </p:spPr>
        <p:txBody>
          <a:bodyPr/>
          <a:lstStyle/>
          <a:p>
            <a:r>
              <a:rPr lang="en-US" dirty="0"/>
              <a:t>In the Code </a:t>
            </a:r>
            <a:br>
              <a:rPr lang="en-IE" dirty="0"/>
            </a:br>
            <a:endParaRPr lang="en-IE" dirty="0"/>
          </a:p>
        </p:txBody>
      </p:sp>
      <p:sp>
        <p:nvSpPr>
          <p:cNvPr id="3" name="Content Placeholder 2"/>
          <p:cNvSpPr>
            <a:spLocks noGrp="1"/>
          </p:cNvSpPr>
          <p:nvPr>
            <p:ph idx="1"/>
          </p:nvPr>
        </p:nvSpPr>
        <p:spPr>
          <a:xfrm>
            <a:off x="1455856" y="1385700"/>
            <a:ext cx="10042452" cy="4718537"/>
          </a:xfrm>
        </p:spPr>
        <p:txBody>
          <a:bodyPr>
            <a:normAutofit fontScale="92500" lnSpcReduction="20000"/>
          </a:bodyPr>
          <a:lstStyle/>
          <a:p>
            <a:pPr marL="0" indent="0">
              <a:lnSpc>
                <a:spcPct val="150000"/>
              </a:lnSpc>
              <a:buNone/>
            </a:pPr>
            <a:r>
              <a:rPr lang="en-US" sz="2200" dirty="0"/>
              <a:t>Guidance for </a:t>
            </a:r>
          </a:p>
          <a:p>
            <a:pPr lvl="3">
              <a:lnSpc>
                <a:spcPct val="150000"/>
              </a:lnSpc>
            </a:pPr>
            <a:r>
              <a:rPr lang="en-US" sz="2200" dirty="0"/>
              <a:t>Employers </a:t>
            </a:r>
          </a:p>
          <a:p>
            <a:pPr lvl="3">
              <a:lnSpc>
                <a:spcPct val="150000"/>
              </a:lnSpc>
            </a:pPr>
            <a:r>
              <a:rPr lang="en-US" sz="2200" dirty="0"/>
              <a:t>Employees </a:t>
            </a:r>
          </a:p>
          <a:p>
            <a:pPr lvl="3">
              <a:lnSpc>
                <a:spcPct val="150000"/>
              </a:lnSpc>
            </a:pPr>
            <a:r>
              <a:rPr lang="en-US" sz="2200" dirty="0"/>
              <a:t>Representatives </a:t>
            </a:r>
          </a:p>
          <a:p>
            <a:pPr>
              <a:lnSpc>
                <a:spcPct val="150000"/>
              </a:lnSpc>
            </a:pPr>
            <a:r>
              <a:rPr lang="en-US" sz="2200" dirty="0"/>
              <a:t>Practice and Procedures  </a:t>
            </a:r>
          </a:p>
          <a:p>
            <a:pPr>
              <a:lnSpc>
                <a:spcPct val="150000"/>
              </a:lnSpc>
            </a:pPr>
            <a:r>
              <a:rPr lang="en-US" sz="2200" dirty="0"/>
              <a:t>Solution focus</a:t>
            </a:r>
          </a:p>
          <a:p>
            <a:pPr>
              <a:lnSpc>
                <a:spcPct val="150000"/>
              </a:lnSpc>
            </a:pPr>
            <a:r>
              <a:rPr lang="en-US" sz="2200" dirty="0"/>
              <a:t>Informal and formal</a:t>
            </a:r>
          </a:p>
          <a:p>
            <a:pPr>
              <a:lnSpc>
                <a:spcPct val="150000"/>
              </a:lnSpc>
            </a:pPr>
            <a:r>
              <a:rPr lang="en-US" sz="2200" dirty="0"/>
              <a:t>Appeal </a:t>
            </a:r>
          </a:p>
          <a:p>
            <a:pPr>
              <a:lnSpc>
                <a:spcPct val="150000"/>
              </a:lnSpc>
            </a:pPr>
            <a:r>
              <a:rPr lang="en-US" sz="2200" dirty="0"/>
              <a:t>Not statute – used as standard</a:t>
            </a:r>
          </a:p>
          <a:p>
            <a:pPr marL="0" indent="0">
              <a:buNone/>
            </a:pPr>
            <a:endParaRPr lang="en-IE" dirty="0"/>
          </a:p>
        </p:txBody>
      </p:sp>
      <p:pic>
        <p:nvPicPr>
          <p:cNvPr id="4" name="Picture 3"/>
          <p:cNvPicPr>
            <a:picLocks noChangeAspect="1"/>
          </p:cNvPicPr>
          <p:nvPr/>
        </p:nvPicPr>
        <p:blipFill>
          <a:blip r:embed="rId3"/>
          <a:stretch>
            <a:fillRect/>
          </a:stretch>
        </p:blipFill>
        <p:spPr>
          <a:xfrm>
            <a:off x="8722768" y="1794119"/>
            <a:ext cx="2904027" cy="4078200"/>
          </a:xfrm>
          <a:prstGeom prst="rect">
            <a:avLst/>
          </a:prstGeom>
        </p:spPr>
      </p:pic>
    </p:spTree>
    <p:extLst>
      <p:ext uri="{BB962C8B-B14F-4D97-AF65-F5344CB8AC3E}">
        <p14:creationId xmlns:p14="http://schemas.microsoft.com/office/powerpoint/2010/main" val="298311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Code Important? </a:t>
            </a:r>
            <a:br>
              <a:rPr lang="en-IE" dirty="0"/>
            </a:br>
            <a:endParaRPr lang="en-IE" dirty="0"/>
          </a:p>
        </p:txBody>
      </p:sp>
      <p:sp>
        <p:nvSpPr>
          <p:cNvPr id="3" name="Content Placeholder 2"/>
          <p:cNvSpPr>
            <a:spLocks noGrp="1"/>
          </p:cNvSpPr>
          <p:nvPr>
            <p:ph idx="1"/>
          </p:nvPr>
        </p:nvSpPr>
        <p:spPr>
          <a:xfrm>
            <a:off x="1455856" y="1451604"/>
            <a:ext cx="10042452" cy="4351338"/>
          </a:xfrm>
        </p:spPr>
        <p:txBody>
          <a:bodyPr>
            <a:noAutofit/>
          </a:bodyPr>
          <a:lstStyle/>
          <a:p>
            <a:pPr>
              <a:lnSpc>
                <a:spcPct val="150000"/>
              </a:lnSpc>
            </a:pPr>
            <a:r>
              <a:rPr lang="en-US" sz="2000" dirty="0"/>
              <a:t>We are hurt by injustices</a:t>
            </a:r>
          </a:p>
          <a:p>
            <a:pPr>
              <a:lnSpc>
                <a:spcPct val="150000"/>
              </a:lnSpc>
            </a:pPr>
            <a:r>
              <a:rPr lang="en-US" sz="2000" dirty="0"/>
              <a:t>We seek fair play</a:t>
            </a:r>
          </a:p>
          <a:p>
            <a:pPr>
              <a:lnSpc>
                <a:spcPct val="150000"/>
              </a:lnSpc>
            </a:pPr>
            <a:r>
              <a:rPr lang="en-US" sz="2000" dirty="0"/>
              <a:t>Undermined sense of justice affects performance and productivity at work </a:t>
            </a:r>
          </a:p>
          <a:p>
            <a:pPr>
              <a:lnSpc>
                <a:spcPct val="150000"/>
              </a:lnSpc>
            </a:pPr>
            <a:r>
              <a:rPr lang="en-US" sz="2000" dirty="0"/>
              <a:t>Mental Wellbeing </a:t>
            </a:r>
          </a:p>
          <a:p>
            <a:pPr>
              <a:lnSpc>
                <a:spcPct val="150000"/>
              </a:lnSpc>
            </a:pPr>
            <a:r>
              <a:rPr lang="en-US" sz="2000" dirty="0"/>
              <a:t>Dysfunctional work environments </a:t>
            </a:r>
          </a:p>
          <a:p>
            <a:pPr>
              <a:lnSpc>
                <a:spcPct val="150000"/>
              </a:lnSpc>
            </a:pPr>
            <a:r>
              <a:rPr lang="en-US" sz="2000" dirty="0"/>
              <a:t>Low morale </a:t>
            </a:r>
          </a:p>
          <a:p>
            <a:pPr>
              <a:lnSpc>
                <a:spcPct val="150000"/>
              </a:lnSpc>
            </a:pPr>
            <a:r>
              <a:rPr lang="en-US" sz="2000" dirty="0"/>
              <a:t>Lost time  </a:t>
            </a:r>
          </a:p>
          <a:p>
            <a:pPr>
              <a:lnSpc>
                <a:spcPct val="150000"/>
              </a:lnSpc>
            </a:pPr>
            <a:r>
              <a:rPr lang="en-US" sz="2000" dirty="0"/>
              <a:t>Litigation</a:t>
            </a:r>
            <a:endParaRPr lang="en-IE" sz="2000" dirty="0"/>
          </a:p>
        </p:txBody>
      </p:sp>
      <p:pic>
        <p:nvPicPr>
          <p:cNvPr id="4" name="Picture 3"/>
          <p:cNvPicPr>
            <a:picLocks noChangeAspect="1"/>
          </p:cNvPicPr>
          <p:nvPr/>
        </p:nvPicPr>
        <p:blipFill>
          <a:blip r:embed="rId2"/>
          <a:stretch>
            <a:fillRect/>
          </a:stretch>
        </p:blipFill>
        <p:spPr>
          <a:xfrm>
            <a:off x="10033102" y="4050284"/>
            <a:ext cx="2060627" cy="2200847"/>
          </a:xfrm>
          <a:prstGeom prst="rect">
            <a:avLst/>
          </a:prstGeom>
        </p:spPr>
      </p:pic>
    </p:spTree>
    <p:extLst>
      <p:ext uri="{BB962C8B-B14F-4D97-AF65-F5344CB8AC3E}">
        <p14:creationId xmlns:p14="http://schemas.microsoft.com/office/powerpoint/2010/main" val="358266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0BC94875665D404BB1351B53C41FD2C000137EAD003ABA0F41987512438B46E464" ma:contentTypeVersion="11" ma:contentTypeDescription="Create a new document for eDocs" ma:contentTypeScope="" ma:versionID="62c5397d70eb1b1aad943bdd69a87d85">
  <xsd:schema xmlns:xsd="http://www.w3.org/2001/XMLSchema" xmlns:xs="http://www.w3.org/2001/XMLSchema" xmlns:p="http://schemas.microsoft.com/office/2006/metadata/properties" xmlns:ns1="http://schemas.microsoft.com/sharepoint/v3" xmlns:ns2="2a0c6ef7-ac11-40a8-b335-3027cc5a825c" xmlns:ns3="0a58212b-64c9-451b-b811-79c1144837d4" targetNamespace="http://schemas.microsoft.com/office/2006/metadata/properties" ma:root="true" ma:fieldsID="64ba073f78e5390f7d21e3cac95545fe" ns1:_="" ns2:_="" ns3:_="">
    <xsd:import namespace="http://schemas.microsoft.com/sharepoint/v3"/>
    <xsd:import namespace="2a0c6ef7-ac11-40a8-b335-3027cc5a825c"/>
    <xsd:import namespace="0a58212b-64c9-451b-b811-79c1144837d4"/>
    <xsd:element name="properties">
      <xsd:complexType>
        <xsd:sequence>
          <xsd:element name="documentManagement">
            <xsd:complexType>
              <xsd:all>
                <xsd:element ref="ns2:eDocs_DocumentTopicsTaxHTField0" minOccurs="0"/>
                <xsd:element ref="ns1:_vti_ItemDeclaredRecord" minOccurs="0"/>
                <xsd:element ref="ns1:_dlc_Exempt" minOccurs="0"/>
                <xsd:element ref="ns1:_dlc_ExpireDateSaved" minOccurs="0"/>
                <xsd:element ref="ns1:_dlc_ExpireDate" minOccurs="0"/>
                <xsd:element ref="ns3:TaxCatchAll" minOccurs="0"/>
                <xsd:element ref="ns2:eDocs_SeriesSubSeriesTaxHTField0" minOccurs="0"/>
                <xsd:element ref="ns2:eDocs_YearTaxHTField0" minOccurs="0"/>
                <xsd:element ref="ns1:eDocs_FileName" minOccurs="0"/>
                <xsd:element ref="ns1:eDocs_FileStatus"/>
                <xsd:element ref="ns2:eDocs_FileTopic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0" nillable="true" ma:displayName="Declared Record" ma:hidden="true" ma:internalName="_vti_ItemDeclaredRecord" ma:readOnly="true">
      <xsd:simpleType>
        <xsd:restriction base="dms:DateTime"/>
      </xsd:simpleType>
    </xsd:element>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element name="eDocs_FileName" ma:index="19" nillable="true" ma:displayName="File Name" ma:default="0" ma:description="File Number" ma:indexed="true" ma:internalName="eDocs_FileName">
      <xsd:simpleType>
        <xsd:restriction base="dms:Text">
          <xsd:maxLength value="100"/>
        </xsd:restriction>
      </xsd:simpleType>
    </xsd:element>
    <xsd:element name="eDocs_FileStatus" ma:index="20" ma:displayName="Status" ma:default="Live" ma:description="Current Status of the File. This is set to Live, Archived or sent to National Archives" ma:format="Dropdown" ma:indexed="true" ma:internalName="eDocs_FileStatus">
      <xsd:simpleType>
        <xsd:restriction base="dms:Choice">
          <xsd:enumeration value="Live"/>
          <xsd:enumeration value="Archived"/>
          <xsd:enumeration value="Cancelled"/>
          <xsd:enumeration value="Sent to National Archives"/>
        </xsd:restriction>
      </xsd:simpleType>
    </xsd:element>
  </xsd:schema>
  <xsd:schema xmlns:xsd="http://www.w3.org/2001/XMLSchema" xmlns:xs="http://www.w3.org/2001/XMLSchema" xmlns:dms="http://schemas.microsoft.com/office/2006/documentManagement/types" xmlns:pc="http://schemas.microsoft.com/office/infopath/2007/PartnerControls" targetNamespace="2a0c6ef7-ac11-40a8-b335-3027cc5a825c" elementFormDefault="qualified">
    <xsd:import namespace="http://schemas.microsoft.com/office/2006/documentManagement/types"/>
    <xsd:import namespace="http://schemas.microsoft.com/office/infopath/2007/PartnerControls"/>
    <xsd:element name="eDocs_DocumentTopicsTaxHTField0" ma:index="9" nillable="true" ma:taxonomy="true" ma:internalName="eDocs_DocumentTopicsTaxHTField0" ma:taxonomyFieldName="eDocs_DocumentTopics" ma:displayName="Document Topics" ma:fieldId="{fbaa881f-c4ae-443f-9fda-fbdd527793d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eDocs_SeriesSubSeriesTaxHTField0" ma:index="15" nillable="true" ma:taxonomy="true" ma:internalName="eDocs_SeriesSubSeriesTaxHTField0" ma:taxonomyFieldName="eDocs_SeriesSubSeries" ma:displayName="Sub Series" ma:fieldId="{11f8bb48-43d6-459a-8b80-9123185593c7}" ma:sspId="0c62dd59-2bd5-4113-a83d-2d8721f41b56" ma:termSetId="3ad211d0-3017-47d3-ab04-bac4bbf8bdff" ma:anchorId="00000000-0000-0000-0000-000000000000" ma:open="false" ma:isKeyword="false">
      <xsd:complexType>
        <xsd:sequence>
          <xsd:element ref="pc:Terms" minOccurs="0" maxOccurs="1"/>
        </xsd:sequence>
      </xsd:complexType>
    </xsd:element>
    <xsd:element name="eDocs_YearTaxHTField0" ma:index="17" nillable="true" ma:taxonomy="true" ma:internalName="eDocs_YearTaxHTField0" ma:taxonomyFieldName="eDocs_Year" ma:displayName="Year" ma:indexed="true" ma:fieldId="{7b1b8a72-8553-41e1-8dd7-5ce464e281f2}" ma:sspId="0c62dd59-2bd5-4113-a83d-2d8721f41b56" ma:termSetId="8b1e78e5-372e-459a-93db-ef257fb3d2de" ma:anchorId="00000000-0000-0000-0000-000000000000" ma:open="false" ma:isKeyword="false">
      <xsd:complexType>
        <xsd:sequence>
          <xsd:element ref="pc:Terms" minOccurs="0" maxOccurs="1"/>
        </xsd:sequence>
      </xsd:complexType>
    </xsd:element>
    <xsd:element name="eDocs_FileTopicsTaxHTField0" ma:index="21" nillable="true" ma:taxonomy="true" ma:internalName="eDocs_FileTopicsTaxHTField0" ma:taxonomyFieldName="eDocs_FileTopics" ma:displayName="File Topics" ma:default="" ma:fieldId="{602c691f-3efa-402d-ab5c-baa8c240a9e7}" ma:taxonomyMulti="true" ma:sspId="0c62dd59-2bd5-4113-a83d-2d8721f41b56" ma:termSetId="285a29cd-660e-4e54-8757-517f127049c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58212b-64c9-451b-b811-79c1144837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781862f-b472-43ce-b4e7-55560542e092}" ma:internalName="TaxCatchAll" ma:showField="CatchAllData" ma:web="0a58212b-64c9-451b-b811-79c1144837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Docs_YearTaxHTField0 xmlns="2a0c6ef7-ac11-40a8-b335-3027cc5a825c">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73225aa2-7755-4d04-8b30-fe687e72f96d</TermId>
        </TermInfo>
      </Terms>
    </eDocs_YearTaxHTField0>
    <eDocs_FileStatus xmlns="http://schemas.microsoft.com/sharepoint/v3">Live</eDocs_FileStatus>
    <eDocs_DocumentTopicsTaxHTField0 xmlns="2a0c6ef7-ac11-40a8-b335-3027cc5a825c">
      <Terms xmlns="http://schemas.microsoft.com/office/infopath/2007/PartnerControls"/>
    </eDocs_DocumentTopicsTaxHTField0>
    <eDocs_SeriesSubSeriesTaxHTField0 xmlns="2a0c6ef7-ac11-40a8-b335-3027cc5a825c">
      <Terms xmlns="http://schemas.microsoft.com/office/infopath/2007/PartnerControls">
        <TermInfo xmlns="http://schemas.microsoft.com/office/infopath/2007/PartnerControls">
          <TermName xmlns="http://schemas.microsoft.com/office/infopath/2007/PartnerControls">017</TermName>
          <TermId xmlns="http://schemas.microsoft.com/office/infopath/2007/PartnerControls">735ac32d-3001-4a7f-9955-91d426354aa7</TermId>
        </TermInfo>
      </Terms>
    </eDocs_SeriesSubSeriesTaxHTField0>
    <TaxCatchAll xmlns="0a58212b-64c9-451b-b811-79c1144837d4">
      <Value>5</Value>
      <Value>4</Value>
      <Value>2</Value>
      <Value>1</Value>
    </TaxCatchAll>
    <eDocs_FileName xmlns="http://schemas.microsoft.com/sharepoint/v3">HSA017-015-2021</eDocs_FileName>
    <eDocs_FileTopicsTaxHTField0 xmlns="2a0c6ef7-ac11-40a8-b335-3027cc5a825c">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9383ca9c-3f32-40be-a6cd-b6ffe1f534b8</TermId>
        </TermInfo>
      </Terms>
    </eDocs_FileTopicsTaxHTField0>
    <_dlc_ExpireDateSaved xmlns="http://schemas.microsoft.com/sharepoint/v3" xsi:nil="true"/>
    <_dlc_ExpireDate xmlns="http://schemas.microsoft.com/sharepoint/v3">2022-04-11T09:17:27+00:00</_dlc_Expire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eDocument</p:Name>
  <p:Description/>
  <p:Statement/>
  <p:PolicyItems>
    <p:PolicyItem featureId="Microsoft.Office.RecordsManagement.PolicyFeatures.Expiration" staticId="0x0101000BC94875665D404BB1351B53C41FD2C0|151133126" UniqueId="49c9cbeb-f3e7-4f78-a94d-7aaecd54d456">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3</number>
                  <property>Modified</property>
                  <period>months</period>
                </formula>
                <action type="action" id="Microsoft.Office.RecordsManagement.PolicyFeatures.Expiration.Action.DeletePreviousVersions"/>
              </data>
            </stages>
          </Schedule>
          <Schedule type="Record">
            <stages>
              <data stageId="2">
                <formula id="Microsoft.Office.RecordsManagement.PolicyFeatures.Expiration.Formula.BuiltIn">
                  <number>3</number>
                  <property>Modified</property>
                  <propertyId>8c06beca-0777-48f7-91c7-6da68bc07b69</propertyId>
                  <period>months</period>
                </formula>
                <action type="action" id="Microsoft.Office.RecordsManagement.PolicyFeatures.Expiration.Action.DeletePreviousVersions"/>
              </data>
            </stages>
          </Schedule>
        </Schedules>
      </p:CustomData>
    </p:PolicyItem>
  </p:PolicyItems>
</p:Policy>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53807BA8-F9E6-46EB-80B1-8D2A67B74B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0c6ef7-ac11-40a8-b335-3027cc5a825c"/>
    <ds:schemaRef ds:uri="0a58212b-64c9-451b-b811-79c114483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BAE8BA-7402-4F20-8FCF-EFD4668678AE}">
  <ds:schemaRefs>
    <ds:schemaRef ds:uri="2a0c6ef7-ac11-40a8-b335-3027cc5a825c"/>
    <ds:schemaRef ds:uri="http://purl.org/dc/terms/"/>
    <ds:schemaRef ds:uri="http://schemas.microsoft.com/sharepoint/v3"/>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0a58212b-64c9-451b-b811-79c1144837d4"/>
    <ds:schemaRef ds:uri="http://purl.org/dc/dcmitype/"/>
  </ds:schemaRefs>
</ds:datastoreItem>
</file>

<file path=customXml/itemProps3.xml><?xml version="1.0" encoding="utf-8"?>
<ds:datastoreItem xmlns:ds="http://schemas.openxmlformats.org/officeDocument/2006/customXml" ds:itemID="{DA43D498-A60D-4769-A65C-F643BB3EB761}">
  <ds:schemaRefs>
    <ds:schemaRef ds:uri="http://schemas.microsoft.com/sharepoint/v3/contenttype/forms"/>
  </ds:schemaRefs>
</ds:datastoreItem>
</file>

<file path=customXml/itemProps4.xml><?xml version="1.0" encoding="utf-8"?>
<ds:datastoreItem xmlns:ds="http://schemas.openxmlformats.org/officeDocument/2006/customXml" ds:itemID="{55938B67-5D60-460A-9466-36E4D66D1880}">
  <ds:schemaRefs>
    <ds:schemaRef ds:uri="office.server.policy"/>
  </ds:schemaRefs>
</ds:datastoreItem>
</file>

<file path=customXml/itemProps5.xml><?xml version="1.0" encoding="utf-8"?>
<ds:datastoreItem xmlns:ds="http://schemas.openxmlformats.org/officeDocument/2006/customXml" ds:itemID="{1A6F05B3-2D43-4910-A393-4A047662E8F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15408</TotalTime>
  <Words>657</Words>
  <Application>Microsoft Office PowerPoint</Application>
  <PresentationFormat>Widescreen</PresentationFormat>
  <Paragraphs>120</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Inter</vt:lpstr>
      <vt:lpstr>Merriweather</vt:lpstr>
      <vt:lpstr>Noto Serif JP</vt:lpstr>
      <vt:lpstr>Source Sans Pro</vt:lpstr>
      <vt:lpstr>Office Theme</vt:lpstr>
      <vt:lpstr>PowerPoint Presentation</vt:lpstr>
      <vt:lpstr>Who am I  </vt:lpstr>
      <vt:lpstr>Todays Presentation  </vt:lpstr>
      <vt:lpstr>Bullying – Definition  </vt:lpstr>
      <vt:lpstr>Bullying is not</vt:lpstr>
      <vt:lpstr>Workplace Bullying- Ireland  </vt:lpstr>
      <vt:lpstr>Media Coverage Examples  </vt:lpstr>
      <vt:lpstr>In the Code  </vt:lpstr>
      <vt:lpstr>Why is this Code Important?  </vt:lpstr>
      <vt:lpstr>HSA Inspections </vt:lpstr>
      <vt:lpstr>Operational Findings </vt:lpstr>
      <vt:lpstr>The Code in Action Pilot Study</vt:lpstr>
      <vt:lpstr>Importance of Policies </vt:lpstr>
      <vt:lpstr>Employer Advice</vt:lpstr>
      <vt:lpstr>Management Advice  </vt:lpstr>
      <vt:lpstr>Employee's Responsibilities  </vt:lpstr>
      <vt:lpstr>Remember  </vt:lpstr>
      <vt:lpstr>Supports </vt:lpstr>
      <vt:lpstr>Supports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Power</dc:creator>
  <cp:lastModifiedBy>Ciara Kirwan</cp:lastModifiedBy>
  <cp:revision>54</cp:revision>
  <cp:lastPrinted>2024-03-25T12:51:06Z</cp:lastPrinted>
  <dcterms:created xsi:type="dcterms:W3CDTF">2021-12-10T12:13:46Z</dcterms:created>
  <dcterms:modified xsi:type="dcterms:W3CDTF">2024-04-02T09:25:38Z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0x0101000BC94875665D404BB1351B53C41FD2C000137EAD003ABA0F41987512438B46E464</vt:lpwstr>
  </property>
  <property fmtid="{D5CDD505-2E9C-101B-9397-08002B2CF9AE}" pid="3" name="eDocs_FileTopics">
    <vt:lpwstr>2;#Report|9383ca9c-3f32-40be-a6cd-b6ffe1f534b8</vt:lpwstr>
  </property>
  <property fmtid="{D5CDD505-2E9C-101B-9397-08002B2CF9AE}" pid="4" name="eDocs_Year">
    <vt:lpwstr>4;#2021|73225aa2-7755-4d04-8b30-fe687e72f96d</vt:lpwstr>
  </property>
  <property fmtid="{D5CDD505-2E9C-101B-9397-08002B2CF9AE}" pid="5" name="eDocs_SeriesSubSeries">
    <vt:lpwstr>5;#017|735ac32d-3001-4a7f-9955-91d426354aa7</vt:lpwstr>
  </property>
  <property fmtid="{D5CDD505-2E9C-101B-9397-08002B2CF9AE}" pid="6" name="eDocs_SecurityClassificationTaxHTField0">
    <vt:lpwstr>Unclassified|5abae98d-4ca0-4543-9a4f-a9f8054d316c</vt:lpwstr>
  </property>
  <property fmtid="{D5CDD505-2E9C-101B-9397-08002B2CF9AE}" pid="7" name="_dlc_policyId">
    <vt:lpwstr>0x0101000BC94875665D404BB1351B53C41FD2C0|151133126</vt:lpwstr>
  </property>
  <property fmtid="{D5CDD505-2E9C-101B-9397-08002B2CF9AE}" pid="8" name="ItemRetentionFormula">
    <vt:lpwstr>&lt;formula id="Microsoft.Office.RecordsManagement.PolicyFeatures.Expiration.Formula.BuiltIn"&gt;&lt;number&gt;3&lt;/number&gt;&lt;property&gt;Modified&lt;/property&gt;&lt;period&gt;months&lt;/period&gt;&lt;/formula&gt;</vt:lpwstr>
  </property>
  <property fmtid="{D5CDD505-2E9C-101B-9397-08002B2CF9AE}" pid="9" name="eDocs_SecurityClassification">
    <vt:lpwstr>1;#Unclassified|5abae98d-4ca0-4543-9a4f-a9f8054d316c</vt:lpwstr>
  </property>
  <property fmtid="{D5CDD505-2E9C-101B-9397-08002B2CF9AE}" pid="10" name="eDocs_DocumentTopics">
    <vt:lpwstr/>
  </property>
</Properties>
</file>