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slideLayouts/slideLayout1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1" r:id="rId1"/>
    <p:sldMasterId id="2147484060" r:id="rId2"/>
    <p:sldMasterId id="2147484081" r:id="rId3"/>
    <p:sldMasterId id="2147484083" r:id="rId4"/>
    <p:sldMasterId id="2147484102" r:id="rId5"/>
    <p:sldMasterId id="2147484106" r:id="rId6"/>
    <p:sldMasterId id="2147484108" r:id="rId7"/>
    <p:sldMasterId id="2147484200" r:id="rId8"/>
    <p:sldMasterId id="2147484203" r:id="rId9"/>
    <p:sldMasterId id="2147484206" r:id="rId10"/>
    <p:sldMasterId id="2147484208" r:id="rId11"/>
    <p:sldMasterId id="2147484212" r:id="rId12"/>
    <p:sldMasterId id="2147484225" r:id="rId13"/>
    <p:sldMasterId id="2147484229" r:id="rId14"/>
    <p:sldMasterId id="2147484239" r:id="rId15"/>
  </p:sldMasterIdLst>
  <p:notesMasterIdLst>
    <p:notesMasterId r:id="rId52"/>
  </p:notesMasterIdLst>
  <p:handoutMasterIdLst>
    <p:handoutMasterId r:id="rId53"/>
  </p:handoutMasterIdLst>
  <p:sldIdLst>
    <p:sldId id="709" r:id="rId16"/>
    <p:sldId id="643" r:id="rId17"/>
    <p:sldId id="330" r:id="rId18"/>
    <p:sldId id="1260" r:id="rId19"/>
    <p:sldId id="1259" r:id="rId20"/>
    <p:sldId id="1265" r:id="rId21"/>
    <p:sldId id="1310" r:id="rId22"/>
    <p:sldId id="1314" r:id="rId23"/>
    <p:sldId id="1315" r:id="rId24"/>
    <p:sldId id="1321" r:id="rId25"/>
    <p:sldId id="1266" r:id="rId26"/>
    <p:sldId id="1311" r:id="rId27"/>
    <p:sldId id="1275" r:id="rId28"/>
    <p:sldId id="1280" r:id="rId29"/>
    <p:sldId id="1278" r:id="rId30"/>
    <p:sldId id="1285" r:id="rId31"/>
    <p:sldId id="1287" r:id="rId32"/>
    <p:sldId id="1317" r:id="rId33"/>
    <p:sldId id="1324" r:id="rId34"/>
    <p:sldId id="1325" r:id="rId35"/>
    <p:sldId id="1326" r:id="rId36"/>
    <p:sldId id="1327" r:id="rId37"/>
    <p:sldId id="1328" r:id="rId38"/>
    <p:sldId id="1329" r:id="rId39"/>
    <p:sldId id="1330" r:id="rId40"/>
    <p:sldId id="1331" r:id="rId41"/>
    <p:sldId id="1332" r:id="rId42"/>
    <p:sldId id="1333" r:id="rId43"/>
    <p:sldId id="1334" r:id="rId44"/>
    <p:sldId id="1335" r:id="rId45"/>
    <p:sldId id="1336" r:id="rId46"/>
    <p:sldId id="1337" r:id="rId47"/>
    <p:sldId id="1318" r:id="rId48"/>
    <p:sldId id="1322" r:id="rId49"/>
    <p:sldId id="1319" r:id="rId50"/>
    <p:sldId id="1323" r:id="rId51"/>
  </p:sldIdLst>
  <p:sldSz cx="9144000" cy="6858000" type="screen4x3"/>
  <p:notesSz cx="6669088" cy="9885363"/>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FFFF00"/>
    <a:srgbClr val="FFFFCC"/>
    <a:srgbClr val="CCFF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7" autoAdjust="0"/>
    <p:restoredTop sz="81468" autoAdjust="0"/>
  </p:normalViewPr>
  <p:slideViewPr>
    <p:cSldViewPr>
      <p:cViewPr>
        <p:scale>
          <a:sx n="70" d="100"/>
          <a:sy n="70" d="100"/>
        </p:scale>
        <p:origin x="-252" y="-7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890838" cy="496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9" tIns="45240" rIns="90479" bIns="45240" numCol="1" anchor="t" anchorCtr="0" compatLnSpc="1">
            <a:prstTxWarp prst="textNoShape">
              <a:avLst/>
            </a:prstTxWarp>
          </a:bodyPr>
          <a:lstStyle>
            <a:lvl1pPr defTabSz="903866">
              <a:defRPr sz="1200">
                <a:latin typeface="Arial" charset="0"/>
              </a:defRPr>
            </a:lvl1pPr>
          </a:lstStyle>
          <a:p>
            <a:pPr>
              <a:defRPr/>
            </a:pPr>
            <a:endParaRPr lang="en-US" altLang="en-US" dirty="0"/>
          </a:p>
        </p:txBody>
      </p:sp>
      <p:sp>
        <p:nvSpPr>
          <p:cNvPr id="49155" name="Rectangle 3"/>
          <p:cNvSpPr>
            <a:spLocks noGrp="1" noChangeArrowheads="1"/>
          </p:cNvSpPr>
          <p:nvPr>
            <p:ph type="dt" sz="quarter" idx="1"/>
          </p:nvPr>
        </p:nvSpPr>
        <p:spPr bwMode="auto">
          <a:xfrm>
            <a:off x="3776671" y="0"/>
            <a:ext cx="2890837" cy="496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9" tIns="45240" rIns="90479" bIns="45240" numCol="1" anchor="t" anchorCtr="0" compatLnSpc="1">
            <a:prstTxWarp prst="textNoShape">
              <a:avLst/>
            </a:prstTxWarp>
          </a:bodyPr>
          <a:lstStyle>
            <a:lvl1pPr algn="r" defTabSz="903866">
              <a:defRPr sz="1200">
                <a:latin typeface="Arial" charset="0"/>
              </a:defRPr>
            </a:lvl1pPr>
          </a:lstStyle>
          <a:p>
            <a:pPr>
              <a:defRPr/>
            </a:pPr>
            <a:endParaRPr lang="en-US" altLang="en-US" dirty="0"/>
          </a:p>
        </p:txBody>
      </p:sp>
      <p:sp>
        <p:nvSpPr>
          <p:cNvPr id="49156" name="Rectangle 4"/>
          <p:cNvSpPr>
            <a:spLocks noGrp="1" noChangeArrowheads="1"/>
          </p:cNvSpPr>
          <p:nvPr>
            <p:ph type="ftr" sz="quarter" idx="2"/>
          </p:nvPr>
        </p:nvSpPr>
        <p:spPr bwMode="auto">
          <a:xfrm>
            <a:off x="0" y="9387724"/>
            <a:ext cx="2890838" cy="496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9" tIns="45240" rIns="90479" bIns="45240" numCol="1" anchor="b" anchorCtr="0" compatLnSpc="1">
            <a:prstTxWarp prst="textNoShape">
              <a:avLst/>
            </a:prstTxWarp>
          </a:bodyPr>
          <a:lstStyle>
            <a:lvl1pPr defTabSz="903866">
              <a:defRPr sz="1200">
                <a:latin typeface="Arial" charset="0"/>
              </a:defRPr>
            </a:lvl1pPr>
          </a:lstStyle>
          <a:p>
            <a:pPr>
              <a:defRPr/>
            </a:pPr>
            <a:endParaRPr lang="en-US" altLang="en-US" dirty="0"/>
          </a:p>
        </p:txBody>
      </p:sp>
      <p:sp>
        <p:nvSpPr>
          <p:cNvPr id="49157" name="Rectangle 5"/>
          <p:cNvSpPr>
            <a:spLocks noGrp="1" noChangeArrowheads="1"/>
          </p:cNvSpPr>
          <p:nvPr>
            <p:ph type="sldNum" sz="quarter" idx="3"/>
          </p:nvPr>
        </p:nvSpPr>
        <p:spPr bwMode="auto">
          <a:xfrm>
            <a:off x="3776671" y="9387724"/>
            <a:ext cx="2890837" cy="496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9" tIns="45240" rIns="90479" bIns="45240" numCol="1" anchor="b" anchorCtr="0" compatLnSpc="1">
            <a:prstTxWarp prst="textNoShape">
              <a:avLst/>
            </a:prstTxWarp>
          </a:bodyPr>
          <a:lstStyle>
            <a:lvl1pPr algn="r" defTabSz="903866">
              <a:defRPr sz="1200">
                <a:latin typeface="Arial" charset="0"/>
              </a:defRPr>
            </a:lvl1pPr>
          </a:lstStyle>
          <a:p>
            <a:pPr>
              <a:defRPr/>
            </a:pPr>
            <a:fld id="{8DC7FF29-542E-4594-894B-6A012763188F}" type="slidenum">
              <a:rPr lang="en-US" altLang="en-US"/>
              <a:pPr>
                <a:defRPr/>
              </a:pPr>
              <a:t>‹#›</a:t>
            </a:fld>
            <a:endParaRPr lang="en-US" altLang="en-US" dirty="0"/>
          </a:p>
        </p:txBody>
      </p:sp>
    </p:spTree>
    <p:extLst>
      <p:ext uri="{BB962C8B-B14F-4D97-AF65-F5344CB8AC3E}">
        <p14:creationId xmlns:p14="http://schemas.microsoft.com/office/powerpoint/2010/main" val="3034814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890838" cy="496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9" tIns="45240" rIns="90479" bIns="45240" numCol="1" anchor="t" anchorCtr="0" compatLnSpc="1">
            <a:prstTxWarp prst="textNoShape">
              <a:avLst/>
            </a:prstTxWarp>
          </a:bodyPr>
          <a:lstStyle>
            <a:lvl1pPr defTabSz="903866">
              <a:defRPr sz="1200">
                <a:latin typeface="Arial" charset="0"/>
              </a:defRPr>
            </a:lvl1pPr>
          </a:lstStyle>
          <a:p>
            <a:pPr>
              <a:defRPr/>
            </a:pPr>
            <a:endParaRPr lang="en-GB" altLang="en-US" dirty="0"/>
          </a:p>
        </p:txBody>
      </p:sp>
      <p:sp>
        <p:nvSpPr>
          <p:cNvPr id="6147" name="Rectangle 3"/>
          <p:cNvSpPr>
            <a:spLocks noGrp="1" noChangeArrowheads="1"/>
          </p:cNvSpPr>
          <p:nvPr>
            <p:ph type="dt" idx="1"/>
          </p:nvPr>
        </p:nvSpPr>
        <p:spPr bwMode="auto">
          <a:xfrm>
            <a:off x="3776671" y="0"/>
            <a:ext cx="2890837" cy="496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9" tIns="45240" rIns="90479" bIns="45240" numCol="1" anchor="t" anchorCtr="0" compatLnSpc="1">
            <a:prstTxWarp prst="textNoShape">
              <a:avLst/>
            </a:prstTxWarp>
          </a:bodyPr>
          <a:lstStyle>
            <a:lvl1pPr algn="r" defTabSz="903866">
              <a:defRPr sz="1200">
                <a:latin typeface="Arial" charset="0"/>
              </a:defRPr>
            </a:lvl1pPr>
          </a:lstStyle>
          <a:p>
            <a:pPr>
              <a:defRPr/>
            </a:pPr>
            <a:endParaRPr lang="en-GB" altLang="en-US" dirty="0"/>
          </a:p>
        </p:txBody>
      </p:sp>
      <p:sp>
        <p:nvSpPr>
          <p:cNvPr id="162820" name="Rectangle 4"/>
          <p:cNvSpPr>
            <a:spLocks noGrp="1" noRot="1" noChangeAspect="1" noChangeArrowheads="1" noTextEdit="1"/>
          </p:cNvSpPr>
          <p:nvPr>
            <p:ph type="sldImg" idx="2"/>
          </p:nvPr>
        </p:nvSpPr>
        <p:spPr bwMode="auto">
          <a:xfrm>
            <a:off x="866775" y="741363"/>
            <a:ext cx="4938713" cy="37052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68339" y="4695475"/>
            <a:ext cx="5332412" cy="444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9" tIns="45240" rIns="90479" bIns="4524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6150" name="Rectangle 6"/>
          <p:cNvSpPr>
            <a:spLocks noGrp="1" noChangeArrowheads="1"/>
          </p:cNvSpPr>
          <p:nvPr>
            <p:ph type="ftr" sz="quarter" idx="4"/>
          </p:nvPr>
        </p:nvSpPr>
        <p:spPr bwMode="auto">
          <a:xfrm>
            <a:off x="0" y="9387724"/>
            <a:ext cx="2890838" cy="496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9" tIns="45240" rIns="90479" bIns="45240" numCol="1" anchor="b" anchorCtr="0" compatLnSpc="1">
            <a:prstTxWarp prst="textNoShape">
              <a:avLst/>
            </a:prstTxWarp>
          </a:bodyPr>
          <a:lstStyle>
            <a:lvl1pPr defTabSz="903866">
              <a:defRPr sz="1200">
                <a:latin typeface="Arial" charset="0"/>
              </a:defRPr>
            </a:lvl1pPr>
          </a:lstStyle>
          <a:p>
            <a:pPr>
              <a:defRPr/>
            </a:pPr>
            <a:endParaRPr lang="en-GB" altLang="en-US" dirty="0"/>
          </a:p>
        </p:txBody>
      </p:sp>
      <p:sp>
        <p:nvSpPr>
          <p:cNvPr id="6151" name="Rectangle 7"/>
          <p:cNvSpPr>
            <a:spLocks noGrp="1" noChangeArrowheads="1"/>
          </p:cNvSpPr>
          <p:nvPr>
            <p:ph type="sldNum" sz="quarter" idx="5"/>
          </p:nvPr>
        </p:nvSpPr>
        <p:spPr bwMode="auto">
          <a:xfrm>
            <a:off x="3776671" y="9387724"/>
            <a:ext cx="2890837" cy="496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9" tIns="45240" rIns="90479" bIns="45240" numCol="1" anchor="b" anchorCtr="0" compatLnSpc="1">
            <a:prstTxWarp prst="textNoShape">
              <a:avLst/>
            </a:prstTxWarp>
          </a:bodyPr>
          <a:lstStyle>
            <a:lvl1pPr algn="r" defTabSz="903866">
              <a:defRPr sz="1200">
                <a:latin typeface="Arial" charset="0"/>
              </a:defRPr>
            </a:lvl1pPr>
          </a:lstStyle>
          <a:p>
            <a:pPr>
              <a:defRPr/>
            </a:pPr>
            <a:fld id="{471DABEB-FD87-4631-8CC4-6E43A002ED20}" type="slidenum">
              <a:rPr lang="en-GB" altLang="en-US"/>
              <a:pPr>
                <a:defRPr/>
              </a:pPr>
              <a:t>‹#›</a:t>
            </a:fld>
            <a:endParaRPr lang="en-GB" altLang="en-US" dirty="0"/>
          </a:p>
        </p:txBody>
      </p:sp>
    </p:spTree>
    <p:extLst>
      <p:ext uri="{BB962C8B-B14F-4D97-AF65-F5344CB8AC3E}">
        <p14:creationId xmlns:p14="http://schemas.microsoft.com/office/powerpoint/2010/main" val="17550483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42950"/>
            <a:ext cx="4938712" cy="3705225"/>
          </a:xfrm>
        </p:spPr>
      </p:sp>
      <p:sp>
        <p:nvSpPr>
          <p:cNvPr id="3" name="Notes Placeholder 2"/>
          <p:cNvSpPr>
            <a:spLocks noGrp="1"/>
          </p:cNvSpPr>
          <p:nvPr>
            <p:ph type="body" idx="1"/>
          </p:nvPr>
        </p:nvSpPr>
        <p:spPr>
          <a:xfrm>
            <a:off x="666918" y="4695550"/>
            <a:ext cx="5911951" cy="4448414"/>
          </a:xfrm>
        </p:spPr>
        <p:txBody>
          <a:bodyPr/>
          <a:lstStyle/>
          <a:p>
            <a:endParaRPr lang="en-IE" sz="1000" dirty="0"/>
          </a:p>
        </p:txBody>
      </p:sp>
      <p:sp>
        <p:nvSpPr>
          <p:cNvPr id="4" name="Slide Number Placeholder 3"/>
          <p:cNvSpPr>
            <a:spLocks noGrp="1"/>
          </p:cNvSpPr>
          <p:nvPr>
            <p:ph type="sldNum" sz="quarter" idx="10"/>
          </p:nvPr>
        </p:nvSpPr>
        <p:spPr/>
        <p:txBody>
          <a:bodyPr/>
          <a:lstStyle/>
          <a:p>
            <a:fld id="{2BBFB803-E782-BC43-AA08-D5B71631EC5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919632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35298" indent="-282807">
              <a:defRPr sz="1200">
                <a:solidFill>
                  <a:schemeClr val="tx1"/>
                </a:solidFill>
                <a:latin typeface="Calibri" pitchFamily="34" charset="0"/>
                <a:ea typeface="MS PGothic" pitchFamily="34" charset="-128"/>
              </a:defRPr>
            </a:lvl2pPr>
            <a:lvl3pPr marL="1131227" indent="-226245">
              <a:defRPr sz="1200">
                <a:solidFill>
                  <a:schemeClr val="tx1"/>
                </a:solidFill>
                <a:latin typeface="Calibri" pitchFamily="34" charset="0"/>
                <a:ea typeface="MS PGothic" pitchFamily="34" charset="-128"/>
              </a:defRPr>
            </a:lvl3pPr>
            <a:lvl4pPr marL="1583718" indent="-226245">
              <a:defRPr sz="1200">
                <a:solidFill>
                  <a:schemeClr val="tx1"/>
                </a:solidFill>
                <a:latin typeface="Calibri" pitchFamily="34" charset="0"/>
                <a:ea typeface="MS PGothic" pitchFamily="34" charset="-128"/>
              </a:defRPr>
            </a:lvl4pPr>
            <a:lvl5pPr marL="2036209" indent="-226245">
              <a:defRPr sz="1200">
                <a:solidFill>
                  <a:schemeClr val="tx1"/>
                </a:solidFill>
                <a:latin typeface="Calibri" pitchFamily="34" charset="0"/>
                <a:ea typeface="MS PGothic" pitchFamily="34" charset="-128"/>
              </a:defRPr>
            </a:lvl5pPr>
            <a:lvl6pPr marL="2488700" indent="-226245" eaLnBrk="0" fontAlgn="base" hangingPunct="0">
              <a:spcBef>
                <a:spcPct val="0"/>
              </a:spcBef>
              <a:spcAft>
                <a:spcPct val="0"/>
              </a:spcAft>
              <a:defRPr sz="1200">
                <a:solidFill>
                  <a:schemeClr val="tx1"/>
                </a:solidFill>
                <a:latin typeface="Calibri" pitchFamily="34" charset="0"/>
                <a:ea typeface="MS PGothic" pitchFamily="34" charset="-128"/>
              </a:defRPr>
            </a:lvl6pPr>
            <a:lvl7pPr marL="2941190" indent="-226245" eaLnBrk="0" fontAlgn="base" hangingPunct="0">
              <a:spcBef>
                <a:spcPct val="0"/>
              </a:spcBef>
              <a:spcAft>
                <a:spcPct val="0"/>
              </a:spcAft>
              <a:defRPr sz="1200">
                <a:solidFill>
                  <a:schemeClr val="tx1"/>
                </a:solidFill>
                <a:latin typeface="Calibri" pitchFamily="34" charset="0"/>
                <a:ea typeface="MS PGothic" pitchFamily="34" charset="-128"/>
              </a:defRPr>
            </a:lvl7pPr>
            <a:lvl8pPr marL="3393681" indent="-226245" eaLnBrk="0" fontAlgn="base" hangingPunct="0">
              <a:spcBef>
                <a:spcPct val="0"/>
              </a:spcBef>
              <a:spcAft>
                <a:spcPct val="0"/>
              </a:spcAft>
              <a:defRPr sz="1200">
                <a:solidFill>
                  <a:schemeClr val="tx1"/>
                </a:solidFill>
                <a:latin typeface="Calibri" pitchFamily="34" charset="0"/>
                <a:ea typeface="MS PGothic" pitchFamily="34" charset="-128"/>
              </a:defRPr>
            </a:lvl8pPr>
            <a:lvl9pPr marL="3846172" indent="-226245" eaLnBrk="0" fontAlgn="base" hangingPunct="0">
              <a:spcBef>
                <a:spcPct val="0"/>
              </a:spcBef>
              <a:spcAft>
                <a:spcPct val="0"/>
              </a:spcAft>
              <a:defRPr sz="1200">
                <a:solidFill>
                  <a:schemeClr val="tx1"/>
                </a:solidFill>
                <a:latin typeface="Calibri" pitchFamily="34" charset="0"/>
                <a:ea typeface="MS PGothic" pitchFamily="34" charset="-128"/>
              </a:defRPr>
            </a:lvl9pPr>
          </a:lstStyle>
          <a:p>
            <a:fld id="{A41A492A-AE2E-40A3-8B2F-8EF434A6AB37}" type="slidenum">
              <a:rPr lang="en-US" altLang="en-US" smtClean="0">
                <a:solidFill>
                  <a:srgbClr val="808080"/>
                </a:solidFill>
                <a:latin typeface="Arial" charset="0"/>
              </a:rPr>
              <a:pPr/>
              <a:t>10</a:t>
            </a:fld>
            <a:endParaRPr lang="en-US" altLang="en-US" smtClean="0">
              <a:solidFill>
                <a:srgbClr val="808080"/>
              </a:solidFill>
              <a:latin typeface="Arial" charset="0"/>
            </a:endParaRPr>
          </a:p>
        </p:txBody>
      </p:sp>
      <p:sp>
        <p:nvSpPr>
          <p:cNvPr id="35843" name="Rectangle 2"/>
          <p:cNvSpPr>
            <a:spLocks noGrp="1" noRot="1" noChangeAspect="1" noChangeArrowheads="1" noTextEdit="1"/>
          </p:cNvSpPr>
          <p:nvPr>
            <p:ph type="sldImg"/>
          </p:nvPr>
        </p:nvSpPr>
        <p:spPr>
          <a:xfrm>
            <a:off x="644525" y="741363"/>
            <a:ext cx="4940300" cy="3706812"/>
          </a:xfrm>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Our Risk Assessment covered an</a:t>
            </a:r>
            <a:r>
              <a:rPr lang="en-GB" altLang="en-US" baseline="0" dirty="0" smtClean="0"/>
              <a:t> overview of the actives we complete within our Business</a:t>
            </a:r>
            <a:endParaRPr lang="en-GB"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Dust</a:t>
            </a:r>
            <a:r>
              <a:rPr lang="en-GB" baseline="0" dirty="0" smtClean="0"/>
              <a:t> </a:t>
            </a:r>
            <a:r>
              <a:rPr lang="en-GB" dirty="0" smtClean="0"/>
              <a:t>generated</a:t>
            </a:r>
            <a:r>
              <a:rPr lang="en-GB" baseline="0" dirty="0" smtClean="0"/>
              <a:t> from haul road activates and Drilling &amp; Blasting activates.</a:t>
            </a:r>
            <a:endParaRPr lang="en-GB" dirty="0"/>
          </a:p>
        </p:txBody>
      </p:sp>
      <p:sp>
        <p:nvSpPr>
          <p:cNvPr id="4" name="Slide Number Placeholder 3"/>
          <p:cNvSpPr>
            <a:spLocks noGrp="1"/>
          </p:cNvSpPr>
          <p:nvPr>
            <p:ph type="sldNum" sz="quarter" idx="10"/>
          </p:nvPr>
        </p:nvSpPr>
        <p:spPr/>
        <p:txBody>
          <a:bodyPr/>
          <a:lstStyle/>
          <a:p>
            <a:pPr>
              <a:defRPr/>
            </a:pPr>
            <a:fld id="{471DABEB-FD87-4631-8CC4-6E43A002ED20}" type="slidenum">
              <a:rPr lang="en-GB" altLang="en-US" smtClean="0"/>
              <a:pPr>
                <a:defRPr/>
              </a:pPr>
              <a:t>11</a:t>
            </a:fld>
            <a:endParaRPr lang="en-GB" altLang="en-US" dirty="0"/>
          </a:p>
        </p:txBody>
      </p:sp>
    </p:spTree>
    <p:extLst>
      <p:ext uri="{BB962C8B-B14F-4D97-AF65-F5344CB8AC3E}">
        <p14:creationId xmlns:p14="http://schemas.microsoft.com/office/powerpoint/2010/main" val="3270221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Dust generated from crushing </a:t>
            </a:r>
            <a:r>
              <a:rPr lang="en-GB" baseline="0" dirty="0" smtClean="0"/>
              <a:t>activities.</a:t>
            </a:r>
            <a:endParaRPr lang="en-GB" dirty="0"/>
          </a:p>
        </p:txBody>
      </p:sp>
      <p:sp>
        <p:nvSpPr>
          <p:cNvPr id="4" name="Slide Number Placeholder 3"/>
          <p:cNvSpPr>
            <a:spLocks noGrp="1"/>
          </p:cNvSpPr>
          <p:nvPr>
            <p:ph type="sldNum" sz="quarter" idx="10"/>
          </p:nvPr>
        </p:nvSpPr>
        <p:spPr/>
        <p:txBody>
          <a:bodyPr/>
          <a:lstStyle/>
          <a:p>
            <a:pPr>
              <a:defRPr/>
            </a:pPr>
            <a:fld id="{471DABEB-FD87-4631-8CC4-6E43A002ED20}" type="slidenum">
              <a:rPr lang="en-GB" altLang="en-US" smtClean="0"/>
              <a:pPr>
                <a:defRPr/>
              </a:pPr>
              <a:t>12</a:t>
            </a:fld>
            <a:endParaRPr lang="en-GB" altLang="en-US" dirty="0"/>
          </a:p>
        </p:txBody>
      </p:sp>
    </p:spTree>
    <p:extLst>
      <p:ext uri="{BB962C8B-B14F-4D97-AF65-F5344CB8AC3E}">
        <p14:creationId xmlns:p14="http://schemas.microsoft.com/office/powerpoint/2010/main" val="3736249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Dust Generated from Mobile Crushing</a:t>
            </a:r>
            <a:r>
              <a:rPr lang="en-GB" baseline="0" dirty="0" smtClean="0"/>
              <a:t> and Screening Plant. (In our assessment we included Sub-Contractor </a:t>
            </a:r>
            <a:r>
              <a:rPr lang="en-GB" baseline="0" dirty="0" err="1" smtClean="0"/>
              <a:t>activites</a:t>
            </a:r>
            <a:r>
              <a:rPr lang="en-GB" baseline="0" dirty="0" smtClean="0"/>
              <a:t> operating within the quarry)</a:t>
            </a:r>
            <a:endParaRPr lang="en-GB" dirty="0"/>
          </a:p>
        </p:txBody>
      </p:sp>
      <p:sp>
        <p:nvSpPr>
          <p:cNvPr id="4" name="Slide Number Placeholder 3"/>
          <p:cNvSpPr>
            <a:spLocks noGrp="1"/>
          </p:cNvSpPr>
          <p:nvPr>
            <p:ph type="sldNum" sz="quarter" idx="10"/>
          </p:nvPr>
        </p:nvSpPr>
        <p:spPr/>
        <p:txBody>
          <a:bodyPr/>
          <a:lstStyle/>
          <a:p>
            <a:pPr>
              <a:defRPr/>
            </a:pPr>
            <a:fld id="{471DABEB-FD87-4631-8CC4-6E43A002ED20}" type="slidenum">
              <a:rPr lang="en-GB" altLang="en-US" smtClean="0"/>
              <a:pPr>
                <a:defRPr/>
              </a:pPr>
              <a:t>13</a:t>
            </a:fld>
            <a:endParaRPr lang="en-GB" altLang="en-US" dirty="0"/>
          </a:p>
        </p:txBody>
      </p:sp>
    </p:spTree>
    <p:extLst>
      <p:ext uri="{BB962C8B-B14F-4D97-AF65-F5344CB8AC3E}">
        <p14:creationId xmlns:p14="http://schemas.microsoft.com/office/powerpoint/2010/main" val="314804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looked at</a:t>
            </a:r>
            <a:r>
              <a:rPr lang="en-GB" baseline="0" dirty="0" smtClean="0"/>
              <a:t> the type of site vehicles we were using and the use of air-con systems. </a:t>
            </a:r>
          </a:p>
          <a:p>
            <a:endParaRPr lang="en-GB" baseline="0" dirty="0" smtClean="0"/>
          </a:p>
          <a:p>
            <a:r>
              <a:rPr lang="en-GB" baseline="0" dirty="0" smtClean="0"/>
              <a:t>Review compliance with our closed door policy to prevent dust entering vehicle</a:t>
            </a:r>
            <a:endParaRPr lang="en-GB" dirty="0"/>
          </a:p>
        </p:txBody>
      </p:sp>
      <p:sp>
        <p:nvSpPr>
          <p:cNvPr id="4" name="Slide Number Placeholder 3"/>
          <p:cNvSpPr>
            <a:spLocks noGrp="1"/>
          </p:cNvSpPr>
          <p:nvPr>
            <p:ph type="sldNum" sz="quarter" idx="10"/>
          </p:nvPr>
        </p:nvSpPr>
        <p:spPr/>
        <p:txBody>
          <a:bodyPr/>
          <a:lstStyle/>
          <a:p>
            <a:pPr>
              <a:defRPr/>
            </a:pPr>
            <a:fld id="{471DABEB-FD87-4631-8CC4-6E43A002ED20}" type="slidenum">
              <a:rPr lang="en-GB" altLang="en-US" smtClean="0"/>
              <a:pPr>
                <a:defRPr/>
              </a:pPr>
              <a:t>14</a:t>
            </a:fld>
            <a:endParaRPr lang="en-GB" altLang="en-US" dirty="0"/>
          </a:p>
        </p:txBody>
      </p:sp>
    </p:spTree>
    <p:extLst>
      <p:ext uri="{BB962C8B-B14F-4D97-AF65-F5344CB8AC3E}">
        <p14:creationId xmlns:p14="http://schemas.microsoft.com/office/powerpoint/2010/main" val="195137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Reviewed the spillage of material around fixed</a:t>
            </a:r>
            <a:r>
              <a:rPr lang="en-GB" baseline="0" dirty="0" smtClean="0"/>
              <a:t> p</a:t>
            </a:r>
            <a:r>
              <a:rPr lang="en-GB" dirty="0" smtClean="0"/>
              <a:t>lant</a:t>
            </a:r>
            <a:endParaRPr lang="en-GB" dirty="0"/>
          </a:p>
        </p:txBody>
      </p:sp>
      <p:sp>
        <p:nvSpPr>
          <p:cNvPr id="4" name="Slide Number Placeholder 3"/>
          <p:cNvSpPr>
            <a:spLocks noGrp="1"/>
          </p:cNvSpPr>
          <p:nvPr>
            <p:ph type="sldNum" sz="quarter" idx="10"/>
          </p:nvPr>
        </p:nvSpPr>
        <p:spPr/>
        <p:txBody>
          <a:bodyPr/>
          <a:lstStyle/>
          <a:p>
            <a:pPr>
              <a:defRPr/>
            </a:pPr>
            <a:fld id="{471DABEB-FD87-4631-8CC4-6E43A002ED20}" type="slidenum">
              <a:rPr lang="en-GB" altLang="en-US" smtClean="0"/>
              <a:pPr>
                <a:defRPr/>
              </a:pPr>
              <a:t>15</a:t>
            </a:fld>
            <a:endParaRPr lang="en-GB" altLang="en-US" dirty="0"/>
          </a:p>
        </p:txBody>
      </p:sp>
    </p:spTree>
    <p:extLst>
      <p:ext uri="{BB962C8B-B14F-4D97-AF65-F5344CB8AC3E}">
        <p14:creationId xmlns:p14="http://schemas.microsoft.com/office/powerpoint/2010/main" val="3597215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Reviewed our Housekeeping methods at our plant locations</a:t>
            </a:r>
          </a:p>
          <a:p>
            <a:endParaRPr lang="en-GB" dirty="0" smtClean="0"/>
          </a:p>
          <a:p>
            <a:r>
              <a:rPr lang="en-GB" dirty="0" smtClean="0"/>
              <a:t>Preference</a:t>
            </a:r>
            <a:r>
              <a:rPr lang="en-GB" baseline="0" dirty="0" smtClean="0"/>
              <a:t> for use of vacuum systems to sweeping to prevent blooms of dust.</a:t>
            </a:r>
            <a:endParaRPr lang="en-GB" dirty="0"/>
          </a:p>
        </p:txBody>
      </p:sp>
      <p:sp>
        <p:nvSpPr>
          <p:cNvPr id="4" name="Slide Number Placeholder 3"/>
          <p:cNvSpPr>
            <a:spLocks noGrp="1"/>
          </p:cNvSpPr>
          <p:nvPr>
            <p:ph type="sldNum" sz="quarter" idx="10"/>
          </p:nvPr>
        </p:nvSpPr>
        <p:spPr/>
        <p:txBody>
          <a:bodyPr/>
          <a:lstStyle/>
          <a:p>
            <a:pPr>
              <a:defRPr/>
            </a:pPr>
            <a:fld id="{471DABEB-FD87-4631-8CC4-6E43A002ED20}" type="slidenum">
              <a:rPr lang="en-GB" altLang="en-US" smtClean="0"/>
              <a:pPr>
                <a:defRPr/>
              </a:pPr>
              <a:t>16</a:t>
            </a:fld>
            <a:endParaRPr lang="en-GB" altLang="en-US" dirty="0"/>
          </a:p>
        </p:txBody>
      </p:sp>
    </p:spTree>
    <p:extLst>
      <p:ext uri="{BB962C8B-B14F-4D97-AF65-F5344CB8AC3E}">
        <p14:creationId xmlns:p14="http://schemas.microsoft.com/office/powerpoint/2010/main" val="3057964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Dust generated in the quarry and entering office/canteen facilities through poor housekeeping practices. (Windows and doors left</a:t>
            </a:r>
            <a:r>
              <a:rPr lang="en-GB" baseline="0" dirty="0" smtClean="0"/>
              <a:t> opened, No Air-con, Poor housekeeping schedule)</a:t>
            </a:r>
          </a:p>
          <a:p>
            <a:endParaRPr lang="en-GB" baseline="0" dirty="0" smtClean="0"/>
          </a:p>
          <a:p>
            <a:r>
              <a:rPr lang="en-GB" baseline="0" dirty="0" smtClean="0"/>
              <a:t>Following the development of a Risk Assessment at each of our locations the Quarry Managers then developed there own Action Plan to manage and control the dust.</a:t>
            </a:r>
            <a:endParaRPr lang="en-GB" dirty="0"/>
          </a:p>
        </p:txBody>
      </p:sp>
      <p:sp>
        <p:nvSpPr>
          <p:cNvPr id="4" name="Slide Number Placeholder 3"/>
          <p:cNvSpPr>
            <a:spLocks noGrp="1"/>
          </p:cNvSpPr>
          <p:nvPr>
            <p:ph type="sldNum" sz="quarter" idx="10"/>
          </p:nvPr>
        </p:nvSpPr>
        <p:spPr/>
        <p:txBody>
          <a:bodyPr/>
          <a:lstStyle/>
          <a:p>
            <a:pPr>
              <a:defRPr/>
            </a:pPr>
            <a:fld id="{471DABEB-FD87-4631-8CC4-6E43A002ED20}" type="slidenum">
              <a:rPr lang="en-GB" altLang="en-US" smtClean="0"/>
              <a:pPr>
                <a:defRPr/>
              </a:pPr>
              <a:t>17</a:t>
            </a:fld>
            <a:endParaRPr lang="en-GB" altLang="en-US" dirty="0"/>
          </a:p>
        </p:txBody>
      </p:sp>
    </p:spTree>
    <p:extLst>
      <p:ext uri="{BB962C8B-B14F-4D97-AF65-F5344CB8AC3E}">
        <p14:creationId xmlns:p14="http://schemas.microsoft.com/office/powerpoint/2010/main" val="3392868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4F0CEAA-8EE4-410A-A3F0-C9FF28E57673}" type="slidenum">
              <a:rPr lang="en-US" altLang="en-US">
                <a:solidFill>
                  <a:prstClr val="black"/>
                </a:solidFill>
                <a:latin typeface="Arial" charset="0"/>
              </a:rPr>
              <a:pPr/>
              <a:t>18</a:t>
            </a:fld>
            <a:endParaRPr lang="en-US" altLang="en-US">
              <a:solidFill>
                <a:prstClr val="black"/>
              </a:solidFill>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GB" altLang="en-US" dirty="0" smtClean="0"/>
              <a:t>I'm now going to pass you over to Pierce Kirwan. Pierce is the Quarry</a:t>
            </a:r>
            <a:r>
              <a:rPr lang="en-GB" altLang="en-US" baseline="0" dirty="0" smtClean="0"/>
              <a:t> Manager at </a:t>
            </a:r>
            <a:r>
              <a:rPr lang="en-GB" baseline="0" dirty="0" smtClean="0"/>
              <a:t>our Hard Rock Quarry In </a:t>
            </a:r>
            <a:r>
              <a:rPr lang="en-GB" baseline="0" dirty="0" err="1" smtClean="0"/>
              <a:t>Craigantlet</a:t>
            </a:r>
            <a:r>
              <a:rPr lang="en-GB" baseline="0" dirty="0" smtClean="0"/>
              <a:t>, Co. Down. </a:t>
            </a:r>
          </a:p>
          <a:p>
            <a:pPr marL="0" marR="0" indent="0" algn="just"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just" defTabSz="914400" rtl="0" eaLnBrk="0" fontAlgn="base" latinLnBrk="0" hangingPunct="0">
              <a:lnSpc>
                <a:spcPct val="100000"/>
              </a:lnSpc>
              <a:spcBef>
                <a:spcPct val="30000"/>
              </a:spcBef>
              <a:spcAft>
                <a:spcPct val="0"/>
              </a:spcAft>
              <a:buClrTx/>
              <a:buSzTx/>
              <a:buFontTx/>
              <a:buNone/>
              <a:tabLst/>
              <a:defRPr/>
            </a:pPr>
            <a:r>
              <a:rPr lang="en-GB" baseline="0" dirty="0" smtClean="0"/>
              <a:t>Pierce will explain at first hand how he and his team reviewed the completed Risk Assessments and Procedures and developed them into </a:t>
            </a:r>
            <a:r>
              <a:rPr lang="en-GB" baseline="0" smtClean="0"/>
              <a:t>a effective </a:t>
            </a:r>
            <a:r>
              <a:rPr lang="en-GB" baseline="0" dirty="0" smtClean="0"/>
              <a:t>Action Plan.</a:t>
            </a:r>
            <a:endParaRPr lang="en-GB"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71DABEB-FD87-4631-8CC4-6E43A002ED20}" type="slidenum">
              <a:rPr lang="en-GB" altLang="en-US" smtClean="0"/>
              <a:pPr>
                <a:defRPr/>
              </a:pPr>
              <a:t>19</a:t>
            </a:fld>
            <a:endParaRPr lang="en-GB" altLang="en-US" dirty="0"/>
          </a:p>
        </p:txBody>
      </p:sp>
    </p:spTree>
    <p:extLst>
      <p:ext uri="{BB962C8B-B14F-4D97-AF65-F5344CB8AC3E}">
        <p14:creationId xmlns:p14="http://schemas.microsoft.com/office/powerpoint/2010/main" val="2739005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John Evans H</a:t>
            </a:r>
            <a:r>
              <a:rPr lang="en-GB" baseline="0" dirty="0" smtClean="0"/>
              <a:t> &amp;S Advisor with </a:t>
            </a:r>
            <a:r>
              <a:rPr lang="en-GB" baseline="0" dirty="0" err="1" smtClean="0"/>
              <a:t>Northstone</a:t>
            </a:r>
            <a:r>
              <a:rPr lang="en-GB" baseline="0" dirty="0" smtClean="0"/>
              <a:t> Materials for 8 years.</a:t>
            </a:r>
          </a:p>
          <a:p>
            <a:endParaRPr lang="en-GB" baseline="0" dirty="0" smtClean="0"/>
          </a:p>
          <a:p>
            <a:r>
              <a:rPr lang="en-GB" baseline="0" dirty="0" err="1" smtClean="0"/>
              <a:t>Northstone</a:t>
            </a:r>
            <a:r>
              <a:rPr lang="en-GB" baseline="0" dirty="0" smtClean="0"/>
              <a:t> Materials have over 50 production locations.  (Vary between Hard Rock Quarries, Sand and Gravel , Pre-cast Block/Tiles and RMC)</a:t>
            </a:r>
          </a:p>
          <a:p>
            <a:endParaRPr lang="en-GB" baseline="0" dirty="0" smtClean="0"/>
          </a:p>
          <a:p>
            <a:r>
              <a:rPr lang="en-GB" baseline="0" dirty="0" smtClean="0"/>
              <a:t>So as you’ll understand some of the materials we process are likely to contain silica dust.</a:t>
            </a:r>
            <a:endParaRPr lang="en-GB" dirty="0"/>
          </a:p>
        </p:txBody>
      </p:sp>
      <p:sp>
        <p:nvSpPr>
          <p:cNvPr id="4" name="Slide Number Placeholder 3"/>
          <p:cNvSpPr>
            <a:spLocks noGrp="1"/>
          </p:cNvSpPr>
          <p:nvPr>
            <p:ph type="sldNum" sz="quarter" idx="10"/>
          </p:nvPr>
        </p:nvSpPr>
        <p:spPr/>
        <p:txBody>
          <a:bodyPr/>
          <a:lstStyle/>
          <a:p>
            <a:pPr>
              <a:defRPr/>
            </a:pPr>
            <a:fld id="{471DABEB-FD87-4631-8CC4-6E43A002ED20}" type="slidenum">
              <a:rPr lang="en-GB" altLang="en-US" smtClean="0"/>
              <a:pPr>
                <a:defRPr/>
              </a:pPr>
              <a:t>2</a:t>
            </a:fld>
            <a:endParaRPr lang="en-GB" altLang="en-US" dirty="0"/>
          </a:p>
        </p:txBody>
      </p:sp>
    </p:spTree>
    <p:extLst>
      <p:ext uri="{BB962C8B-B14F-4D97-AF65-F5344CB8AC3E}">
        <p14:creationId xmlns:p14="http://schemas.microsoft.com/office/powerpoint/2010/main" val="2889611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71DABEB-FD87-4631-8CC4-6E43A002ED20}" type="slidenum">
              <a:rPr lang="en-GB" altLang="en-US" smtClean="0"/>
              <a:pPr>
                <a:defRPr/>
              </a:pPr>
              <a:t>20</a:t>
            </a:fld>
            <a:endParaRPr lang="en-GB" altLang="en-US" dirty="0"/>
          </a:p>
        </p:txBody>
      </p:sp>
    </p:spTree>
    <p:extLst>
      <p:ext uri="{BB962C8B-B14F-4D97-AF65-F5344CB8AC3E}">
        <p14:creationId xmlns:p14="http://schemas.microsoft.com/office/powerpoint/2010/main" val="1402791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71DABEB-FD87-4631-8CC4-6E43A002ED20}" type="slidenum">
              <a:rPr lang="en-GB" altLang="en-US" smtClean="0"/>
              <a:pPr>
                <a:defRPr/>
              </a:pPr>
              <a:t>21</a:t>
            </a:fld>
            <a:endParaRPr lang="en-GB" altLang="en-US" dirty="0"/>
          </a:p>
        </p:txBody>
      </p:sp>
    </p:spTree>
    <p:extLst>
      <p:ext uri="{BB962C8B-B14F-4D97-AF65-F5344CB8AC3E}">
        <p14:creationId xmlns:p14="http://schemas.microsoft.com/office/powerpoint/2010/main" val="1831216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71DABEB-FD87-4631-8CC4-6E43A002ED20}" type="slidenum">
              <a:rPr lang="en-GB" altLang="en-US" smtClean="0"/>
              <a:pPr>
                <a:defRPr/>
              </a:pPr>
              <a:t>22</a:t>
            </a:fld>
            <a:endParaRPr lang="en-GB" altLang="en-US" dirty="0"/>
          </a:p>
        </p:txBody>
      </p:sp>
    </p:spTree>
    <p:extLst>
      <p:ext uri="{BB962C8B-B14F-4D97-AF65-F5344CB8AC3E}">
        <p14:creationId xmlns:p14="http://schemas.microsoft.com/office/powerpoint/2010/main" val="8470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71DABEB-FD87-4631-8CC4-6E43A002ED20}" type="slidenum">
              <a:rPr lang="en-GB" altLang="en-US" smtClean="0"/>
              <a:pPr>
                <a:defRPr/>
              </a:pPr>
              <a:t>23</a:t>
            </a:fld>
            <a:endParaRPr lang="en-GB" altLang="en-US" dirty="0"/>
          </a:p>
        </p:txBody>
      </p:sp>
    </p:spTree>
    <p:extLst>
      <p:ext uri="{BB962C8B-B14F-4D97-AF65-F5344CB8AC3E}">
        <p14:creationId xmlns:p14="http://schemas.microsoft.com/office/powerpoint/2010/main" val="1993223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71DABEB-FD87-4631-8CC4-6E43A002ED20}" type="slidenum">
              <a:rPr lang="en-GB" altLang="en-US" smtClean="0"/>
              <a:pPr>
                <a:defRPr/>
              </a:pPr>
              <a:t>24</a:t>
            </a:fld>
            <a:endParaRPr lang="en-GB" altLang="en-US" dirty="0"/>
          </a:p>
        </p:txBody>
      </p:sp>
    </p:spTree>
    <p:extLst>
      <p:ext uri="{BB962C8B-B14F-4D97-AF65-F5344CB8AC3E}">
        <p14:creationId xmlns:p14="http://schemas.microsoft.com/office/powerpoint/2010/main" val="4152409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71DABEB-FD87-4631-8CC4-6E43A002ED20}" type="slidenum">
              <a:rPr lang="en-GB" altLang="en-US" smtClean="0"/>
              <a:pPr>
                <a:defRPr/>
              </a:pPr>
              <a:t>25</a:t>
            </a:fld>
            <a:endParaRPr lang="en-GB" altLang="en-US" dirty="0"/>
          </a:p>
        </p:txBody>
      </p:sp>
    </p:spTree>
    <p:extLst>
      <p:ext uri="{BB962C8B-B14F-4D97-AF65-F5344CB8AC3E}">
        <p14:creationId xmlns:p14="http://schemas.microsoft.com/office/powerpoint/2010/main" val="1084535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71DABEB-FD87-4631-8CC4-6E43A002ED20}" type="slidenum">
              <a:rPr lang="en-GB" altLang="en-US" smtClean="0"/>
              <a:pPr>
                <a:defRPr/>
              </a:pPr>
              <a:t>26</a:t>
            </a:fld>
            <a:endParaRPr lang="en-GB" altLang="en-US" dirty="0"/>
          </a:p>
        </p:txBody>
      </p:sp>
    </p:spTree>
    <p:extLst>
      <p:ext uri="{BB962C8B-B14F-4D97-AF65-F5344CB8AC3E}">
        <p14:creationId xmlns:p14="http://schemas.microsoft.com/office/powerpoint/2010/main" val="4100429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71DABEB-FD87-4631-8CC4-6E43A002ED20}" type="slidenum">
              <a:rPr lang="en-GB" altLang="en-US" smtClean="0"/>
              <a:pPr>
                <a:defRPr/>
              </a:pPr>
              <a:t>27</a:t>
            </a:fld>
            <a:endParaRPr lang="en-GB" altLang="en-US" dirty="0"/>
          </a:p>
        </p:txBody>
      </p:sp>
    </p:spTree>
    <p:extLst>
      <p:ext uri="{BB962C8B-B14F-4D97-AF65-F5344CB8AC3E}">
        <p14:creationId xmlns:p14="http://schemas.microsoft.com/office/powerpoint/2010/main" val="3303523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71DABEB-FD87-4631-8CC4-6E43A002ED20}" type="slidenum">
              <a:rPr lang="en-GB" altLang="en-US" smtClean="0"/>
              <a:pPr>
                <a:defRPr/>
              </a:pPr>
              <a:t>28</a:t>
            </a:fld>
            <a:endParaRPr lang="en-GB" altLang="en-US" dirty="0"/>
          </a:p>
        </p:txBody>
      </p:sp>
    </p:spTree>
    <p:extLst>
      <p:ext uri="{BB962C8B-B14F-4D97-AF65-F5344CB8AC3E}">
        <p14:creationId xmlns:p14="http://schemas.microsoft.com/office/powerpoint/2010/main" val="3137401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71DABEB-FD87-4631-8CC4-6E43A002ED20}" type="slidenum">
              <a:rPr lang="en-GB" altLang="en-US" smtClean="0"/>
              <a:pPr>
                <a:defRPr/>
              </a:pPr>
              <a:t>29</a:t>
            </a:fld>
            <a:endParaRPr lang="en-GB" altLang="en-US" dirty="0"/>
          </a:p>
        </p:txBody>
      </p:sp>
    </p:spTree>
    <p:extLst>
      <p:ext uri="{BB962C8B-B14F-4D97-AF65-F5344CB8AC3E}">
        <p14:creationId xmlns:p14="http://schemas.microsoft.com/office/powerpoint/2010/main" val="587940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Agenda for today is to give</a:t>
            </a:r>
            <a:r>
              <a:rPr lang="en-GB" baseline="0" dirty="0" smtClean="0"/>
              <a:t> you guys an outline of how </a:t>
            </a:r>
            <a:r>
              <a:rPr lang="en-GB" baseline="0" dirty="0" err="1" smtClean="0"/>
              <a:t>Northstone</a:t>
            </a:r>
            <a:r>
              <a:rPr lang="en-GB" baseline="0" dirty="0" smtClean="0"/>
              <a:t> Materials Manage and Control Dust Exposure at our Locations. </a:t>
            </a:r>
          </a:p>
          <a:p>
            <a:endParaRPr lang="en-GB" baseline="0" dirty="0" smtClean="0"/>
          </a:p>
          <a:p>
            <a:r>
              <a:rPr lang="en-GB" baseline="0" dirty="0" smtClean="0"/>
              <a:t>Also with me today is Pierce Kirwan who is the Quarry Manager at our Hard Rock Quarry In </a:t>
            </a:r>
            <a:r>
              <a:rPr lang="en-GB" baseline="0" dirty="0" err="1" smtClean="0"/>
              <a:t>Craigantlet</a:t>
            </a:r>
            <a:r>
              <a:rPr lang="en-GB" baseline="0" dirty="0" smtClean="0"/>
              <a:t>, </a:t>
            </a:r>
            <a:r>
              <a:rPr lang="en-GB" baseline="0" dirty="0" err="1" smtClean="0"/>
              <a:t>Co.Down</a:t>
            </a:r>
            <a:r>
              <a:rPr lang="en-GB" baseline="0" dirty="0" smtClean="0"/>
              <a:t>. He will be explaining at first hand how he and his team manages and controls dust at there specific location.</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pPr>
              <a:defRPr/>
            </a:pPr>
            <a:fld id="{471DABEB-FD87-4631-8CC4-6E43A002ED20}" type="slidenum">
              <a:rPr lang="en-GB" altLang="en-US" smtClean="0"/>
              <a:pPr>
                <a:defRPr/>
              </a:pPr>
              <a:t>3</a:t>
            </a:fld>
            <a:endParaRPr lang="en-GB" altLang="en-US" dirty="0"/>
          </a:p>
        </p:txBody>
      </p:sp>
    </p:spTree>
    <p:extLst>
      <p:ext uri="{BB962C8B-B14F-4D97-AF65-F5344CB8AC3E}">
        <p14:creationId xmlns:p14="http://schemas.microsoft.com/office/powerpoint/2010/main" val="2244321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71DABEB-FD87-4631-8CC4-6E43A002ED20}" type="slidenum">
              <a:rPr lang="en-GB" altLang="en-US" smtClean="0"/>
              <a:pPr>
                <a:defRPr/>
              </a:pPr>
              <a:t>30</a:t>
            </a:fld>
            <a:endParaRPr lang="en-GB" altLang="en-US" dirty="0"/>
          </a:p>
        </p:txBody>
      </p:sp>
    </p:spTree>
    <p:extLst>
      <p:ext uri="{BB962C8B-B14F-4D97-AF65-F5344CB8AC3E}">
        <p14:creationId xmlns:p14="http://schemas.microsoft.com/office/powerpoint/2010/main" val="3037249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71DABEB-FD87-4631-8CC4-6E43A002ED20}" type="slidenum">
              <a:rPr lang="en-GB" altLang="en-US" smtClean="0"/>
              <a:pPr>
                <a:defRPr/>
              </a:pPr>
              <a:t>31</a:t>
            </a:fld>
            <a:endParaRPr lang="en-GB" altLang="en-US" dirty="0"/>
          </a:p>
        </p:txBody>
      </p:sp>
    </p:spTree>
    <p:extLst>
      <p:ext uri="{BB962C8B-B14F-4D97-AF65-F5344CB8AC3E}">
        <p14:creationId xmlns:p14="http://schemas.microsoft.com/office/powerpoint/2010/main" val="3375895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71DABEB-FD87-4631-8CC4-6E43A002ED20}" type="slidenum">
              <a:rPr lang="en-GB" altLang="en-US" smtClean="0"/>
              <a:pPr>
                <a:defRPr/>
              </a:pPr>
              <a:t>32</a:t>
            </a:fld>
            <a:endParaRPr lang="en-GB" altLang="en-US" dirty="0"/>
          </a:p>
        </p:txBody>
      </p:sp>
    </p:spTree>
    <p:extLst>
      <p:ext uri="{BB962C8B-B14F-4D97-AF65-F5344CB8AC3E}">
        <p14:creationId xmlns:p14="http://schemas.microsoft.com/office/powerpoint/2010/main" val="1637462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4F0CEAA-8EE4-410A-A3F0-C9FF28E57673}" type="slidenum">
              <a:rPr lang="en-US" altLang="en-US">
                <a:solidFill>
                  <a:prstClr val="black"/>
                </a:solidFill>
                <a:latin typeface="Arial" charset="0"/>
              </a:rPr>
              <a:pPr/>
              <a:t>33</a:t>
            </a:fld>
            <a:endParaRPr lang="en-US" altLang="en-US">
              <a:solidFill>
                <a:prstClr val="black"/>
              </a:solidFill>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dirty="0" smtClean="0">
                <a:solidFill>
                  <a:srgbClr val="FF0000"/>
                </a:solidFill>
              </a:rPr>
              <a:t>We</a:t>
            </a:r>
            <a:r>
              <a:rPr lang="en-GB" altLang="en-US" baseline="0" dirty="0" smtClean="0">
                <a:solidFill>
                  <a:srgbClr val="FF0000"/>
                </a:solidFill>
              </a:rPr>
              <a:t> d</a:t>
            </a:r>
            <a:r>
              <a:rPr lang="en-GB" altLang="en-US" dirty="0" smtClean="0">
                <a:solidFill>
                  <a:srgbClr val="FF0000"/>
                </a:solidFill>
              </a:rPr>
              <a:t>eveloped Internal Procedure which</a:t>
            </a:r>
            <a:r>
              <a:rPr lang="en-GB" altLang="en-US" baseline="0" dirty="0" smtClean="0">
                <a:solidFill>
                  <a:srgbClr val="FF0000"/>
                </a:solidFill>
              </a:rPr>
              <a:t> outlines our Health Surveillance and Dust Monitoring Strategy.</a:t>
            </a:r>
            <a:endParaRPr lang="en-GB" altLang="en-US" dirty="0" smtClean="0">
              <a:solidFill>
                <a:srgbClr val="FF0000"/>
              </a:solidFill>
            </a:endParaRPr>
          </a:p>
          <a:p>
            <a:pPr algn="just"/>
            <a:endParaRPr lang="en-GB" altLang="en-US" dirty="0" smtClean="0">
              <a:solidFill>
                <a:srgbClr val="FF0000"/>
              </a:solidFill>
            </a:endParaRPr>
          </a:p>
          <a:p>
            <a:pPr algn="just"/>
            <a:r>
              <a:rPr lang="en-GB" altLang="en-US" dirty="0" smtClean="0">
                <a:solidFill>
                  <a:srgbClr val="FF0000"/>
                </a:solidFill>
              </a:rPr>
              <a:t>Depending on the level of risk identified at each location we complete Health Surveillance and Dust Monitoring of our employee’s.</a:t>
            </a:r>
            <a:r>
              <a:rPr lang="en-GB" altLang="en-US" baseline="0" dirty="0" smtClean="0">
                <a:solidFill>
                  <a:srgbClr val="FF0000"/>
                </a:solidFill>
              </a:rPr>
              <a:t> </a:t>
            </a:r>
          </a:p>
          <a:p>
            <a:pPr algn="just"/>
            <a:endParaRPr lang="en-GB" altLang="en-US" baseline="0" dirty="0" smtClean="0">
              <a:solidFill>
                <a:srgbClr val="FF0000"/>
              </a:solidFill>
            </a:endParaRPr>
          </a:p>
          <a:p>
            <a:pPr algn="just"/>
            <a:r>
              <a:rPr lang="en-GB" altLang="en-US" baseline="0" dirty="0" smtClean="0">
                <a:solidFill>
                  <a:srgbClr val="FF0000"/>
                </a:solidFill>
              </a:rPr>
              <a:t>(For example- dust monitoring is completed annually at quarries where we have a known high % of silica content in the material)</a:t>
            </a:r>
          </a:p>
          <a:p>
            <a:pPr algn="just"/>
            <a:endParaRPr lang="en-GB" altLang="en-US" baseline="0" dirty="0" smtClean="0">
              <a:solidFill>
                <a:srgbClr val="FF0000"/>
              </a:solidFill>
            </a:endParaRPr>
          </a:p>
          <a:p>
            <a:pPr algn="just"/>
            <a:r>
              <a:rPr lang="en-GB" altLang="en-US" baseline="0" dirty="0" smtClean="0">
                <a:solidFill>
                  <a:srgbClr val="FF0000"/>
                </a:solidFill>
              </a:rPr>
              <a:t>If deficiencies are recorded then we carry out an internal review of our Dust Action Plans to generate improvement.</a:t>
            </a:r>
            <a:endParaRPr lang="en-GB" altLang="en-US" dirty="0" smtClean="0">
              <a:solidFill>
                <a:srgbClr val="FF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4F0CEAA-8EE4-410A-A3F0-C9FF28E57673}" type="slidenum">
              <a:rPr lang="en-US" altLang="en-US">
                <a:solidFill>
                  <a:prstClr val="black"/>
                </a:solidFill>
                <a:latin typeface="Arial" charset="0"/>
              </a:rPr>
              <a:pPr/>
              <a:t>34</a:t>
            </a:fld>
            <a:endParaRPr lang="en-US" altLang="en-US">
              <a:solidFill>
                <a:prstClr val="black"/>
              </a:solidFill>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dirty="0" smtClean="0">
                <a:solidFill>
                  <a:srgbClr val="FF0000"/>
                </a:solidFill>
              </a:rPr>
              <a:t>There</a:t>
            </a:r>
            <a:r>
              <a:rPr lang="en-GB" altLang="en-US" baseline="0" dirty="0" smtClean="0">
                <a:solidFill>
                  <a:srgbClr val="FF0000"/>
                </a:solidFill>
              </a:rPr>
              <a:t> are e</a:t>
            </a:r>
            <a:r>
              <a:rPr lang="en-GB" altLang="en-US" dirty="0" smtClean="0">
                <a:solidFill>
                  <a:srgbClr val="FF0000"/>
                </a:solidFill>
              </a:rPr>
              <a:t>xcellent Guidance Documents available to download on</a:t>
            </a:r>
            <a:r>
              <a:rPr lang="en-GB" altLang="en-US" baseline="0" dirty="0" smtClean="0">
                <a:solidFill>
                  <a:srgbClr val="FF0000"/>
                </a:solidFill>
              </a:rPr>
              <a:t> How to Control and Management of Dust in Quarries.</a:t>
            </a:r>
          </a:p>
          <a:p>
            <a:pPr algn="just"/>
            <a:endParaRPr lang="en-GB" altLang="en-US" baseline="0" dirty="0" smtClean="0">
              <a:solidFill>
                <a:srgbClr val="FF0000"/>
              </a:solidFill>
            </a:endParaRPr>
          </a:p>
          <a:p>
            <a:pPr algn="just"/>
            <a:r>
              <a:rPr lang="en-GB" altLang="en-US" baseline="0" dirty="0" smtClean="0">
                <a:solidFill>
                  <a:srgbClr val="FF0000"/>
                </a:solidFill>
              </a:rPr>
              <a:t>Here are two examples- This Document produced by NEPSI on Good Handling and Use of RCS and Products containing it. </a:t>
            </a:r>
          </a:p>
          <a:p>
            <a:pPr algn="just"/>
            <a:endParaRPr lang="en-GB" altLang="en-US" baseline="0" dirty="0" smtClean="0">
              <a:solidFill>
                <a:srgbClr val="FF0000"/>
              </a:solidFill>
            </a:endParaRPr>
          </a:p>
          <a:p>
            <a:pPr algn="just"/>
            <a:r>
              <a:rPr lang="en-GB" altLang="en-US" baseline="0" dirty="0" smtClean="0">
                <a:solidFill>
                  <a:srgbClr val="FF0000"/>
                </a:solidFill>
              </a:rPr>
              <a:t>And MPA Guidance on Working with RCS.</a:t>
            </a:r>
            <a:endParaRPr lang="en-GB" altLang="en-US" dirty="0" smtClean="0">
              <a:solidFill>
                <a:srgbClr val="FF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4F0CEAA-8EE4-410A-A3F0-C9FF28E57673}" type="slidenum">
              <a:rPr lang="en-US" altLang="en-US">
                <a:solidFill>
                  <a:prstClr val="black"/>
                </a:solidFill>
                <a:latin typeface="Arial" charset="0"/>
              </a:rPr>
              <a:pPr/>
              <a:t>35</a:t>
            </a:fld>
            <a:endParaRPr lang="en-US" altLang="en-US">
              <a:solidFill>
                <a:prstClr val="black"/>
              </a:solidFill>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dirty="0" smtClean="0">
                <a:solidFill>
                  <a:srgbClr val="FF0000"/>
                </a:solidFill>
              </a:rPr>
              <a:t>MPA</a:t>
            </a:r>
            <a:r>
              <a:rPr lang="en-GB" altLang="en-US" baseline="0" dirty="0" smtClean="0">
                <a:solidFill>
                  <a:srgbClr val="FF0000"/>
                </a:solidFill>
              </a:rPr>
              <a:t> have produced an very useful Dust Control Auditing Template which you can download online. It can be used to evaluate your companies Dust Control systems. With MPA’s Best Practice Guidance protocols.</a:t>
            </a:r>
          </a:p>
          <a:p>
            <a:pPr algn="just"/>
            <a:endParaRPr lang="en-GB" altLang="en-US" baseline="0" dirty="0" smtClean="0">
              <a:solidFill>
                <a:srgbClr val="FF0000"/>
              </a:solidFill>
            </a:endParaRPr>
          </a:p>
          <a:p>
            <a:pPr algn="just"/>
            <a:r>
              <a:rPr lang="en-GB" altLang="en-US" baseline="0" dirty="0" smtClean="0">
                <a:solidFill>
                  <a:srgbClr val="FF0000"/>
                </a:solidFill>
              </a:rPr>
              <a:t>The excel document will then product a Performance Spider Diagram once complete highlight any gaps which may exist.</a:t>
            </a:r>
            <a:endParaRPr lang="en-GB" altLang="en-US" dirty="0" smtClean="0">
              <a:solidFill>
                <a:srgbClr val="FF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4F0CEAA-8EE4-410A-A3F0-C9FF28E57673}" type="slidenum">
              <a:rPr lang="en-US" altLang="en-US">
                <a:solidFill>
                  <a:prstClr val="black"/>
                </a:solidFill>
                <a:latin typeface="Arial" charset="0"/>
              </a:rPr>
              <a:pPr/>
              <a:t>36</a:t>
            </a:fld>
            <a:endParaRPr lang="en-US" altLang="en-US">
              <a:solidFill>
                <a:prstClr val="black"/>
              </a:solidFill>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dirty="0" smtClean="0"/>
              <a:t>Employers to provide and maintain working conditions that are safe and without risk to the health of employees, </a:t>
            </a:r>
            <a:r>
              <a:rPr lang="en-GB" altLang="en-US" dirty="0" smtClean="0">
                <a:solidFill>
                  <a:srgbClr val="FF0000"/>
                </a:solidFill>
              </a:rPr>
              <a:t>so far as is reasonably practicable. </a:t>
            </a:r>
          </a:p>
          <a:p>
            <a:pPr algn="just"/>
            <a:endParaRPr lang="en-GB" altLang="en-US" dirty="0" smtClean="0"/>
          </a:p>
          <a:p>
            <a:pPr algn="just"/>
            <a:r>
              <a:rPr lang="en-GB" altLang="en-US" dirty="0" smtClean="0"/>
              <a:t>This means they need to ensure exposures to dust is kept as far below the Workplace Exposure Limits (WELs) as reasonably practicable. </a:t>
            </a:r>
          </a:p>
          <a:p>
            <a:pPr algn="just"/>
            <a:endParaRPr lang="en-GB" altLang="en-US" dirty="0" smtClean="0"/>
          </a:p>
          <a:p>
            <a:pPr algn="just"/>
            <a:r>
              <a:rPr lang="en-GB" altLang="en-US" dirty="0" smtClean="0"/>
              <a:t>Required</a:t>
            </a:r>
            <a:r>
              <a:rPr lang="en-GB" altLang="en-US" baseline="0" dirty="0" smtClean="0"/>
              <a:t> to carry out a Risk Assessment in Situations where there is exposure to Dust.</a:t>
            </a:r>
          </a:p>
          <a:p>
            <a:pPr algn="just"/>
            <a:endParaRPr lang="en-GB" altLang="en-US" baseline="0" dirty="0" smtClean="0"/>
          </a:p>
          <a:p>
            <a:pPr algn="just"/>
            <a:r>
              <a:rPr lang="en-GB" altLang="en-US" baseline="0" dirty="0" smtClean="0"/>
              <a:t>Implement effective control measures</a:t>
            </a:r>
          </a:p>
          <a:p>
            <a:pPr algn="just"/>
            <a:endParaRPr lang="en-GB" altLang="en-US" baseline="0" dirty="0" smtClean="0"/>
          </a:p>
          <a:p>
            <a:pPr algn="just"/>
            <a:r>
              <a:rPr lang="en-GB" altLang="en-US" baseline="0" dirty="0" smtClean="0"/>
              <a:t>Monitor effectiveness of these control measures.</a:t>
            </a:r>
            <a:endParaRPr lang="en-GB"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4F0CEAA-8EE4-410A-A3F0-C9FF28E57673}" type="slidenum">
              <a:rPr lang="en-US" altLang="en-US">
                <a:solidFill>
                  <a:prstClr val="black"/>
                </a:solidFill>
                <a:latin typeface="Arial" charset="0"/>
              </a:rPr>
              <a:pPr/>
              <a:t>4</a:t>
            </a:fld>
            <a:endParaRPr lang="en-US" altLang="en-US">
              <a:solidFill>
                <a:prstClr val="black"/>
              </a:solidFill>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GB"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4F0CEAA-8EE4-410A-A3F0-C9FF28E57673}" type="slidenum">
              <a:rPr lang="en-US" altLang="en-US">
                <a:solidFill>
                  <a:prstClr val="black"/>
                </a:solidFill>
                <a:latin typeface="Arial" charset="0"/>
              </a:rPr>
              <a:pPr/>
              <a:t>5</a:t>
            </a:fld>
            <a:endParaRPr lang="en-US" altLang="en-US">
              <a:solidFill>
                <a:prstClr val="black"/>
              </a:solidFill>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dirty="0" smtClean="0"/>
              <a:t>Employers to provide and maintain working conditions that are safe and without risk to the health of employees.</a:t>
            </a:r>
          </a:p>
          <a:p>
            <a:pPr algn="just"/>
            <a:endParaRPr lang="en-GB" altLang="en-US" dirty="0" smtClean="0"/>
          </a:p>
          <a:p>
            <a:pPr algn="just"/>
            <a:r>
              <a:rPr lang="en-GB" altLang="en-US" dirty="0" smtClean="0"/>
              <a:t>Required</a:t>
            </a:r>
            <a:r>
              <a:rPr lang="en-GB" altLang="en-US" baseline="0" dirty="0" smtClean="0"/>
              <a:t> to carry out a Risk Assessment in situations where there is exposure to Dust.</a:t>
            </a:r>
          </a:p>
          <a:p>
            <a:pPr algn="just"/>
            <a:endParaRPr lang="en-GB" altLang="en-US" baseline="0" dirty="0" smtClean="0"/>
          </a:p>
          <a:p>
            <a:pPr algn="just"/>
            <a:r>
              <a:rPr lang="en-GB" altLang="en-US" baseline="0" dirty="0" smtClean="0"/>
              <a:t>Implement effective control measures</a:t>
            </a:r>
          </a:p>
          <a:p>
            <a:pPr algn="just"/>
            <a:endParaRPr lang="en-GB" altLang="en-US" baseline="0" dirty="0" smtClean="0"/>
          </a:p>
          <a:p>
            <a:pPr algn="just"/>
            <a:r>
              <a:rPr lang="en-GB" altLang="en-US" baseline="0" dirty="0" smtClean="0"/>
              <a:t>Monitor effectiveness of these control measures.</a:t>
            </a:r>
            <a:endParaRPr lang="en-GB"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r>
              <a:rPr lang="en-GB" baseline="0" dirty="0" smtClean="0"/>
              <a:t> d</a:t>
            </a:r>
            <a:r>
              <a:rPr lang="en-GB" dirty="0" smtClean="0"/>
              <a:t>irector of a London Masonry company</a:t>
            </a:r>
            <a:r>
              <a:rPr lang="en-GB" baseline="0" dirty="0" smtClean="0"/>
              <a:t> was handed a suspended prison sentence for exposing workers to harmful stone dust and ignoring two Improvement Notices served on the company by HSE.</a:t>
            </a:r>
          </a:p>
          <a:p>
            <a:endParaRPr lang="en-GB" baseline="0" dirty="0" smtClean="0"/>
          </a:p>
          <a:p>
            <a:r>
              <a:rPr lang="en-GB" baseline="0" dirty="0" smtClean="0"/>
              <a:t>HSE identified serious concerns which were communicated to the company but ignored.</a:t>
            </a:r>
          </a:p>
          <a:p>
            <a:endParaRPr lang="en-GB" baseline="0" dirty="0" smtClean="0"/>
          </a:p>
          <a:p>
            <a:r>
              <a:rPr lang="en-GB" baseline="0" dirty="0" smtClean="0"/>
              <a:t>The Director (Mr Islam) was sentenced to 10 months in prison, suspended for two years and was ordered to pay £9,000 in costs for breaches to the H&amp;S at Work Act.</a:t>
            </a:r>
            <a:endParaRPr lang="en-GB" dirty="0"/>
          </a:p>
        </p:txBody>
      </p:sp>
      <p:sp>
        <p:nvSpPr>
          <p:cNvPr id="4" name="Slide Number Placeholder 3"/>
          <p:cNvSpPr>
            <a:spLocks noGrp="1"/>
          </p:cNvSpPr>
          <p:nvPr>
            <p:ph type="sldNum" sz="quarter" idx="10"/>
          </p:nvPr>
        </p:nvSpPr>
        <p:spPr/>
        <p:txBody>
          <a:bodyPr/>
          <a:lstStyle/>
          <a:p>
            <a:pPr>
              <a:defRPr/>
            </a:pPr>
            <a:fld id="{471DABEB-FD87-4631-8CC4-6E43A002ED20}" type="slidenum">
              <a:rPr lang="en-GB" altLang="en-US" smtClean="0"/>
              <a:pPr>
                <a:defRPr/>
              </a:pPr>
              <a:t>6</a:t>
            </a:fld>
            <a:endParaRPr lang="en-GB" altLang="en-US" dirty="0"/>
          </a:p>
        </p:txBody>
      </p:sp>
    </p:spTree>
    <p:extLst>
      <p:ext uri="{BB962C8B-B14F-4D97-AF65-F5344CB8AC3E}">
        <p14:creationId xmlns:p14="http://schemas.microsoft.com/office/powerpoint/2010/main" val="607729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4F0CEAA-8EE4-410A-A3F0-C9FF28E57673}" type="slidenum">
              <a:rPr lang="en-US" altLang="en-US">
                <a:solidFill>
                  <a:prstClr val="black"/>
                </a:solidFill>
                <a:latin typeface="Arial" charset="0"/>
              </a:rPr>
              <a:pPr/>
              <a:t>7</a:t>
            </a:fld>
            <a:endParaRPr lang="en-US" altLang="en-US">
              <a:solidFill>
                <a:prstClr val="black"/>
              </a:solidFill>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In June 2017 HSENI</a:t>
            </a:r>
            <a:r>
              <a:rPr lang="en-GB" baseline="0" dirty="0" smtClean="0"/>
              <a:t> wrote to all Employers in the Quarrying Industry outlining the Strategy they advised all companies to follow regarding the control of dust exposure.</a:t>
            </a:r>
            <a:endParaRPr lang="en-GB" dirty="0" smtClean="0"/>
          </a:p>
          <a:p>
            <a:endParaRPr lang="en-GB" dirty="0" smtClean="0"/>
          </a:p>
          <a:p>
            <a:r>
              <a:rPr lang="en-GB" dirty="0" smtClean="0"/>
              <a:t>The</a:t>
            </a:r>
            <a:r>
              <a:rPr lang="en-GB" baseline="0" dirty="0" smtClean="0"/>
              <a:t> keys areas HSENI requested industry to focus on were-</a:t>
            </a:r>
          </a:p>
          <a:p>
            <a:endParaRPr lang="en-GB" baseline="0" dirty="0" smtClean="0"/>
          </a:p>
          <a:p>
            <a:pPr marL="171450" indent="-171450">
              <a:buFontTx/>
              <a:buChar char="-"/>
            </a:pPr>
            <a:r>
              <a:rPr lang="en-GB" baseline="0" dirty="0" smtClean="0"/>
              <a:t>Control Rooms</a:t>
            </a:r>
          </a:p>
          <a:p>
            <a:pPr marL="171450" indent="-171450">
              <a:buFontTx/>
              <a:buChar char="-"/>
            </a:pPr>
            <a:r>
              <a:rPr lang="en-GB" baseline="0" dirty="0" smtClean="0"/>
              <a:t>Vehicles </a:t>
            </a:r>
          </a:p>
          <a:p>
            <a:pPr marL="171450" indent="-171450">
              <a:buFontTx/>
              <a:buChar char="-"/>
            </a:pPr>
            <a:r>
              <a:rPr lang="en-GB" baseline="0" dirty="0" smtClean="0"/>
              <a:t>Welfare Facilities</a:t>
            </a:r>
          </a:p>
          <a:p>
            <a:pPr marL="171450" indent="-171450">
              <a:buFontTx/>
              <a:buChar char="-"/>
            </a:pPr>
            <a:r>
              <a:rPr lang="en-GB" baseline="0" dirty="0" smtClean="0"/>
              <a:t>Suitable Risk Assessments and Methods of Work to reduce exposure</a:t>
            </a:r>
          </a:p>
          <a:p>
            <a:pPr marL="171450" indent="-171450">
              <a:buFontTx/>
              <a:buChar char="-"/>
            </a:pPr>
            <a:r>
              <a:rPr lang="en-GB" baseline="0" dirty="0" smtClean="0"/>
              <a:t>Suitable RPE</a:t>
            </a:r>
          </a:p>
          <a:p>
            <a:pPr marL="171450" indent="-171450">
              <a:buFontTx/>
              <a:buChar char="-"/>
            </a:pPr>
            <a:r>
              <a:rPr lang="en-GB" baseline="0" dirty="0" smtClean="0"/>
              <a:t>Health Surveillance</a:t>
            </a:r>
            <a:endParaRPr lang="en-GB" dirty="0" smtClean="0"/>
          </a:p>
          <a:p>
            <a:pPr algn="just"/>
            <a:endParaRPr lang="en-GB"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4F0CEAA-8EE4-410A-A3F0-C9FF28E57673}" type="slidenum">
              <a:rPr lang="en-US" altLang="en-US">
                <a:solidFill>
                  <a:prstClr val="black"/>
                </a:solidFill>
                <a:latin typeface="Arial" charset="0"/>
              </a:rPr>
              <a:pPr/>
              <a:t>8</a:t>
            </a:fld>
            <a:endParaRPr lang="en-US" altLang="en-US">
              <a:solidFill>
                <a:prstClr val="black"/>
              </a:solidFill>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dirty="0" smtClean="0"/>
              <a:t>As part of our measures to comply with the HSENI strategy we</a:t>
            </a:r>
            <a:r>
              <a:rPr lang="en-GB" altLang="en-US" baseline="0" dirty="0" smtClean="0"/>
              <a:t> developed our own Dust Control folders for each of our operational quarries.</a:t>
            </a:r>
          </a:p>
          <a:p>
            <a:pPr algn="just"/>
            <a:endParaRPr lang="en-GB" altLang="en-US" baseline="0" dirty="0" smtClean="0"/>
          </a:p>
          <a:p>
            <a:pPr algn="just"/>
            <a:r>
              <a:rPr lang="en-GB" altLang="en-US" baseline="0" dirty="0" smtClean="0"/>
              <a:t>The content of the folders was based around a simplified four step approach.</a:t>
            </a:r>
          </a:p>
          <a:p>
            <a:pPr algn="just"/>
            <a:endParaRPr lang="en-GB" altLang="en-US" baseline="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4F0CEAA-8EE4-410A-A3F0-C9FF28E57673}" type="slidenum">
              <a:rPr lang="en-US" altLang="en-US">
                <a:solidFill>
                  <a:prstClr val="black"/>
                </a:solidFill>
                <a:latin typeface="Arial" charset="0"/>
              </a:rPr>
              <a:pPr/>
              <a:t>9</a:t>
            </a:fld>
            <a:endParaRPr lang="en-US" altLang="en-US">
              <a:solidFill>
                <a:prstClr val="black"/>
              </a:solidFill>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dirty="0" smtClean="0"/>
              <a:t>Complete a</a:t>
            </a:r>
            <a:r>
              <a:rPr lang="en-GB" altLang="en-US" baseline="0" dirty="0" smtClean="0"/>
              <a:t> Risk Assessment looking at all processes where dust may be generated at the location</a:t>
            </a:r>
          </a:p>
          <a:p>
            <a:pPr algn="just"/>
            <a:endParaRPr lang="en-GB" altLang="en-US" baseline="0" dirty="0" smtClean="0"/>
          </a:p>
          <a:p>
            <a:pPr algn="just"/>
            <a:r>
              <a:rPr lang="en-GB" altLang="en-US" baseline="0" dirty="0" smtClean="0"/>
              <a:t>Develop an Action Plan to manage and control the dust</a:t>
            </a:r>
          </a:p>
          <a:p>
            <a:pPr algn="just"/>
            <a:endParaRPr lang="en-GB" altLang="en-US" baseline="0" dirty="0" smtClean="0"/>
          </a:p>
          <a:p>
            <a:pPr algn="just"/>
            <a:r>
              <a:rPr lang="en-GB" altLang="en-US" baseline="0" dirty="0" smtClean="0"/>
              <a:t>Implementation of the control measures identified in the Action Plan</a:t>
            </a:r>
          </a:p>
          <a:p>
            <a:pPr algn="just"/>
            <a:endParaRPr lang="en-GB" altLang="en-US" baseline="0" dirty="0" smtClean="0"/>
          </a:p>
          <a:p>
            <a:pPr algn="just"/>
            <a:r>
              <a:rPr lang="en-GB" altLang="en-US" baseline="0" dirty="0" smtClean="0"/>
              <a:t>Monitor Effectiveness of the Control Measures</a:t>
            </a:r>
            <a:endParaRPr lang="en-GB"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pPr>
              <a:defRPr/>
            </a:pPr>
            <a:endParaRPr lang="en-GB" altLang="en-US" dirty="0"/>
          </a:p>
        </p:txBody>
      </p:sp>
    </p:spTree>
    <p:extLst>
      <p:ext uri="{BB962C8B-B14F-4D97-AF65-F5344CB8AC3E}">
        <p14:creationId xmlns:p14="http://schemas.microsoft.com/office/powerpoint/2010/main" val="333101400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70_1_">
    <p:bg>
      <p:bgPr>
        <a:solidFill>
          <a:schemeClr val="bg1">
            <a:alpha val="0"/>
          </a:schemeClr>
        </a:solidFill>
        <a:effectLst/>
      </p:bgPr>
    </p:bg>
    <p:spTree>
      <p:nvGrpSpPr>
        <p:cNvPr id="1" name=""/>
        <p:cNvGrpSpPr/>
        <p:nvPr/>
      </p:nvGrpSpPr>
      <p:grpSpPr>
        <a:xfrm>
          <a:off x="0" y="0"/>
          <a:ext cx="0" cy="0"/>
          <a:chOff x="0" y="0"/>
          <a:chExt cx="0" cy="0"/>
        </a:xfrm>
      </p:grpSpPr>
      <p:sp>
        <p:nvSpPr>
          <p:cNvPr id="321" name="Text Placeholder 320"/>
          <p:cNvSpPr>
            <a:spLocks noGrp="1"/>
          </p:cNvSpPr>
          <p:nvPr>
            <p:ph type="body" idx="10"/>
          </p:nvPr>
        </p:nvSpPr>
        <p:spPr>
          <a:xfrm>
            <a:off x="368935" y="6522720"/>
            <a:ext cx="8775065" cy="335280"/>
          </a:xfrm>
          <a:prstGeom prst="rect">
            <a:avLst/>
          </a:prstGeom>
          <a:solidFill>
            <a:srgbClr val="007BB7"/>
          </a:solidFill>
          <a:ln w="0" cmpd="sng">
            <a:noFill/>
            <a:prstDash val="solid"/>
          </a:ln>
        </p:spPr>
        <p:txBody>
          <a:bodyPr vert="horz" lIns="0" tIns="0" rIns="0" bIns="0" anchor="t"/>
          <a:lstStyle/>
          <a:p>
            <a:pPr algn="l"/>
            <a:r>
              <a:rPr lang="en-US" sz="100"/>
              <a:t> </a:t>
            </a:r>
          </a:p>
        </p:txBody>
      </p:sp>
      <p:sp>
        <p:nvSpPr>
          <p:cNvPr id="326" name="Text Placeholder 325"/>
          <p:cNvSpPr>
            <a:spLocks noGrp="1"/>
          </p:cNvSpPr>
          <p:nvPr>
            <p:ph type="body" idx="10"/>
          </p:nvPr>
        </p:nvSpPr>
        <p:spPr>
          <a:xfrm>
            <a:off x="237490" y="1114425"/>
            <a:ext cx="8483600" cy="829945"/>
          </a:xfrm>
          <a:prstGeom prst="rect">
            <a:avLst/>
          </a:prstGeom>
          <a:noFill/>
          <a:ln w="0" cmpd="sng">
            <a:noFill/>
            <a:prstDash val="solid"/>
          </a:ln>
        </p:spPr>
        <p:txBody>
          <a:bodyPr vert="horz" lIns="0" tIns="26035" rIns="0" bIns="0" anchor="t"/>
          <a:lstStyle/>
          <a:p>
            <a:pPr marL="228600" marR="0" indent="0" algn="l">
              <a:lnSpc>
                <a:spcPts val="2200"/>
              </a:lnSpc>
              <a:spcAft>
                <a:spcPts val="0"/>
              </a:spcAft>
            </a:pPr>
            <a:r>
              <a:rPr lang="en-US" sz="2000" b="1" spc="0">
                <a:solidFill>
                  <a:srgbClr val="050203"/>
                </a:solidFill>
                <a:latin typeface="Calibri" panose="02020603050405020304" pitchFamily="2"/>
              </a:rPr>
              <a:t>OFFICES–MEETING ROOMS–CANTEEENS–CONTROL ROOMS-WEIGHBRIDGES - </a:t>
            </a:r>
          </a:p>
          <a:p>
            <a:pPr marL="228600" marR="0" indent="0" algn="l">
              <a:lnSpc>
                <a:spcPts val="2200"/>
              </a:lnSpc>
              <a:spcBef>
                <a:spcPts val="165"/>
              </a:spcBef>
              <a:spcAft>
                <a:spcPts val="1645"/>
              </a:spcAft>
            </a:pPr>
            <a:r>
              <a:rPr lang="en-US" sz="2000" b="1" spc="-10">
                <a:solidFill>
                  <a:srgbClr val="050203"/>
                </a:solidFill>
                <a:latin typeface="Calibri" panose="02020603050405020304" pitchFamily="2"/>
              </a:rPr>
              <a:t>TOILETS ETC </a:t>
            </a:r>
          </a:p>
        </p:txBody>
      </p:sp>
      <p:sp>
        <p:nvSpPr>
          <p:cNvPr id="329" name="Text Placeholder 328"/>
          <p:cNvSpPr>
            <a:spLocks noGrp="1"/>
          </p:cNvSpPr>
          <p:nvPr>
            <p:ph type="body" idx="10"/>
          </p:nvPr>
        </p:nvSpPr>
        <p:spPr>
          <a:xfrm>
            <a:off x="37465" y="6636385"/>
            <a:ext cx="296545" cy="217170"/>
          </a:xfrm>
          <a:prstGeom prst="rect">
            <a:avLst/>
          </a:prstGeom>
          <a:noFill/>
          <a:ln w="0" cmpd="sng">
            <a:noFill/>
            <a:prstDash val="solid"/>
          </a:ln>
        </p:spPr>
        <p:txBody>
          <a:bodyPr vert="horz" lIns="0" tIns="17780" rIns="0" bIns="0" anchor="t">
            <a:normAutofit fontScale="65000"/>
          </a:bodyPr>
          <a:lstStyle/>
          <a:p>
            <a:pPr marL="0" marR="0" indent="0" algn="l">
              <a:lnSpc>
                <a:spcPts val="1500"/>
              </a:lnSpc>
              <a:spcAft>
                <a:spcPts val="0"/>
              </a:spcAft>
            </a:pPr>
            <a:r>
              <a:rPr lang="en-US" sz="1400" spc="110">
                <a:solidFill>
                  <a:srgbClr val="050203"/>
                </a:solidFill>
                <a:latin typeface="Calibri" panose="02020603050405020304" pitchFamily="2"/>
              </a:rPr>
              <a:t>27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452320" y="5877272"/>
            <a:ext cx="1560513"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8150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52320" y="5877272"/>
            <a:ext cx="1560513"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0350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ody copy">
    <p:spTree>
      <p:nvGrpSpPr>
        <p:cNvPr id="1" name=""/>
        <p:cNvGrpSpPr/>
        <p:nvPr/>
      </p:nvGrpSpPr>
      <p:grpSpPr>
        <a:xfrm>
          <a:off x="0" y="0"/>
          <a:ext cx="0" cy="0"/>
          <a:chOff x="0" y="0"/>
          <a:chExt cx="0" cy="0"/>
        </a:xfrm>
      </p:grpSpPr>
      <p:sp>
        <p:nvSpPr>
          <p:cNvPr id="2" name="Tijdelijke aanduiding voor titel 1"/>
          <p:cNvSpPr txBox="1">
            <a:spLocks noGrp="1"/>
          </p:cNvSpPr>
          <p:nvPr>
            <p:ph type="title"/>
          </p:nvPr>
        </p:nvSpPr>
        <p:spPr>
          <a:xfrm>
            <a:off x="1259998" y="1712195"/>
            <a:ext cx="7330891" cy="369332"/>
          </a:xfrm>
        </p:spPr>
        <p:txBody>
          <a:bodyPr/>
          <a:lstStyle>
            <a:lvl1pPr>
              <a:defRPr/>
            </a:lvl1pPr>
          </a:lstStyle>
          <a:p>
            <a:pPr lvl="0"/>
            <a:r>
              <a:rPr lang="nl-NL"/>
              <a:t>Heading</a:t>
            </a:r>
          </a:p>
        </p:txBody>
      </p:sp>
      <p:sp>
        <p:nvSpPr>
          <p:cNvPr id="3" name="Tijdelijke aanduiding voor tekst 2"/>
          <p:cNvSpPr txBox="1">
            <a:spLocks noGrp="1"/>
          </p:cNvSpPr>
          <p:nvPr>
            <p:ph idx="4294967295"/>
          </p:nvPr>
        </p:nvSpPr>
        <p:spPr>
          <a:xfrm>
            <a:off x="1259998" y="2159996"/>
            <a:ext cx="7330891" cy="3939491"/>
          </a:xfrm>
        </p:spPr>
        <p:txBody>
          <a:bodyPr/>
          <a:lstStyle>
            <a:lvl1pPr>
              <a:defRPr lang="en-US"/>
            </a:lvl1pPr>
            <a:lvl2pPr>
              <a:defRPr lang="en-US"/>
            </a:lvl2pPr>
            <a:lvl3pPr>
              <a:defRPr lang="en-US"/>
            </a:lvl3pPr>
            <a:lvl4pPr>
              <a:defRPr lang="en-US"/>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kstvak 8"/>
          <p:cNvSpPr txBox="1"/>
          <p:nvPr/>
        </p:nvSpPr>
        <p:spPr>
          <a:xfrm>
            <a:off x="347837" y="2771777"/>
            <a:ext cx="914400" cy="1219200"/>
          </a:xfrm>
          <a:prstGeom prst="rect">
            <a:avLst/>
          </a:prstGeom>
          <a:noFill/>
          <a:ln>
            <a:noFill/>
          </a:ln>
          <a:effectLst>
            <a:outerShdw dist="22997" dir="5400000" algn="tl">
              <a:srgbClr val="000000">
                <a:alpha val="35000"/>
              </a:srgbClr>
            </a:outerShdw>
          </a:effectLst>
        </p:spPr>
        <p:txBody>
          <a:bodyPr vert="horz" wrap="none" lIns="0" tIns="0" rIns="0" bIns="0" anchor="t" anchorCtr="0" compatLnSpc="1"/>
          <a:lstStyle/>
          <a:p>
            <a:pPr defTabSz="536433" fontAlgn="auto">
              <a:spcBef>
                <a:spcPts val="0"/>
              </a:spcBef>
              <a:spcAft>
                <a:spcPts val="0"/>
              </a:spcAft>
              <a:defRPr sz="1800" b="0" i="0" u="none" strike="noStrike" kern="0" cap="none" spc="0" baseline="0">
                <a:solidFill>
                  <a:srgbClr val="000000"/>
                </a:solidFill>
                <a:uFillTx/>
              </a:defRPr>
            </a:pPr>
            <a:endParaRPr lang="nl-NL" sz="2900">
              <a:solidFill>
                <a:srgbClr val="FFFFFF"/>
              </a:solidFill>
              <a:latin typeface="Arial"/>
              <a:cs typeface="Arial"/>
            </a:endParaRPr>
          </a:p>
        </p:txBody>
      </p:sp>
      <p:sp>
        <p:nvSpPr>
          <p:cNvPr id="5" name="Tijdelijke aanduiding voor dianummer 5"/>
          <p:cNvSpPr txBox="1">
            <a:spLocks noGrp="1"/>
          </p:cNvSpPr>
          <p:nvPr>
            <p:ph type="sldNum" sz="quarter" idx="8"/>
          </p:nvPr>
        </p:nvSpPr>
        <p:spPr>
          <a:xfrm>
            <a:off x="7953003" y="6363237"/>
            <a:ext cx="662153" cy="494763"/>
          </a:xfrm>
          <a:prstGeom prst="rect">
            <a:avLst/>
          </a:prstGeom>
        </p:spPr>
        <p:txBody>
          <a:bodyPr lIns="107287" tIns="53643" rIns="107287" bIns="53643"/>
          <a:lstStyle>
            <a:lvl1pPr>
              <a:defRPr/>
            </a:lvl1pPr>
          </a:lstStyle>
          <a:p>
            <a:fld id="{2E947A1B-8DF9-417A-A46C-DD92E17A780D}" type="slidenum">
              <a:rPr>
                <a:solidFill>
                  <a:srgbClr val="04617B">
                    <a:shade val="90000"/>
                  </a:srgbClr>
                </a:solidFill>
              </a:rPr>
              <a:pPr/>
              <a:t>‹#›</a:t>
            </a:fld>
            <a:endParaRPr lang="nl-NL">
              <a:solidFill>
                <a:srgbClr val="04617B">
                  <a:shade val="90000"/>
                </a:srgbClr>
              </a:solidFill>
            </a:endParaRPr>
          </a:p>
        </p:txBody>
      </p:sp>
    </p:spTree>
    <p:extLst>
      <p:ext uri="{BB962C8B-B14F-4D97-AF65-F5344CB8AC3E}">
        <p14:creationId xmlns:p14="http://schemas.microsoft.com/office/powerpoint/2010/main" val="75912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Divider – Medium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7575" y="2154867"/>
            <a:ext cx="4860000" cy="1920000"/>
          </a:xfrm>
        </p:spPr>
        <p:txBody>
          <a:bodyPr anchor="t">
            <a:noAutofit/>
          </a:bodyPr>
          <a:lstStyle>
            <a:lvl1pPr algn="l">
              <a:lnSpc>
                <a:spcPct val="104000"/>
              </a:lnSpc>
              <a:defRPr sz="3000" b="0" cap="none" spc="-20" baseline="0"/>
            </a:lvl1pPr>
          </a:lstStyle>
          <a:p>
            <a:r>
              <a:rPr lang="en-US" noProof="0" smtClean="0"/>
              <a:t>Click to edit Master title style</a:t>
            </a:r>
            <a:endParaRPr lang="en-GB" noProof="0" dirty="0"/>
          </a:p>
        </p:txBody>
      </p:sp>
      <p:sp>
        <p:nvSpPr>
          <p:cNvPr id="4" name="Text Placeholder 3"/>
          <p:cNvSpPr>
            <a:spLocks noGrp="1"/>
          </p:cNvSpPr>
          <p:nvPr>
            <p:ph type="body" sz="quarter" idx="10" hasCustomPrompt="1"/>
          </p:nvPr>
        </p:nvSpPr>
        <p:spPr>
          <a:xfrm>
            <a:off x="6577073" y="3558573"/>
            <a:ext cx="2340000" cy="3496063"/>
          </a:xfrm>
        </p:spPr>
        <p:txBody>
          <a:bodyPr anchor="b"/>
          <a:lstStyle>
            <a:lvl1pPr marL="0" indent="0" algn="r">
              <a:lnSpc>
                <a:spcPct val="100000"/>
              </a:lnSpc>
              <a:spcAft>
                <a:spcPts val="0"/>
              </a:spcAft>
              <a:buFont typeface="Arial" panose="020B0604020202020204" pitchFamily="34" charset="0"/>
              <a:buNone/>
              <a:defRPr sz="15000" b="0">
                <a:solidFill>
                  <a:schemeClr val="tx1"/>
                </a:solidFill>
              </a:defRPr>
            </a:lvl1pPr>
            <a:lvl2pPr marL="0" indent="0" algn="r">
              <a:lnSpc>
                <a:spcPct val="100000"/>
              </a:lnSpc>
              <a:spcAft>
                <a:spcPts val="0"/>
              </a:spcAft>
              <a:buNone/>
              <a:defRPr sz="15000" b="0">
                <a:solidFill>
                  <a:schemeClr val="tx1"/>
                </a:solidFill>
              </a:defRPr>
            </a:lvl2pPr>
            <a:lvl3pPr marL="0" indent="0" algn="r">
              <a:lnSpc>
                <a:spcPct val="100000"/>
              </a:lnSpc>
              <a:spcAft>
                <a:spcPts val="0"/>
              </a:spcAft>
              <a:buNone/>
              <a:defRPr sz="15000" b="0">
                <a:solidFill>
                  <a:schemeClr val="tx1"/>
                </a:solidFill>
              </a:defRPr>
            </a:lvl3pPr>
            <a:lvl4pPr marL="0" indent="0" algn="r">
              <a:lnSpc>
                <a:spcPct val="100000"/>
              </a:lnSpc>
              <a:spcAft>
                <a:spcPts val="0"/>
              </a:spcAft>
              <a:buNone/>
              <a:defRPr sz="15000" b="0">
                <a:solidFill>
                  <a:schemeClr val="tx1"/>
                </a:solidFill>
              </a:defRPr>
            </a:lvl4pPr>
            <a:lvl5pPr marL="0" indent="0" algn="r">
              <a:lnSpc>
                <a:spcPct val="100000"/>
              </a:lnSpc>
              <a:spcAft>
                <a:spcPts val="0"/>
              </a:spcAft>
              <a:buNone/>
              <a:defRPr sz="15000" b="0">
                <a:solidFill>
                  <a:schemeClr val="tx1"/>
                </a:solidFill>
              </a:defRPr>
            </a:lvl5pPr>
            <a:lvl6pPr marL="0" indent="0" algn="r">
              <a:lnSpc>
                <a:spcPct val="100000"/>
              </a:lnSpc>
              <a:spcAft>
                <a:spcPts val="0"/>
              </a:spcAft>
              <a:buNone/>
              <a:defRPr sz="15000"/>
            </a:lvl6pPr>
            <a:lvl7pPr marL="0" indent="0" algn="r">
              <a:lnSpc>
                <a:spcPct val="100000"/>
              </a:lnSpc>
              <a:spcAft>
                <a:spcPts val="0"/>
              </a:spcAft>
              <a:buNone/>
              <a:defRPr sz="15000"/>
            </a:lvl7pPr>
            <a:lvl8pPr marL="0" indent="0" algn="r">
              <a:lnSpc>
                <a:spcPct val="100000"/>
              </a:lnSpc>
              <a:spcAft>
                <a:spcPts val="0"/>
              </a:spcAft>
              <a:buNone/>
              <a:defRPr sz="15000"/>
            </a:lvl8pPr>
            <a:lvl9pPr marL="0" indent="0" algn="r">
              <a:lnSpc>
                <a:spcPct val="100000"/>
              </a:lnSpc>
              <a:spcAft>
                <a:spcPts val="0"/>
              </a:spcAft>
              <a:buNone/>
              <a:defRPr sz="15000"/>
            </a:lvl9pPr>
          </a:lstStyle>
          <a:p>
            <a:pPr lvl="0"/>
            <a:r>
              <a:rPr lang="en-GB" noProof="0" dirty="0" smtClean="0"/>
              <a:t>#</a:t>
            </a:r>
            <a:endParaRPr lang="en-GB" noProof="0" dirty="0"/>
          </a:p>
        </p:txBody>
      </p:sp>
    </p:spTree>
    <p:extLst>
      <p:ext uri="{BB962C8B-B14F-4D97-AF65-F5344CB8AC3E}">
        <p14:creationId xmlns:p14="http://schemas.microsoft.com/office/powerpoint/2010/main" val="11523459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pPr>
              <a:defRPr/>
            </a:pPr>
            <a:endParaRPr lang="en-GB" altLang="en-US"/>
          </a:p>
        </p:txBody>
      </p:sp>
    </p:spTree>
    <p:extLst>
      <p:ext uri="{BB962C8B-B14F-4D97-AF65-F5344CB8AC3E}">
        <p14:creationId xmlns:p14="http://schemas.microsoft.com/office/powerpoint/2010/main" val="236576558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51725" y="5876925"/>
            <a:ext cx="1560513"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081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51725" y="5876925"/>
            <a:ext cx="1560513"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3641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51725" y="5876925"/>
            <a:ext cx="1560513"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455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pPr>
              <a:defRPr/>
            </a:pPr>
            <a:endParaRPr lang="en-GB" altLang="en-US"/>
          </a:p>
        </p:txBody>
      </p:sp>
    </p:spTree>
    <p:extLst>
      <p:ext uri="{BB962C8B-B14F-4D97-AF65-F5344CB8AC3E}">
        <p14:creationId xmlns:p14="http://schemas.microsoft.com/office/powerpoint/2010/main" val="23800308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52320" y="5877272"/>
            <a:ext cx="1560513"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2251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51725" y="5876925"/>
            <a:ext cx="1560513"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008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51725" y="5876925"/>
            <a:ext cx="1560513"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356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51725" y="5876925"/>
            <a:ext cx="1560513"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803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52320" y="5877272"/>
            <a:ext cx="1560513"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19258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52320" y="5877272"/>
            <a:ext cx="1560513"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9068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7410" name="Rectangle 2"/>
          <p:cNvSpPr>
            <a:spLocks noGrp="1" noChangeArrowheads="1"/>
          </p:cNvSpPr>
          <p:nvPr>
            <p:ph type="ctrTitle" sz="quarter"/>
          </p:nvPr>
        </p:nvSpPr>
        <p:spPr>
          <a:xfrm>
            <a:off x="685800" y="1997075"/>
            <a:ext cx="7772400" cy="1431925"/>
          </a:xfrm>
        </p:spPr>
        <p:txBody>
          <a:bodyPr anchorCtr="1"/>
          <a:lstStyle>
            <a:lvl1pPr algn="ctr">
              <a:defRPr/>
            </a:lvl1pPr>
          </a:lstStyle>
          <a:p>
            <a:r>
              <a:rPr lang="en-US"/>
              <a:t>Click to edit Master title style</a:t>
            </a:r>
          </a:p>
        </p:txBody>
      </p:sp>
      <p:sp>
        <p:nvSpPr>
          <p:cNvPr id="1741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0A89AB12-F6FF-4541-BE7A-B3C2E57C0E31}"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295272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48_1_">
    <p:bg>
      <p:bgPr>
        <a:solidFill>
          <a:schemeClr val="bg1">
            <a:alpha val="0"/>
          </a:schemeClr>
        </a:solidFill>
        <a:effectLst/>
      </p:bgPr>
    </p:bg>
    <p:spTree>
      <p:nvGrpSpPr>
        <p:cNvPr id="1" name=""/>
        <p:cNvGrpSpPr/>
        <p:nvPr/>
      </p:nvGrpSpPr>
      <p:grpSpPr>
        <a:xfrm>
          <a:off x="0" y="0"/>
          <a:ext cx="0" cy="0"/>
          <a:chOff x="0" y="0"/>
          <a:chExt cx="0" cy="0"/>
        </a:xfrm>
      </p:grpSpPr>
      <p:sp>
        <p:nvSpPr>
          <p:cNvPr id="57" name="Text Placeholder 56"/>
          <p:cNvSpPr>
            <a:spLocks noGrp="1"/>
          </p:cNvSpPr>
          <p:nvPr>
            <p:ph type="body" idx="10"/>
          </p:nvPr>
        </p:nvSpPr>
        <p:spPr>
          <a:xfrm>
            <a:off x="368935" y="6522720"/>
            <a:ext cx="8775065" cy="335280"/>
          </a:xfrm>
          <a:prstGeom prst="rect">
            <a:avLst/>
          </a:prstGeom>
          <a:solidFill>
            <a:srgbClr val="007BB7"/>
          </a:solidFill>
          <a:ln w="0" cmpd="sng">
            <a:noFill/>
            <a:prstDash val="solid"/>
          </a:ln>
        </p:spPr>
        <p:txBody>
          <a:bodyPr vert="horz" lIns="0" tIns="0" rIns="0" bIns="0" anchor="t"/>
          <a:lstStyle/>
          <a:p>
            <a:pPr algn="l"/>
            <a:r>
              <a:rPr lang="en-US" sz="100"/>
              <a:t> </a:t>
            </a:r>
          </a:p>
        </p:txBody>
      </p:sp>
      <p:sp>
        <p:nvSpPr>
          <p:cNvPr id="62" name="Text Placeholder 61"/>
          <p:cNvSpPr>
            <a:spLocks noGrp="1"/>
          </p:cNvSpPr>
          <p:nvPr>
            <p:ph type="body" idx="10"/>
          </p:nvPr>
        </p:nvSpPr>
        <p:spPr>
          <a:xfrm>
            <a:off x="34925" y="970915"/>
            <a:ext cx="9109075" cy="5551805"/>
          </a:xfrm>
          <a:prstGeom prst="rect">
            <a:avLst/>
          </a:prstGeom>
          <a:noFill/>
          <a:ln w="0" cmpd="sng">
            <a:noFill/>
            <a:prstDash val="solid"/>
          </a:ln>
        </p:spPr>
        <p:txBody>
          <a:bodyPr vert="horz" lIns="0" tIns="26035" rIns="0" bIns="0" anchor="t"/>
          <a:lstStyle/>
          <a:p>
            <a:pPr marL="548640" marR="0" indent="0" algn="l">
              <a:lnSpc>
                <a:spcPts val="2200"/>
              </a:lnSpc>
              <a:spcAft>
                <a:spcPts val="0"/>
              </a:spcAft>
            </a:pPr>
            <a:r>
              <a:rPr lang="en-US" sz="2000" b="1" spc="-10">
                <a:solidFill>
                  <a:srgbClr val="000000"/>
                </a:solidFill>
                <a:latin typeface="Calibri" panose="02020603050405020304" pitchFamily="2"/>
              </a:rPr>
              <a:t>HSE PROSECUTION </a:t>
            </a:r>
          </a:p>
          <a:p>
            <a:pPr marL="548640" marR="457200" indent="0" algn="l">
              <a:lnSpc>
                <a:spcPts val="1900"/>
              </a:lnSpc>
              <a:spcBef>
                <a:spcPts val="2690"/>
              </a:spcBef>
              <a:spcAft>
                <a:spcPts val="0"/>
              </a:spcAft>
            </a:pPr>
            <a:r>
              <a:rPr lang="en-US" sz="1600" spc="0">
                <a:solidFill>
                  <a:srgbClr val="000000"/>
                </a:solidFill>
                <a:latin typeface="Calibri" panose="02020603050405020304" pitchFamily="2"/>
              </a:rPr>
              <a:t>The director of a London masonry company has been handed a suspended prison sentence for exposing workers to harmful stone dust and ignoring notices to improve extraction ventilation. Employees at Redmist International Ltd, on Standard Road, Park Royal, were placed at unnecessary risk of inhaling dust, which can cause long-term health problems, for a period of six months The company and director Ghausal Islam, 52, of Willesden Green, were sentenced after an investigation by the Health and Safety Executive (HSE) identified serious concerns. </a:t>
            </a:r>
          </a:p>
          <a:p>
            <a:pPr marL="548640" marR="594360" indent="0" algn="l">
              <a:lnSpc>
                <a:spcPts val="1900"/>
              </a:lnSpc>
              <a:spcBef>
                <a:spcPts val="1860"/>
              </a:spcBef>
              <a:spcAft>
                <a:spcPts val="0"/>
              </a:spcAft>
            </a:pPr>
            <a:r>
              <a:rPr lang="en-US" sz="1600" spc="0">
                <a:solidFill>
                  <a:srgbClr val="000000"/>
                </a:solidFill>
                <a:latin typeface="Calibri" panose="02020603050405020304" pitchFamily="2"/>
              </a:rPr>
              <a:t>Two Improvement Notices were served requiring urgent changes, but follow-up visits established that nothing had changed, and that employees were still facing potentially harmful exposure. The court was told that Mr Islam had a legal duty to protect his workforce and that he and the company had seemingly ignored HSE’s intervention. </a:t>
            </a:r>
          </a:p>
          <a:p>
            <a:pPr marL="548640" marR="365760" indent="0" algn="l">
              <a:lnSpc>
                <a:spcPts val="1900"/>
              </a:lnSpc>
              <a:spcBef>
                <a:spcPts val="1845"/>
              </a:spcBef>
              <a:spcAft>
                <a:spcPts val="9700"/>
              </a:spcAft>
            </a:pPr>
            <a:r>
              <a:rPr lang="en-US" sz="1600" spc="0">
                <a:solidFill>
                  <a:srgbClr val="000000"/>
                </a:solidFill>
                <a:latin typeface="Calibri" panose="02020603050405020304" pitchFamily="2"/>
              </a:rPr>
              <a:t>The director, of Staverton Road, NW2, was sentenced to 10 months in prison, suspended for two years, and was also ordered to pay £9,000 in costs for breaching Section 37 of the Health and Safety at Work etc Act 1974. </a:t>
            </a:r>
          </a:p>
        </p:txBody>
      </p:sp>
      <p:sp>
        <p:nvSpPr>
          <p:cNvPr id="63" name="Text Placeholder 62"/>
          <p:cNvSpPr>
            <a:spLocks noGrp="1"/>
          </p:cNvSpPr>
          <p:nvPr>
            <p:ph type="body" idx="10"/>
          </p:nvPr>
        </p:nvSpPr>
        <p:spPr>
          <a:xfrm>
            <a:off x="34925" y="6630670"/>
            <a:ext cx="201930" cy="224790"/>
          </a:xfrm>
          <a:prstGeom prst="rect">
            <a:avLst/>
          </a:prstGeom>
          <a:noFill/>
          <a:ln w="0" cmpd="sng">
            <a:noFill/>
            <a:prstDash val="solid"/>
          </a:ln>
        </p:spPr>
        <p:txBody>
          <a:bodyPr vert="horz" lIns="0" tIns="22225" rIns="0" bIns="0" anchor="t">
            <a:normAutofit fontScale="65000"/>
          </a:bodyPr>
          <a:lstStyle/>
          <a:p>
            <a:pPr marL="0" marR="0" indent="0" algn="l">
              <a:lnSpc>
                <a:spcPts val="1500"/>
              </a:lnSpc>
              <a:spcAft>
                <a:spcPts val="0"/>
              </a:spcAft>
            </a:pPr>
            <a:r>
              <a:rPr lang="en-US" sz="1450" spc="0">
                <a:solidFill>
                  <a:srgbClr val="000000"/>
                </a:solidFill>
                <a:latin typeface="Calibri" panose="02020603050405020304" pitchFamily="2"/>
              </a:rPr>
              <a:t>5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49_1_">
    <p:bg>
      <p:bgPr>
        <a:solidFill>
          <a:schemeClr val="bg1">
            <a:alpha val="0"/>
          </a:schemeClr>
        </a:solidFill>
        <a:effectLst/>
      </p:bgPr>
    </p:bg>
    <p:spTree>
      <p:nvGrpSpPr>
        <p:cNvPr id="1" name=""/>
        <p:cNvGrpSpPr/>
        <p:nvPr/>
      </p:nvGrpSpPr>
      <p:grpSpPr>
        <a:xfrm>
          <a:off x="0" y="0"/>
          <a:ext cx="0" cy="0"/>
          <a:chOff x="0" y="0"/>
          <a:chExt cx="0" cy="0"/>
        </a:xfrm>
      </p:grpSpPr>
      <p:sp>
        <p:nvSpPr>
          <p:cNvPr id="66" name="Text Placeholder 65"/>
          <p:cNvSpPr>
            <a:spLocks noGrp="1"/>
          </p:cNvSpPr>
          <p:nvPr>
            <p:ph type="body" idx="10"/>
          </p:nvPr>
        </p:nvSpPr>
        <p:spPr>
          <a:xfrm>
            <a:off x="368935" y="6522720"/>
            <a:ext cx="8775065" cy="335280"/>
          </a:xfrm>
          <a:prstGeom prst="rect">
            <a:avLst/>
          </a:prstGeom>
          <a:solidFill>
            <a:srgbClr val="007BB7"/>
          </a:solidFill>
          <a:ln w="0" cmpd="sng">
            <a:noFill/>
            <a:prstDash val="solid"/>
          </a:ln>
        </p:spPr>
        <p:txBody>
          <a:bodyPr vert="horz" lIns="0" tIns="0" rIns="0" bIns="0" anchor="t"/>
          <a:lstStyle/>
          <a:p>
            <a:pPr algn="l"/>
            <a:r>
              <a:rPr lang="en-US" sz="100"/>
              <a:t> </a:t>
            </a:r>
          </a:p>
        </p:txBody>
      </p:sp>
      <p:sp>
        <p:nvSpPr>
          <p:cNvPr id="71" name="Text Placeholder 70"/>
          <p:cNvSpPr>
            <a:spLocks noGrp="1"/>
          </p:cNvSpPr>
          <p:nvPr>
            <p:ph type="body" idx="10"/>
          </p:nvPr>
        </p:nvSpPr>
        <p:spPr>
          <a:xfrm>
            <a:off x="37465" y="907415"/>
            <a:ext cx="9106535" cy="842010"/>
          </a:xfrm>
          <a:prstGeom prst="rect">
            <a:avLst/>
          </a:prstGeom>
          <a:noFill/>
          <a:ln w="0" cmpd="sng">
            <a:noFill/>
            <a:prstDash val="solid"/>
          </a:ln>
        </p:spPr>
        <p:txBody>
          <a:bodyPr vert="horz" lIns="0" tIns="52705" rIns="0" bIns="0" anchor="t">
            <a:normAutofit fontScale="65000"/>
          </a:bodyPr>
          <a:lstStyle/>
          <a:p>
            <a:pPr marL="594360" marR="0" indent="0" algn="l">
              <a:lnSpc>
                <a:spcPts val="2400"/>
              </a:lnSpc>
              <a:spcAft>
                <a:spcPts val="0"/>
              </a:spcAft>
            </a:pPr>
            <a:r>
              <a:rPr lang="en-US" sz="2000" b="1" spc="0">
                <a:solidFill>
                  <a:srgbClr val="000000"/>
                </a:solidFill>
                <a:latin typeface="Calibri" panose="02020603050405020304" pitchFamily="2"/>
              </a:rPr>
              <a:t>COSHH - DUST ASSESSMENT </a:t>
            </a:r>
            <a:r>
              <a:rPr lang="en-US" sz="2250" spc="0">
                <a:solidFill>
                  <a:srgbClr val="000000"/>
                </a:solidFill>
                <a:latin typeface="Calibri" panose="02020603050405020304" pitchFamily="2"/>
              </a:rPr>
              <a:t>– </a:t>
            </a:r>
            <a:r>
              <a:rPr lang="en-US" sz="2000" b="1" spc="0">
                <a:solidFill>
                  <a:srgbClr val="000000"/>
                </a:solidFill>
                <a:latin typeface="Calibri" panose="02020603050405020304" pitchFamily="2"/>
              </a:rPr>
              <a:t>HAS AN ASSESSMENT BEEN UNDERTAKEN </a:t>
            </a:r>
          </a:p>
          <a:p>
            <a:pPr marL="594360" marR="0" indent="0" algn="l">
              <a:lnSpc>
                <a:spcPts val="2200"/>
              </a:lnSpc>
              <a:spcBef>
                <a:spcPts val="95"/>
              </a:spcBef>
              <a:spcAft>
                <a:spcPts val="1505"/>
              </a:spcAft>
            </a:pPr>
            <a:r>
              <a:rPr lang="en-US" sz="2000" b="1" spc="-5">
                <a:solidFill>
                  <a:srgbClr val="000000"/>
                </a:solidFill>
                <a:latin typeface="Calibri" panose="02020603050405020304" pitchFamily="2"/>
              </a:rPr>
              <a:t>TAKING INTO CONSIDERATION ALL SITE ACTIVITIES AND PROCESSES </a:t>
            </a:r>
          </a:p>
        </p:txBody>
      </p:sp>
      <p:sp>
        <p:nvSpPr>
          <p:cNvPr id="74" name="Text Placeholder 73"/>
          <p:cNvSpPr>
            <a:spLocks noGrp="1"/>
          </p:cNvSpPr>
          <p:nvPr>
            <p:ph type="body" idx="10"/>
          </p:nvPr>
        </p:nvSpPr>
        <p:spPr>
          <a:xfrm>
            <a:off x="37465" y="6075680"/>
            <a:ext cx="9106535" cy="447040"/>
          </a:xfrm>
          <a:prstGeom prst="rect">
            <a:avLst/>
          </a:prstGeom>
          <a:noFill/>
          <a:ln w="0" cmpd="sng">
            <a:noFill/>
            <a:prstDash val="solid"/>
          </a:ln>
        </p:spPr>
        <p:txBody>
          <a:bodyPr vert="horz" lIns="0" tIns="26035" rIns="0" bIns="0" anchor="t"/>
          <a:lstStyle/>
          <a:p>
            <a:pPr marL="731520" marR="0" indent="0" algn="l">
              <a:lnSpc>
                <a:spcPts val="2000"/>
              </a:lnSpc>
              <a:spcAft>
                <a:spcPts val="1290"/>
              </a:spcAft>
              <a:tabLst>
                <a:tab pos="4663440" algn="l"/>
              </a:tabLst>
            </a:pPr>
            <a:r>
              <a:rPr lang="en-US" sz="1800" spc="-5">
                <a:solidFill>
                  <a:srgbClr val="000000"/>
                </a:solidFill>
                <a:latin typeface="Calibri" panose="02020603050405020304" pitchFamily="2"/>
              </a:rPr>
              <a:t>OVERBURDEN REMOVAL DRILLING &amp; BLASTING OPERATIONS </a:t>
            </a:r>
          </a:p>
        </p:txBody>
      </p:sp>
      <p:sp>
        <p:nvSpPr>
          <p:cNvPr id="75" name="Text Placeholder 74"/>
          <p:cNvSpPr>
            <a:spLocks noGrp="1"/>
          </p:cNvSpPr>
          <p:nvPr>
            <p:ph type="body" idx="10"/>
          </p:nvPr>
        </p:nvSpPr>
        <p:spPr>
          <a:xfrm>
            <a:off x="37465" y="6522720"/>
            <a:ext cx="228600" cy="335280"/>
          </a:xfrm>
          <a:prstGeom prst="rect">
            <a:avLst/>
          </a:prstGeom>
          <a:noFill/>
          <a:ln w="0" cmpd="sng">
            <a:noFill/>
            <a:prstDash val="solid"/>
          </a:ln>
        </p:spPr>
        <p:txBody>
          <a:bodyPr vert="horz" lIns="0" tIns="131445" rIns="0" bIns="0" anchor="t"/>
          <a:lstStyle/>
          <a:p>
            <a:pPr marL="0" marR="0" indent="0" algn="l">
              <a:lnSpc>
                <a:spcPts val="1600"/>
              </a:lnSpc>
              <a:spcAft>
                <a:spcPts val="35"/>
              </a:spcAft>
            </a:pPr>
            <a:r>
              <a:rPr lang="en-US" sz="1400" spc="0">
                <a:solidFill>
                  <a:srgbClr val="000000"/>
                </a:solidFill>
                <a:latin typeface="Calibri" panose="02020603050405020304" pitchFamily="2"/>
              </a:rPr>
              <a:t>6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58_1_">
    <p:bg>
      <p:bgPr>
        <a:solidFill>
          <a:schemeClr val="bg1">
            <a:alpha val="0"/>
          </a:schemeClr>
        </a:solidFill>
        <a:effectLst/>
      </p:bgPr>
    </p:bg>
    <p:spTree>
      <p:nvGrpSpPr>
        <p:cNvPr id="1" name=""/>
        <p:cNvGrpSpPr/>
        <p:nvPr/>
      </p:nvGrpSpPr>
      <p:grpSpPr>
        <a:xfrm>
          <a:off x="0" y="0"/>
          <a:ext cx="0" cy="0"/>
          <a:chOff x="0" y="0"/>
          <a:chExt cx="0" cy="0"/>
        </a:xfrm>
      </p:grpSpPr>
      <p:sp>
        <p:nvSpPr>
          <p:cNvPr id="164" name="Text Placeholder 163"/>
          <p:cNvSpPr>
            <a:spLocks noGrp="1"/>
          </p:cNvSpPr>
          <p:nvPr>
            <p:ph type="body" idx="10"/>
          </p:nvPr>
        </p:nvSpPr>
        <p:spPr>
          <a:xfrm>
            <a:off x="368935" y="6522720"/>
            <a:ext cx="8775065" cy="335280"/>
          </a:xfrm>
          <a:prstGeom prst="rect">
            <a:avLst/>
          </a:prstGeom>
          <a:solidFill>
            <a:srgbClr val="007BB7"/>
          </a:solidFill>
          <a:ln w="0" cmpd="sng">
            <a:noFill/>
            <a:prstDash val="solid"/>
          </a:ln>
        </p:spPr>
        <p:txBody>
          <a:bodyPr vert="horz" lIns="0" tIns="0" rIns="0" bIns="0" anchor="t"/>
          <a:lstStyle/>
          <a:p>
            <a:pPr algn="l"/>
            <a:r>
              <a:rPr lang="en-US" sz="100"/>
              <a:t> </a:t>
            </a:r>
          </a:p>
        </p:txBody>
      </p:sp>
      <p:sp>
        <p:nvSpPr>
          <p:cNvPr id="169" name="Text Placeholder 168"/>
          <p:cNvSpPr>
            <a:spLocks noGrp="1"/>
          </p:cNvSpPr>
          <p:nvPr>
            <p:ph type="body" idx="10"/>
          </p:nvPr>
        </p:nvSpPr>
        <p:spPr>
          <a:xfrm>
            <a:off x="365760" y="1041400"/>
            <a:ext cx="7543800" cy="589280"/>
          </a:xfrm>
          <a:prstGeom prst="rect">
            <a:avLst/>
          </a:prstGeom>
          <a:noFill/>
          <a:ln w="0" cmpd="sng">
            <a:noFill/>
            <a:prstDash val="solid"/>
          </a:ln>
        </p:spPr>
        <p:txBody>
          <a:bodyPr vert="horz" lIns="0" tIns="26035" rIns="0" bIns="0" anchor="t"/>
          <a:lstStyle/>
          <a:p>
            <a:pPr marL="228600" marR="0" indent="0" algn="l">
              <a:lnSpc>
                <a:spcPts val="2200"/>
              </a:lnSpc>
              <a:spcAft>
                <a:spcPts val="2175"/>
              </a:spcAft>
            </a:pPr>
            <a:r>
              <a:rPr lang="en-US" sz="2000" b="1" spc="-5">
                <a:solidFill>
                  <a:srgbClr val="000000"/>
                </a:solidFill>
                <a:latin typeface="Calibri" panose="02020603050405020304" pitchFamily="2"/>
              </a:rPr>
              <a:t>NO CONTROL MEASURES </a:t>
            </a:r>
          </a:p>
        </p:txBody>
      </p:sp>
      <p:sp>
        <p:nvSpPr>
          <p:cNvPr id="172" name="Text Placeholder 171"/>
          <p:cNvSpPr>
            <a:spLocks noGrp="1"/>
          </p:cNvSpPr>
          <p:nvPr>
            <p:ph type="body" idx="10"/>
          </p:nvPr>
        </p:nvSpPr>
        <p:spPr>
          <a:xfrm>
            <a:off x="43815" y="6636385"/>
            <a:ext cx="287020" cy="217170"/>
          </a:xfrm>
          <a:prstGeom prst="rect">
            <a:avLst/>
          </a:prstGeom>
          <a:noFill/>
          <a:ln w="0" cmpd="sng">
            <a:noFill/>
            <a:prstDash val="solid"/>
          </a:ln>
        </p:spPr>
        <p:txBody>
          <a:bodyPr vert="horz" lIns="0" tIns="17780" rIns="0" bIns="0" anchor="t">
            <a:normAutofit fontScale="65000"/>
          </a:bodyPr>
          <a:lstStyle/>
          <a:p>
            <a:pPr marL="0" marR="0" indent="0" algn="l">
              <a:lnSpc>
                <a:spcPts val="1500"/>
              </a:lnSpc>
              <a:spcAft>
                <a:spcPts val="0"/>
              </a:spcAft>
            </a:pPr>
            <a:r>
              <a:rPr lang="en-US" sz="1400" spc="70">
                <a:solidFill>
                  <a:srgbClr val="000000"/>
                </a:solidFill>
                <a:latin typeface="Calibri" panose="02020603050405020304" pitchFamily="2"/>
              </a:rPr>
              <a:t>15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61_1_">
    <p:bg>
      <p:bgPr>
        <a:solidFill>
          <a:schemeClr val="bg1">
            <a:alpha val="0"/>
          </a:schemeClr>
        </a:solidFill>
        <a:effectLst/>
      </p:bgPr>
    </p:bg>
    <p:spTree>
      <p:nvGrpSpPr>
        <p:cNvPr id="1" name=""/>
        <p:cNvGrpSpPr/>
        <p:nvPr/>
      </p:nvGrpSpPr>
      <p:grpSpPr>
        <a:xfrm>
          <a:off x="0" y="0"/>
          <a:ext cx="0" cy="0"/>
          <a:chOff x="0" y="0"/>
          <a:chExt cx="0" cy="0"/>
        </a:xfrm>
      </p:grpSpPr>
      <p:sp>
        <p:nvSpPr>
          <p:cNvPr id="201" name="Text Placeholder 200"/>
          <p:cNvSpPr>
            <a:spLocks noGrp="1"/>
          </p:cNvSpPr>
          <p:nvPr>
            <p:ph type="body" idx="10"/>
          </p:nvPr>
        </p:nvSpPr>
        <p:spPr>
          <a:xfrm>
            <a:off x="302895" y="913130"/>
            <a:ext cx="8318500" cy="278765"/>
          </a:xfrm>
          <a:prstGeom prst="rect">
            <a:avLst/>
          </a:prstGeom>
          <a:noFill/>
          <a:ln w="0" cmpd="sng">
            <a:noFill/>
            <a:prstDash val="solid"/>
          </a:ln>
        </p:spPr>
        <p:txBody>
          <a:bodyPr vert="horz" lIns="0" tIns="26035" rIns="0" bIns="0" anchor="t">
            <a:normAutofit fontScale="90000"/>
          </a:bodyPr>
          <a:lstStyle/>
          <a:p>
            <a:pPr marL="365760" marR="0" indent="0" algn="l">
              <a:lnSpc>
                <a:spcPts val="2000"/>
              </a:lnSpc>
              <a:spcAft>
                <a:spcPts val="0"/>
              </a:spcAft>
            </a:pPr>
            <a:r>
              <a:rPr lang="en-US" sz="2000" b="1" spc="95">
                <a:solidFill>
                  <a:srgbClr val="000000"/>
                </a:solidFill>
                <a:latin typeface="Calibri" panose="02020603050405020304" pitchFamily="2"/>
              </a:rPr>
              <a:t>HOUSEKEEPING </a:t>
            </a:r>
          </a:p>
        </p:txBody>
      </p:sp>
      <p:sp>
        <p:nvSpPr>
          <p:cNvPr id="204" name="Text Placeholder 203"/>
          <p:cNvSpPr>
            <a:spLocks noGrp="1"/>
          </p:cNvSpPr>
          <p:nvPr>
            <p:ph type="body" idx="10"/>
          </p:nvPr>
        </p:nvSpPr>
        <p:spPr>
          <a:xfrm>
            <a:off x="302895" y="5979160"/>
            <a:ext cx="8318500" cy="878840"/>
          </a:xfrm>
          <a:prstGeom prst="rect">
            <a:avLst/>
          </a:prstGeom>
          <a:noFill/>
          <a:ln w="0" cmpd="sng">
            <a:noFill/>
            <a:prstDash val="solid"/>
          </a:ln>
        </p:spPr>
        <p:txBody>
          <a:bodyPr vert="horz" lIns="0" tIns="26035" rIns="0" bIns="0" anchor="t">
            <a:normAutofit fontScale="90000"/>
          </a:bodyPr>
          <a:lstStyle/>
          <a:p>
            <a:pPr marL="274320" marR="0" indent="0" algn="l">
              <a:lnSpc>
                <a:spcPts val="2200"/>
              </a:lnSpc>
              <a:spcAft>
                <a:spcPts val="0"/>
              </a:spcAft>
            </a:pPr>
            <a:r>
              <a:rPr lang="en-US" sz="2000" b="1" spc="60">
                <a:solidFill>
                  <a:srgbClr val="000000"/>
                </a:solidFill>
                <a:latin typeface="Calibri" panose="02020603050405020304" pitchFamily="2"/>
              </a:rPr>
              <a:t>HIGH STANDARDS EXPECTED – PARTICULARLY SPILLAGE CAUSATION AND ITS </a:t>
            </a:r>
          </a:p>
          <a:p>
            <a:pPr marL="274320" marR="0" indent="0" algn="l">
              <a:lnSpc>
                <a:spcPts val="2200"/>
              </a:lnSpc>
              <a:spcBef>
                <a:spcPts val="165"/>
              </a:spcBef>
              <a:spcAft>
                <a:spcPts val="2080"/>
              </a:spcAft>
            </a:pPr>
            <a:r>
              <a:rPr lang="en-US" sz="2000" b="1" spc="80">
                <a:solidFill>
                  <a:srgbClr val="000000"/>
                </a:solidFill>
                <a:latin typeface="Calibri" panose="02020603050405020304" pitchFamily="2"/>
              </a:rPr>
              <a:t>CONTROL </a:t>
            </a:r>
          </a:p>
        </p:txBody>
      </p:sp>
      <p:sp>
        <p:nvSpPr>
          <p:cNvPr id="205" name="Text Placeholder 204"/>
          <p:cNvSpPr>
            <a:spLocks noGrp="1"/>
          </p:cNvSpPr>
          <p:nvPr>
            <p:ph type="body" idx="10"/>
          </p:nvPr>
        </p:nvSpPr>
        <p:spPr>
          <a:xfrm>
            <a:off x="43815" y="6642735"/>
            <a:ext cx="259080" cy="215265"/>
          </a:xfrm>
          <a:prstGeom prst="rect">
            <a:avLst/>
          </a:prstGeom>
          <a:noFill/>
          <a:ln w="0" cmpd="sng">
            <a:noFill/>
            <a:prstDash val="solid"/>
          </a:ln>
        </p:spPr>
        <p:txBody>
          <a:bodyPr vert="horz" lIns="0" tIns="12700" rIns="0" bIns="0" anchor="t">
            <a:normAutofit fontScale="65000"/>
          </a:bodyPr>
          <a:lstStyle/>
          <a:p>
            <a:pPr marL="0" marR="0" indent="0" algn="r">
              <a:lnSpc>
                <a:spcPts val="1600"/>
              </a:lnSpc>
              <a:spcAft>
                <a:spcPts val="45"/>
              </a:spcAft>
            </a:pPr>
            <a:r>
              <a:rPr lang="en-US" sz="1350" b="1" spc="20">
                <a:solidFill>
                  <a:srgbClr val="000000"/>
                </a:solidFill>
                <a:latin typeface="Calibri" panose="02020603050405020304" pitchFamily="2"/>
              </a:rPr>
              <a:t>18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63_1_">
    <p:bg>
      <p:bgPr>
        <a:solidFill>
          <a:schemeClr val="bg1">
            <a:alpha val="0"/>
          </a:schemeClr>
        </a:solidFill>
        <a:effectLst/>
      </p:bgPr>
    </p:bg>
    <p:spTree>
      <p:nvGrpSpPr>
        <p:cNvPr id="1" name=""/>
        <p:cNvGrpSpPr/>
        <p:nvPr/>
      </p:nvGrpSpPr>
      <p:grpSpPr>
        <a:xfrm>
          <a:off x="0" y="0"/>
          <a:ext cx="0" cy="0"/>
          <a:chOff x="0" y="0"/>
          <a:chExt cx="0" cy="0"/>
        </a:xfrm>
      </p:grpSpPr>
      <p:sp>
        <p:nvSpPr>
          <p:cNvPr id="220" name="Text Placeholder 219"/>
          <p:cNvSpPr>
            <a:spLocks noGrp="1"/>
          </p:cNvSpPr>
          <p:nvPr>
            <p:ph type="body" idx="10"/>
          </p:nvPr>
        </p:nvSpPr>
        <p:spPr>
          <a:xfrm>
            <a:off x="368935" y="6522720"/>
            <a:ext cx="8775065" cy="335280"/>
          </a:xfrm>
          <a:prstGeom prst="rect">
            <a:avLst/>
          </a:prstGeom>
          <a:solidFill>
            <a:srgbClr val="007BB7"/>
          </a:solidFill>
          <a:ln w="0" cmpd="sng">
            <a:noFill/>
            <a:prstDash val="solid"/>
          </a:ln>
        </p:spPr>
        <p:txBody>
          <a:bodyPr vert="horz" lIns="0" tIns="0" rIns="0" bIns="0" anchor="t"/>
          <a:lstStyle/>
          <a:p>
            <a:pPr algn="l"/>
            <a:r>
              <a:rPr lang="en-US" sz="100"/>
              <a:t> </a:t>
            </a:r>
          </a:p>
        </p:txBody>
      </p:sp>
      <p:sp>
        <p:nvSpPr>
          <p:cNvPr id="225" name="Text Placeholder 224"/>
          <p:cNvSpPr>
            <a:spLocks noGrp="1"/>
          </p:cNvSpPr>
          <p:nvPr>
            <p:ph type="body" idx="10"/>
          </p:nvPr>
        </p:nvSpPr>
        <p:spPr>
          <a:xfrm>
            <a:off x="55880" y="1041400"/>
            <a:ext cx="9081770" cy="927735"/>
          </a:xfrm>
          <a:prstGeom prst="rect">
            <a:avLst/>
          </a:prstGeom>
          <a:noFill/>
          <a:ln w="0" cmpd="sng">
            <a:noFill/>
            <a:prstDash val="solid"/>
          </a:ln>
        </p:spPr>
        <p:txBody>
          <a:bodyPr vert="horz" lIns="0" tIns="26035" rIns="0" bIns="0" anchor="t">
            <a:normAutofit fontScale="95000"/>
          </a:bodyPr>
          <a:lstStyle/>
          <a:p>
            <a:pPr marL="502920" marR="0" indent="0" algn="l">
              <a:lnSpc>
                <a:spcPts val="2000"/>
              </a:lnSpc>
              <a:spcAft>
                <a:spcPts val="0"/>
              </a:spcAft>
            </a:pPr>
            <a:r>
              <a:rPr lang="en-US" sz="2000" b="1" spc="40">
                <a:solidFill>
                  <a:srgbClr val="000000"/>
                </a:solidFill>
                <a:latin typeface="Calibri" panose="02020603050405020304" pitchFamily="2"/>
              </a:rPr>
              <a:t>ARE A/C SYSTEMS MAINTAINED AND OPERATIVE - MACHINE DOORS &amp; </a:t>
            </a:r>
          </a:p>
          <a:p>
            <a:pPr marL="502920" marR="0" indent="0" algn="l">
              <a:lnSpc>
                <a:spcPts val="2000"/>
              </a:lnSpc>
              <a:spcBef>
                <a:spcPts val="365"/>
              </a:spcBef>
              <a:spcAft>
                <a:spcPts val="2640"/>
              </a:spcAft>
            </a:pPr>
            <a:r>
              <a:rPr lang="en-US" sz="2000" b="1" spc="45">
                <a:solidFill>
                  <a:srgbClr val="000000"/>
                </a:solidFill>
                <a:latin typeface="Calibri" panose="02020603050405020304" pitchFamily="2"/>
              </a:rPr>
              <a:t>WINDOWS MUST BE KEPT CLOSED </a:t>
            </a:r>
          </a:p>
        </p:txBody>
      </p:sp>
      <p:sp>
        <p:nvSpPr>
          <p:cNvPr id="228" name="Text Placeholder 227"/>
          <p:cNvSpPr>
            <a:spLocks noGrp="1"/>
          </p:cNvSpPr>
          <p:nvPr>
            <p:ph type="body" idx="10"/>
          </p:nvPr>
        </p:nvSpPr>
        <p:spPr>
          <a:xfrm>
            <a:off x="55880" y="5430520"/>
            <a:ext cx="9081770" cy="1092200"/>
          </a:xfrm>
          <a:prstGeom prst="rect">
            <a:avLst/>
          </a:prstGeom>
          <a:noFill/>
          <a:ln w="0" cmpd="sng">
            <a:noFill/>
            <a:prstDash val="solid"/>
          </a:ln>
        </p:spPr>
        <p:txBody>
          <a:bodyPr vert="horz" lIns="0" tIns="26035" rIns="0" bIns="0" anchor="t">
            <a:normAutofit fontScale="95000"/>
          </a:bodyPr>
          <a:lstStyle/>
          <a:p>
            <a:pPr marL="457200" marR="0" indent="0" algn="l">
              <a:lnSpc>
                <a:spcPts val="2000"/>
              </a:lnSpc>
              <a:spcAft>
                <a:spcPts val="0"/>
              </a:spcAft>
            </a:pPr>
            <a:r>
              <a:rPr lang="en-US" sz="2000" b="1" spc="15">
                <a:solidFill>
                  <a:srgbClr val="000000"/>
                </a:solidFill>
                <a:latin typeface="Calibri" panose="02020603050405020304" pitchFamily="2"/>
              </a:rPr>
              <a:t>WHERE APPROPRIATE HEPA AIR FILTERS MUST BE INSTALLED ON MACHINES </a:t>
            </a:r>
          </a:p>
          <a:p>
            <a:pPr marL="457200" marR="0" indent="0" algn="l">
              <a:lnSpc>
                <a:spcPts val="2000"/>
              </a:lnSpc>
              <a:spcBef>
                <a:spcPts val="365"/>
              </a:spcBef>
              <a:spcAft>
                <a:spcPts val="3935"/>
              </a:spcAft>
            </a:pPr>
            <a:r>
              <a:rPr lang="en-US" sz="2000" b="1" spc="20">
                <a:solidFill>
                  <a:srgbClr val="000000"/>
                </a:solidFill>
                <a:latin typeface="Calibri" panose="02020603050405020304" pitchFamily="2"/>
              </a:rPr>
              <a:t>AND ROUTINELY REPLACED AS PART OF A MAINTENANCE SCHEME </a:t>
            </a:r>
          </a:p>
        </p:txBody>
      </p:sp>
      <p:sp>
        <p:nvSpPr>
          <p:cNvPr id="229" name="Text Placeholder 228"/>
          <p:cNvSpPr>
            <a:spLocks noGrp="1"/>
          </p:cNvSpPr>
          <p:nvPr>
            <p:ph type="body" idx="10"/>
          </p:nvPr>
        </p:nvSpPr>
        <p:spPr>
          <a:xfrm>
            <a:off x="37465" y="6636385"/>
            <a:ext cx="299720" cy="217170"/>
          </a:xfrm>
          <a:prstGeom prst="rect">
            <a:avLst/>
          </a:prstGeom>
          <a:noFill/>
          <a:ln w="0" cmpd="sng">
            <a:noFill/>
            <a:prstDash val="solid"/>
          </a:ln>
        </p:spPr>
        <p:txBody>
          <a:bodyPr vert="horz" lIns="0" tIns="17780" rIns="0" bIns="0" anchor="t">
            <a:normAutofit fontScale="65000"/>
          </a:bodyPr>
          <a:lstStyle/>
          <a:p>
            <a:pPr marL="0" marR="0" indent="0" algn="l">
              <a:lnSpc>
                <a:spcPts val="1500"/>
              </a:lnSpc>
              <a:spcAft>
                <a:spcPts val="0"/>
              </a:spcAft>
            </a:pPr>
            <a:r>
              <a:rPr lang="en-US" sz="1400" b="1" spc="125">
                <a:solidFill>
                  <a:srgbClr val="000000"/>
                </a:solidFill>
                <a:latin typeface="Calibri" panose="02020603050405020304" pitchFamily="2"/>
              </a:rPr>
              <a:t>20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68_1_">
    <p:bg>
      <p:bgPr>
        <a:solidFill>
          <a:schemeClr val="bg1">
            <a:alpha val="0"/>
          </a:schemeClr>
        </a:solidFill>
        <a:effectLst/>
      </p:bgPr>
    </p:bg>
    <p:spTree>
      <p:nvGrpSpPr>
        <p:cNvPr id="1" name=""/>
        <p:cNvGrpSpPr/>
        <p:nvPr/>
      </p:nvGrpSpPr>
      <p:grpSpPr>
        <a:xfrm>
          <a:off x="0" y="0"/>
          <a:ext cx="0" cy="0"/>
          <a:chOff x="0" y="0"/>
          <a:chExt cx="0" cy="0"/>
        </a:xfrm>
      </p:grpSpPr>
      <p:sp>
        <p:nvSpPr>
          <p:cNvPr id="275" name="Text Placeholder 274"/>
          <p:cNvSpPr>
            <a:spLocks noGrp="1"/>
          </p:cNvSpPr>
          <p:nvPr>
            <p:ph type="body" idx="10"/>
          </p:nvPr>
        </p:nvSpPr>
        <p:spPr>
          <a:xfrm>
            <a:off x="368935" y="6522720"/>
            <a:ext cx="8775065" cy="335280"/>
          </a:xfrm>
          <a:prstGeom prst="rect">
            <a:avLst/>
          </a:prstGeom>
          <a:solidFill>
            <a:srgbClr val="007BB7"/>
          </a:solidFill>
          <a:ln w="0" cmpd="sng">
            <a:noFill/>
            <a:prstDash val="solid"/>
          </a:ln>
        </p:spPr>
        <p:txBody>
          <a:bodyPr vert="horz" lIns="0" tIns="0" rIns="0" bIns="0" anchor="t"/>
          <a:lstStyle/>
          <a:p>
            <a:pPr algn="l"/>
            <a:r>
              <a:rPr lang="en-US" sz="100"/>
              <a:t> </a:t>
            </a:r>
          </a:p>
        </p:txBody>
      </p:sp>
      <p:sp>
        <p:nvSpPr>
          <p:cNvPr id="280" name="Text Placeholder 279"/>
          <p:cNvSpPr>
            <a:spLocks noGrp="1"/>
          </p:cNvSpPr>
          <p:nvPr>
            <p:ph type="body" idx="10"/>
          </p:nvPr>
        </p:nvSpPr>
        <p:spPr>
          <a:xfrm>
            <a:off x="189230" y="1011555"/>
            <a:ext cx="8229600" cy="884555"/>
          </a:xfrm>
          <a:prstGeom prst="rect">
            <a:avLst/>
          </a:prstGeom>
          <a:noFill/>
          <a:ln w="0" cmpd="sng">
            <a:noFill/>
            <a:prstDash val="solid"/>
          </a:ln>
        </p:spPr>
        <p:txBody>
          <a:bodyPr vert="horz" lIns="0" tIns="49530" rIns="0" bIns="0" anchor="t">
            <a:normAutofit fontScale="95000"/>
          </a:bodyPr>
          <a:lstStyle/>
          <a:p>
            <a:pPr marL="411480" marR="0" indent="0" algn="l">
              <a:lnSpc>
                <a:spcPts val="2400"/>
              </a:lnSpc>
              <a:spcAft>
                <a:spcPts val="4190"/>
              </a:spcAft>
            </a:pPr>
            <a:r>
              <a:rPr lang="en-US" sz="2000" b="1" spc="55">
                <a:solidFill>
                  <a:srgbClr val="000000"/>
                </a:solidFill>
                <a:latin typeface="Calibri" panose="02020603050405020304" pitchFamily="2"/>
              </a:rPr>
              <a:t>DO WE CONSIDER HOUSEKEEPING </a:t>
            </a:r>
            <a:r>
              <a:rPr lang="en-US" sz="2250" spc="55">
                <a:solidFill>
                  <a:srgbClr val="000000"/>
                </a:solidFill>
                <a:latin typeface="Calibri" panose="02020603050405020304" pitchFamily="2"/>
              </a:rPr>
              <a:t>– </a:t>
            </a:r>
            <a:r>
              <a:rPr lang="en-US" sz="2000" b="1" spc="55">
                <a:solidFill>
                  <a:srgbClr val="000000"/>
                </a:solidFill>
                <a:latin typeface="Calibri" panose="02020603050405020304" pitchFamily="2"/>
              </a:rPr>
              <a:t>METHODS ADOPTED </a:t>
            </a:r>
          </a:p>
        </p:txBody>
      </p:sp>
      <p:sp>
        <p:nvSpPr>
          <p:cNvPr id="283" name="Text Placeholder 282"/>
          <p:cNvSpPr>
            <a:spLocks noGrp="1"/>
          </p:cNvSpPr>
          <p:nvPr>
            <p:ph type="body" idx="10"/>
          </p:nvPr>
        </p:nvSpPr>
        <p:spPr>
          <a:xfrm>
            <a:off x="189230" y="5750560"/>
            <a:ext cx="8229600" cy="772160"/>
          </a:xfrm>
          <a:prstGeom prst="rect">
            <a:avLst/>
          </a:prstGeom>
          <a:noFill/>
          <a:ln w="0" cmpd="sng">
            <a:noFill/>
            <a:prstDash val="solid"/>
          </a:ln>
        </p:spPr>
        <p:txBody>
          <a:bodyPr vert="horz" lIns="0" tIns="26035" rIns="0" bIns="0" anchor="t">
            <a:normAutofit fontScale="95000"/>
          </a:bodyPr>
          <a:lstStyle/>
          <a:p>
            <a:pPr marL="0" marR="0" indent="0" algn="ctr">
              <a:lnSpc>
                <a:spcPts val="2200"/>
              </a:lnSpc>
              <a:spcAft>
                <a:spcPts val="3615"/>
              </a:spcAft>
            </a:pPr>
            <a:r>
              <a:rPr lang="en-US" sz="2000" b="1" spc="20">
                <a:solidFill>
                  <a:srgbClr val="000000"/>
                </a:solidFill>
                <a:latin typeface="Calibri" panose="02020603050405020304" pitchFamily="2"/>
              </a:rPr>
              <a:t>VACUUM V SWEEPING </a:t>
            </a:r>
          </a:p>
        </p:txBody>
      </p:sp>
      <p:sp>
        <p:nvSpPr>
          <p:cNvPr id="284" name="Text Placeholder 283"/>
          <p:cNvSpPr>
            <a:spLocks noGrp="1"/>
          </p:cNvSpPr>
          <p:nvPr>
            <p:ph type="body" idx="10"/>
          </p:nvPr>
        </p:nvSpPr>
        <p:spPr>
          <a:xfrm>
            <a:off x="55880" y="6642735"/>
            <a:ext cx="293370" cy="209550"/>
          </a:xfrm>
          <a:prstGeom prst="rect">
            <a:avLst/>
          </a:prstGeom>
          <a:noFill/>
          <a:ln w="0" cmpd="sng">
            <a:noFill/>
            <a:prstDash val="solid"/>
          </a:ln>
        </p:spPr>
        <p:txBody>
          <a:bodyPr vert="horz" lIns="0" tIns="12700" rIns="0" bIns="0" anchor="t"/>
          <a:lstStyle/>
          <a:p>
            <a:pPr marL="0" marR="0" indent="0" algn="l">
              <a:lnSpc>
                <a:spcPts val="1500"/>
              </a:lnSpc>
              <a:spcAft>
                <a:spcPts val="0"/>
              </a:spcAft>
            </a:pPr>
            <a:r>
              <a:rPr lang="en-US" sz="1350" b="1" spc="125">
                <a:solidFill>
                  <a:srgbClr val="000000"/>
                </a:solidFill>
                <a:latin typeface="Calibri" panose="02020603050405020304" pitchFamily="2"/>
              </a:rPr>
              <a:t>25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jpe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2.jpe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2.jpeg"/></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2.jpeg"/></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9.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GB" alt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GB" alt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5E1CAC2C-E8CF-45F5-8A37-549F7323A8AE}" type="slidenum">
              <a:rPr lang="en-GB" altLang="en-US" smtClean="0"/>
              <a:pPr>
                <a:defRPr/>
              </a:pPr>
              <a:t>‹#›</a:t>
            </a:fld>
            <a:endParaRPr lang="en-GB" alt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grpSp>
    </p:spTree>
    <p:extLst>
      <p:ext uri="{BB962C8B-B14F-4D97-AF65-F5344CB8AC3E}">
        <p14:creationId xmlns:p14="http://schemas.microsoft.com/office/powerpoint/2010/main" val="3933295955"/>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244" r:id="rId3"/>
    <p:sldLayoutId id="2147484249" r:id="rId4"/>
    <p:sldLayoutId id="2147484250" r:id="rId5"/>
    <p:sldLayoutId id="2147484259" r:id="rId6"/>
    <p:sldLayoutId id="2147484262" r:id="rId7"/>
    <p:sldLayoutId id="2147484264" r:id="rId8"/>
    <p:sldLayoutId id="2147484269" r:id="rId9"/>
    <p:sldLayoutId id="2147484271" r:id="rId10"/>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GB" alt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GB" alt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5E1CAC2C-E8CF-45F5-8A37-549F7323A8AE}" type="slidenum">
              <a:rPr lang="en-GB" altLang="en-US" smtClean="0">
                <a:solidFill>
                  <a:srgbClr val="04617B">
                    <a:shade val="90000"/>
                  </a:srgbClr>
                </a:solidFill>
              </a:rPr>
              <a:pPr>
                <a:defRPr/>
              </a:pPr>
              <a:t>‹#›</a:t>
            </a:fld>
            <a:endParaRPr lang="en-GB" alt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grpSp>
    </p:spTree>
    <p:extLst>
      <p:ext uri="{BB962C8B-B14F-4D97-AF65-F5344CB8AC3E}">
        <p14:creationId xmlns:p14="http://schemas.microsoft.com/office/powerpoint/2010/main" val="1728400839"/>
      </p:ext>
    </p:extLst>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mn-lt"/>
                <a:cs typeface="+mn-cs"/>
              </a:defRPr>
            </a:lvl1pPr>
          </a:lstStyle>
          <a:p>
            <a:pPr>
              <a:defRPr/>
            </a:pPr>
            <a:endParaRPr lang="en-GB" alt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mn-lt"/>
                <a:cs typeface="+mn-cs"/>
              </a:defRPr>
            </a:lvl1pPr>
          </a:lstStyle>
          <a:p>
            <a:pPr>
              <a:defRPr/>
            </a:pPr>
            <a:endParaRPr lang="en-GB" alt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rgbClr val="04617B">
                    <a:shade val="90000"/>
                  </a:srgbClr>
                </a:solidFill>
                <a:latin typeface="+mn-lt"/>
                <a:cs typeface="+mn-cs"/>
              </a:defRPr>
            </a:lvl1pPr>
          </a:lstStyle>
          <a:p>
            <a:pPr>
              <a:defRPr/>
            </a:pPr>
            <a:fld id="{A56A5246-7411-4814-B431-6E936863F1F7}" type="slidenum">
              <a:rPr lang="en-GB" altLang="en-US"/>
              <a:pPr>
                <a:defRPr/>
              </a:pPr>
              <a:t>‹#›</a:t>
            </a:fld>
            <a:endParaRPr lang="en-GB" altLang="en-US" dirty="0"/>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grpSp>
    </p:spTree>
    <p:extLst>
      <p:ext uri="{BB962C8B-B14F-4D97-AF65-F5344CB8AC3E}">
        <p14:creationId xmlns:p14="http://schemas.microsoft.com/office/powerpoint/2010/main" val="510177573"/>
      </p:ext>
    </p:extLst>
  </p:cSld>
  <p:clrMap bg1="lt1" tx1="dk1" bg2="lt2" tx2="dk2" accent1="accent1" accent2="accent2" accent3="accent3" accent4="accent4" accent5="accent5" accent6="accent6" hlink="hlink" folHlink="folHlink"/>
  <p:sldLayoutIdLst>
    <p:sldLayoutId id="2147484210" r:id="rId1"/>
    <p:sldLayoutId id="2147484211" r:id="rId2"/>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Verdana" pitchFamily="34" charset="0"/>
        </a:defRPr>
      </a:lvl2pPr>
      <a:lvl3pPr algn="l" rtl="0" eaLnBrk="0" fontAlgn="base" hangingPunct="0">
        <a:spcBef>
          <a:spcPct val="0"/>
        </a:spcBef>
        <a:spcAft>
          <a:spcPct val="0"/>
        </a:spcAft>
        <a:defRPr sz="5000">
          <a:solidFill>
            <a:schemeClr val="tx2"/>
          </a:solidFill>
          <a:latin typeface="Verdana" pitchFamily="34" charset="0"/>
        </a:defRPr>
      </a:lvl3pPr>
      <a:lvl4pPr algn="l" rtl="0" eaLnBrk="0" fontAlgn="base" hangingPunct="0">
        <a:spcBef>
          <a:spcPct val="0"/>
        </a:spcBef>
        <a:spcAft>
          <a:spcPct val="0"/>
        </a:spcAft>
        <a:defRPr sz="5000">
          <a:solidFill>
            <a:schemeClr val="tx2"/>
          </a:solidFill>
          <a:latin typeface="Verdana" pitchFamily="34" charset="0"/>
        </a:defRPr>
      </a:lvl4pPr>
      <a:lvl5pPr algn="l" rtl="0" eaLnBrk="0" fontAlgn="base" hangingPunct="0">
        <a:spcBef>
          <a:spcPct val="0"/>
        </a:spcBef>
        <a:spcAft>
          <a:spcPct val="0"/>
        </a:spcAft>
        <a:defRPr sz="5000">
          <a:solidFill>
            <a:schemeClr val="tx2"/>
          </a:solidFill>
          <a:latin typeface="Verdana"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solidFill>
                <a:prstClr val="black"/>
              </a:solidFill>
              <a:latin typeface="Verdan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solidFill>
                <a:prstClr val="black"/>
              </a:solidFill>
              <a:latin typeface="Verdan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9A7C365E-EA77-4A8F-9D6A-BE0679A3377B}"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solidFill>
                  <a:prstClr val="black"/>
                </a:solidFill>
                <a:latin typeface="Verdan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solidFill>
                  <a:prstClr val="black"/>
                </a:solidFill>
                <a:latin typeface="Verdana"/>
              </a:endParaRPr>
            </a:p>
          </p:txBody>
        </p:sp>
      </p:grpSp>
    </p:spTree>
    <p:extLst>
      <p:ext uri="{BB962C8B-B14F-4D97-AF65-F5344CB8AC3E}">
        <p14:creationId xmlns:p14="http://schemas.microsoft.com/office/powerpoint/2010/main" val="3377007219"/>
      </p:ext>
    </p:extLst>
  </p:cSld>
  <p:clrMap bg1="lt1" tx1="dk1" bg2="lt2" tx2="dk2" accent1="accent1" accent2="accent2" accent3="accent3" accent4="accent4" accent5="accent5" accent6="accent6" hlink="hlink" folHlink="folHlink"/>
  <p:sldLayoutIdLst>
    <p:sldLayoutId id="2147484213" r:id="rId1"/>
    <p:sldLayoutId id="2147484215" r:id="rId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Verdana" pitchFamily="34" charset="0"/>
        </a:defRPr>
      </a:lvl2pPr>
      <a:lvl3pPr algn="l" rtl="0" eaLnBrk="0" fontAlgn="base" hangingPunct="0">
        <a:spcBef>
          <a:spcPct val="0"/>
        </a:spcBef>
        <a:spcAft>
          <a:spcPct val="0"/>
        </a:spcAft>
        <a:defRPr sz="5000">
          <a:solidFill>
            <a:schemeClr val="tx2"/>
          </a:solidFill>
          <a:latin typeface="Verdana" pitchFamily="34" charset="0"/>
        </a:defRPr>
      </a:lvl3pPr>
      <a:lvl4pPr algn="l" rtl="0" eaLnBrk="0" fontAlgn="base" hangingPunct="0">
        <a:spcBef>
          <a:spcPct val="0"/>
        </a:spcBef>
        <a:spcAft>
          <a:spcPct val="0"/>
        </a:spcAft>
        <a:defRPr sz="5000">
          <a:solidFill>
            <a:schemeClr val="tx2"/>
          </a:solidFill>
          <a:latin typeface="Verdana" pitchFamily="34" charset="0"/>
        </a:defRPr>
      </a:lvl4pPr>
      <a:lvl5pPr algn="l" rtl="0" eaLnBrk="0" fontAlgn="base" hangingPunct="0">
        <a:spcBef>
          <a:spcPct val="0"/>
        </a:spcBef>
        <a:spcAft>
          <a:spcPct val="0"/>
        </a:spcAft>
        <a:defRPr sz="5000">
          <a:solidFill>
            <a:schemeClr val="tx2"/>
          </a:solidFill>
          <a:latin typeface="Verdana"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mn-lt"/>
                <a:cs typeface="+mn-cs"/>
              </a:defRPr>
            </a:lvl1pPr>
          </a:lstStyle>
          <a:p>
            <a:pPr>
              <a:defRPr/>
            </a:pPr>
            <a:endParaRPr lang="en-GB" alt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mn-lt"/>
                <a:cs typeface="+mn-cs"/>
              </a:defRPr>
            </a:lvl1pPr>
          </a:lstStyle>
          <a:p>
            <a:pPr>
              <a:defRPr/>
            </a:pPr>
            <a:endParaRPr lang="en-GB" alt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rgbClr val="04617B">
                    <a:shade val="90000"/>
                  </a:srgbClr>
                </a:solidFill>
                <a:latin typeface="+mn-lt"/>
                <a:cs typeface="+mn-cs"/>
              </a:defRPr>
            </a:lvl1pPr>
          </a:lstStyle>
          <a:p>
            <a:pPr>
              <a:defRPr/>
            </a:pPr>
            <a:fld id="{E3A854E1-F217-429C-ADFD-97CE2A60C55F}" type="slidenum">
              <a:rPr lang="en-GB" altLang="en-US"/>
              <a:pPr>
                <a:defRPr/>
              </a:pPr>
              <a:t>‹#›</a:t>
            </a:fld>
            <a:endParaRPr lang="en-GB" altLang="en-US" dirty="0"/>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grpSp>
    </p:spTree>
    <p:extLst>
      <p:ext uri="{BB962C8B-B14F-4D97-AF65-F5344CB8AC3E}">
        <p14:creationId xmlns:p14="http://schemas.microsoft.com/office/powerpoint/2010/main" val="3685174524"/>
      </p:ext>
    </p:extLst>
  </p:cSld>
  <p:clrMap bg1="lt1" tx1="dk1" bg2="lt2" tx2="dk2" accent1="accent1" accent2="accent2" accent3="accent3" accent4="accent4" accent5="accent5" accent6="accent6" hlink="hlink" folHlink="folHlink"/>
  <p:sldLayoutIdLst>
    <p:sldLayoutId id="2147484227" r:id="rId1"/>
    <p:sldLayoutId id="2147484228" r:id="rId2"/>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Verdana" pitchFamily="34" charset="0"/>
        </a:defRPr>
      </a:lvl2pPr>
      <a:lvl3pPr algn="l" rtl="0" eaLnBrk="0" fontAlgn="base" hangingPunct="0">
        <a:spcBef>
          <a:spcPct val="0"/>
        </a:spcBef>
        <a:spcAft>
          <a:spcPct val="0"/>
        </a:spcAft>
        <a:defRPr sz="5000">
          <a:solidFill>
            <a:schemeClr val="tx2"/>
          </a:solidFill>
          <a:latin typeface="Verdana" pitchFamily="34" charset="0"/>
        </a:defRPr>
      </a:lvl3pPr>
      <a:lvl4pPr algn="l" rtl="0" eaLnBrk="0" fontAlgn="base" hangingPunct="0">
        <a:spcBef>
          <a:spcPct val="0"/>
        </a:spcBef>
        <a:spcAft>
          <a:spcPct val="0"/>
        </a:spcAft>
        <a:defRPr sz="5000">
          <a:solidFill>
            <a:schemeClr val="tx2"/>
          </a:solidFill>
          <a:latin typeface="Verdana" pitchFamily="34" charset="0"/>
        </a:defRPr>
      </a:lvl4pPr>
      <a:lvl5pPr algn="l" rtl="0" eaLnBrk="0" fontAlgn="base" hangingPunct="0">
        <a:spcBef>
          <a:spcPct val="0"/>
        </a:spcBef>
        <a:spcAft>
          <a:spcPct val="0"/>
        </a:spcAft>
        <a:defRPr sz="5000">
          <a:solidFill>
            <a:schemeClr val="tx2"/>
          </a:solidFill>
          <a:latin typeface="Verdana"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solidFill>
                <a:prstClr val="black"/>
              </a:solidFill>
              <a:latin typeface="Verdan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solidFill>
                <a:prstClr val="black"/>
              </a:solidFill>
              <a:latin typeface="Verdan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484D93EA-4FFE-4EE0-8B82-9509A50CDF8C}"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solidFill>
                  <a:prstClr val="black"/>
                </a:solidFill>
                <a:latin typeface="Verdan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solidFill>
                  <a:prstClr val="black"/>
                </a:solidFill>
                <a:latin typeface="Verdana"/>
              </a:endParaRPr>
            </a:p>
          </p:txBody>
        </p:sp>
      </p:grpSp>
    </p:spTree>
    <p:extLst>
      <p:ext uri="{BB962C8B-B14F-4D97-AF65-F5344CB8AC3E}">
        <p14:creationId xmlns:p14="http://schemas.microsoft.com/office/powerpoint/2010/main" val="2669932470"/>
      </p:ext>
    </p:extLst>
  </p:cSld>
  <p:clrMap bg1="lt1" tx1="dk1" bg2="lt2" tx2="dk2" accent1="accent1" accent2="accent2" accent3="accent3" accent4="accent4" accent5="accent5" accent6="accent6" hlink="hlink" folHlink="folHlink"/>
  <p:sldLayoutIdLst>
    <p:sldLayoutId id="2147484230" r:id="rId1"/>
    <p:sldLayoutId id="2147484232" r:id="rId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Verdana" pitchFamily="34" charset="0"/>
        </a:defRPr>
      </a:lvl2pPr>
      <a:lvl3pPr algn="l" rtl="0" eaLnBrk="0" fontAlgn="base" hangingPunct="0">
        <a:spcBef>
          <a:spcPct val="0"/>
        </a:spcBef>
        <a:spcAft>
          <a:spcPct val="0"/>
        </a:spcAft>
        <a:defRPr sz="5000">
          <a:solidFill>
            <a:schemeClr val="tx2"/>
          </a:solidFill>
          <a:latin typeface="Verdana" pitchFamily="34" charset="0"/>
        </a:defRPr>
      </a:lvl3pPr>
      <a:lvl4pPr algn="l" rtl="0" eaLnBrk="0" fontAlgn="base" hangingPunct="0">
        <a:spcBef>
          <a:spcPct val="0"/>
        </a:spcBef>
        <a:spcAft>
          <a:spcPct val="0"/>
        </a:spcAft>
        <a:defRPr sz="5000">
          <a:solidFill>
            <a:schemeClr val="tx2"/>
          </a:solidFill>
          <a:latin typeface="Verdana" pitchFamily="34" charset="0"/>
        </a:defRPr>
      </a:lvl4pPr>
      <a:lvl5pPr algn="l" rtl="0" eaLnBrk="0" fontAlgn="base" hangingPunct="0">
        <a:spcBef>
          <a:spcPct val="0"/>
        </a:spcBef>
        <a:spcAft>
          <a:spcPct val="0"/>
        </a:spcAft>
        <a:defRPr sz="5000">
          <a:solidFill>
            <a:schemeClr val="tx2"/>
          </a:solidFill>
          <a:latin typeface="Verdana"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GB" alt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GB" alt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5E1CAC2C-E8CF-45F5-8A37-549F7323A8AE}" type="slidenum">
              <a:rPr lang="en-GB" altLang="en-US" smtClean="0">
                <a:solidFill>
                  <a:srgbClr val="04617B">
                    <a:shade val="90000"/>
                  </a:srgbClr>
                </a:solidFill>
              </a:rPr>
              <a:pPr>
                <a:defRPr/>
              </a:pPr>
              <a:t>‹#›</a:t>
            </a:fld>
            <a:endParaRPr lang="en-GB" alt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grpSp>
    </p:spTree>
    <p:extLst>
      <p:ext uri="{BB962C8B-B14F-4D97-AF65-F5344CB8AC3E}">
        <p14:creationId xmlns:p14="http://schemas.microsoft.com/office/powerpoint/2010/main" val="3235027953"/>
      </p:ext>
    </p:extLst>
  </p:cSld>
  <p:clrMap bg1="lt1" tx1="dk1" bg2="lt2" tx2="dk2" accent1="accent1" accent2="accent2" accent3="accent3" accent4="accent4" accent5="accent5" accent6="accent6" hlink="hlink" folHlink="folHlink"/>
  <p:sldLayoutIdLst>
    <p:sldLayoutId id="2147484240" r:id="rId1"/>
    <p:sldLayoutId id="2147484242" r:id="rId2"/>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dirty="0"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D15802CC-8B1E-4AFC-92C5-6816F47D47D0}" type="datetimeFigureOut">
              <a:rPr lang="en-US">
                <a:solidFill>
                  <a:srgbClr val="04617B">
                    <a:shade val="90000"/>
                  </a:srgbClr>
                </a:solidFill>
              </a:rPr>
              <a:pPr>
                <a:defRPr/>
              </a:pPr>
              <a:t>10/1/2018</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BE3C2E05-59FD-4F5E-9B44-B29B57C588AA}"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grpSp>
    </p:spTree>
    <p:extLst>
      <p:ext uri="{BB962C8B-B14F-4D97-AF65-F5344CB8AC3E}">
        <p14:creationId xmlns:p14="http://schemas.microsoft.com/office/powerpoint/2010/main" val="2493079293"/>
      </p:ext>
    </p:extLst>
  </p:cSld>
  <p:clrMap bg1="lt1" tx1="dk1" bg2="lt2" tx2="dk2" accent1="accent1" accent2="accent2" accent3="accent3" accent4="accent4" accent5="accent5" accent6="accent6" hlink="hlink" folHlink="folHlink"/>
  <p:sldLayoutIdLst>
    <p:sldLayoutId id="2147484061" r:id="rId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dirty="0"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D15802CC-8B1E-4AFC-92C5-6816F47D47D0}" type="datetimeFigureOut">
              <a:rPr lang="en-US">
                <a:solidFill>
                  <a:srgbClr val="04617B">
                    <a:shade val="90000"/>
                  </a:srgbClr>
                </a:solidFill>
              </a:rPr>
              <a:pPr>
                <a:defRPr/>
              </a:pPr>
              <a:t>10/1/2018</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BE3C2E05-59FD-4F5E-9B44-B29B57C588AA}"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grpSp>
    </p:spTree>
    <p:extLst>
      <p:ext uri="{BB962C8B-B14F-4D97-AF65-F5344CB8AC3E}">
        <p14:creationId xmlns:p14="http://schemas.microsoft.com/office/powerpoint/2010/main" val="1686780702"/>
      </p:ext>
    </p:extLst>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dirty="0"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D15802CC-8B1E-4AFC-92C5-6816F47D47D0}" type="datetimeFigureOut">
              <a:rPr lang="en-US">
                <a:solidFill>
                  <a:srgbClr val="04617B">
                    <a:shade val="90000"/>
                  </a:srgbClr>
                </a:solidFill>
              </a:rPr>
              <a:pPr>
                <a:defRPr/>
              </a:pPr>
              <a:t>10/1/2018</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BE3C2E05-59FD-4F5E-9B44-B29B57C588AA}"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grpSp>
    </p:spTree>
    <p:extLst>
      <p:ext uri="{BB962C8B-B14F-4D97-AF65-F5344CB8AC3E}">
        <p14:creationId xmlns:p14="http://schemas.microsoft.com/office/powerpoint/2010/main" val="4030522427"/>
      </p:ext>
    </p:extLst>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dirty="0"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D15802CC-8B1E-4AFC-92C5-6816F47D47D0}" type="datetimeFigureOut">
              <a:rPr lang="en-US">
                <a:solidFill>
                  <a:srgbClr val="04617B">
                    <a:shade val="90000"/>
                  </a:srgbClr>
                </a:solidFill>
              </a:rPr>
              <a:pPr>
                <a:defRPr/>
              </a:pPr>
              <a:t>10/1/2018</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BE3C2E05-59FD-4F5E-9B44-B29B57C588AA}"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grpSp>
    </p:spTree>
    <p:extLst>
      <p:ext uri="{BB962C8B-B14F-4D97-AF65-F5344CB8AC3E}">
        <p14:creationId xmlns:p14="http://schemas.microsoft.com/office/powerpoint/2010/main" val="1740118237"/>
      </p:ext>
    </p:extLst>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dirty="0"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D15802CC-8B1E-4AFC-92C5-6816F47D47D0}" type="datetimeFigureOut">
              <a:rPr lang="en-US">
                <a:solidFill>
                  <a:srgbClr val="04617B">
                    <a:shade val="90000"/>
                  </a:srgbClr>
                </a:solidFill>
              </a:rPr>
              <a:pPr>
                <a:defRPr/>
              </a:pPr>
              <a:t>10/1/2018</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BE3C2E05-59FD-4F5E-9B44-B29B57C588AA}"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grpSp>
    </p:spTree>
    <p:extLst>
      <p:ext uri="{BB962C8B-B14F-4D97-AF65-F5344CB8AC3E}">
        <p14:creationId xmlns:p14="http://schemas.microsoft.com/office/powerpoint/2010/main" val="2966953508"/>
      </p:ext>
    </p:extLst>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GB" alt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GB" alt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5E1CAC2C-E8CF-45F5-8A37-549F7323A8AE}" type="slidenum">
              <a:rPr lang="en-GB" altLang="en-US" smtClean="0">
                <a:solidFill>
                  <a:srgbClr val="04617B">
                    <a:shade val="90000"/>
                  </a:srgbClr>
                </a:solidFill>
              </a:rPr>
              <a:pPr>
                <a:defRPr/>
              </a:pPr>
              <a:t>‹#›</a:t>
            </a:fld>
            <a:endParaRPr lang="en-GB" alt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grpSp>
    </p:spTree>
    <p:extLst>
      <p:ext uri="{BB962C8B-B14F-4D97-AF65-F5344CB8AC3E}">
        <p14:creationId xmlns:p14="http://schemas.microsoft.com/office/powerpoint/2010/main" val="1031591236"/>
      </p:ext>
    </p:extLst>
  </p:cSld>
  <p:clrMap bg1="lt1" tx1="dk1" bg2="lt2" tx2="dk2" accent1="accent1" accent2="accent2" accent3="accent3" accent4="accent4" accent5="accent5" accent6="accent6" hlink="hlink" folHlink="folHlink"/>
  <p:sldLayoutIdLst>
    <p:sldLayoutId id="2147484111" r:id="rId1"/>
    <p:sldLayoutId id="2147484117" r:id="rId2"/>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GB" alt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GB" alt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5E1CAC2C-E8CF-45F5-8A37-549F7323A8AE}" type="slidenum">
              <a:rPr lang="en-GB" altLang="en-US" smtClean="0">
                <a:solidFill>
                  <a:srgbClr val="04617B">
                    <a:shade val="90000"/>
                  </a:srgbClr>
                </a:solidFill>
              </a:rPr>
              <a:pPr>
                <a:defRPr/>
              </a:pPr>
              <a:t>‹#›</a:t>
            </a:fld>
            <a:endParaRPr lang="en-GB" alt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grpSp>
    </p:spTree>
    <p:extLst>
      <p:ext uri="{BB962C8B-B14F-4D97-AF65-F5344CB8AC3E}">
        <p14:creationId xmlns:p14="http://schemas.microsoft.com/office/powerpoint/2010/main" val="1003155591"/>
      </p:ext>
    </p:extLst>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GB" alt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GB" alt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5E1CAC2C-E8CF-45F5-8A37-549F7323A8AE}" type="slidenum">
              <a:rPr lang="en-GB" altLang="en-US" smtClean="0">
                <a:solidFill>
                  <a:srgbClr val="04617B">
                    <a:shade val="90000"/>
                  </a:srgbClr>
                </a:solidFill>
              </a:rPr>
              <a:pPr>
                <a:defRPr/>
              </a:pPr>
              <a:t>‹#›</a:t>
            </a:fld>
            <a:endParaRPr lang="en-GB" alt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Verdana"/>
              </a:endParaRPr>
            </a:p>
          </p:txBody>
        </p:sp>
      </p:grpSp>
    </p:spTree>
    <p:extLst>
      <p:ext uri="{BB962C8B-B14F-4D97-AF65-F5344CB8AC3E}">
        <p14:creationId xmlns:p14="http://schemas.microsoft.com/office/powerpoint/2010/main" val="2720527593"/>
      </p:ext>
    </p:extLst>
  </p:cSld>
  <p:clrMap bg1="lt1" tx1="dk1" bg2="lt2" tx2="dk2" accent1="accent1" accent2="accent2" accent3="accent3" accent4="accent4" accent5="accent5" accent6="accent6" hlink="hlink" folHlink="folHlink"/>
  <p:sldLayoutIdLst>
    <p:sldLayoutId id="2147484204" r:id="rId1"/>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0.png"/><Relationship Id="rId5" Type="http://schemas.openxmlformats.org/officeDocument/2006/relationships/oleObject" Target="../embeddings/oleObject1.bin"/><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ver imag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44" y="0"/>
            <a:ext cx="9143999" cy="6858000"/>
          </a:xfrm>
          <a:prstGeom prst="rect">
            <a:avLst/>
          </a:prstGeom>
        </p:spPr>
      </p:pic>
      <p:sp>
        <p:nvSpPr>
          <p:cNvPr id="3" name="Footer Placeholder 2"/>
          <p:cNvSpPr>
            <a:spLocks noGrp="1"/>
          </p:cNvSpPr>
          <p:nvPr>
            <p:ph type="ftr" sz="quarter" idx="4294967295"/>
          </p:nvPr>
        </p:nvSpPr>
        <p:spPr>
          <a:xfrm>
            <a:off x="0" y="6356350"/>
            <a:ext cx="2895600" cy="365125"/>
          </a:xfrm>
        </p:spPr>
        <p:txBody>
          <a:bodyPr/>
          <a:lstStyle/>
          <a:p>
            <a:r>
              <a:rPr lang="en-GB" dirty="0" smtClean="0">
                <a:solidFill>
                  <a:srgbClr val="04617B">
                    <a:shade val="90000"/>
                  </a:srgbClr>
                </a:solidFill>
              </a:rPr>
              <a:t>Presentation to CRH Board, 2015</a:t>
            </a:r>
            <a:endParaRPr lang="en-IE" dirty="0">
              <a:solidFill>
                <a:srgbClr val="04617B">
                  <a:shade val="90000"/>
                </a:srgbClr>
              </a:solidFill>
            </a:endParaRPr>
          </a:p>
        </p:txBody>
      </p:sp>
      <p:sp>
        <p:nvSpPr>
          <p:cNvPr id="8" name="Rectangle 7"/>
          <p:cNvSpPr/>
          <p:nvPr/>
        </p:nvSpPr>
        <p:spPr>
          <a:xfrm>
            <a:off x="13375" y="5415951"/>
            <a:ext cx="9144000" cy="1442051"/>
          </a:xfrm>
          <a:prstGeom prst="rect">
            <a:avLst/>
          </a:prstGeom>
          <a:solidFill>
            <a:srgbClr val="1463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IE" dirty="0">
              <a:solidFill>
                <a:prstClr val="white"/>
              </a:solidFill>
            </a:endParaRPr>
          </a:p>
        </p:txBody>
      </p:sp>
      <p:sp>
        <p:nvSpPr>
          <p:cNvPr id="7" name="TextBox 6"/>
          <p:cNvSpPr txBox="1"/>
          <p:nvPr/>
        </p:nvSpPr>
        <p:spPr>
          <a:xfrm>
            <a:off x="2915816" y="5659148"/>
            <a:ext cx="6120680" cy="954107"/>
          </a:xfrm>
          <a:prstGeom prst="rect">
            <a:avLst/>
          </a:prstGeom>
          <a:noFill/>
        </p:spPr>
        <p:txBody>
          <a:bodyPr wrap="square" rtlCol="0">
            <a:spAutoFit/>
          </a:bodyPr>
          <a:lstStyle/>
          <a:p>
            <a:pPr fontAlgn="auto">
              <a:spcBef>
                <a:spcPts val="0"/>
              </a:spcBef>
              <a:spcAft>
                <a:spcPts val="0"/>
              </a:spcAft>
            </a:pPr>
            <a:r>
              <a:rPr lang="en-US" altLang="en-US" sz="2800" b="1" dirty="0" smtClean="0">
                <a:solidFill>
                  <a:schemeClr val="bg1"/>
                </a:solidFill>
                <a:ea typeface="Verdana" panose="020B0604030504040204" pitchFamily="34" charset="0"/>
                <a:cs typeface="Verdana" panose="020B0604030504040204" pitchFamily="34" charset="0"/>
              </a:rPr>
              <a:t>Management and Control of Dust Exposure in Quarries</a:t>
            </a:r>
            <a:endParaRPr lang="en-GB" sz="2800" b="1" dirty="0">
              <a:solidFill>
                <a:schemeClr val="bg1"/>
              </a:solidFill>
              <a:ea typeface="Verdana" panose="020B0604030504040204" pitchFamily="34" charset="0"/>
              <a:cs typeface="Verdana" panose="020B0604030504040204" pitchFamily="34" charset="0"/>
            </a:endParaRPr>
          </a:p>
        </p:txBody>
      </p:sp>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375" y="5414402"/>
            <a:ext cx="2624727" cy="14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162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a:off x="2987675" y="3213100"/>
            <a:ext cx="2736850" cy="1274763"/>
          </a:xfrm>
          <a:prstGeom prst="ellipse">
            <a:avLst/>
          </a:prstGeom>
          <a:solidFill>
            <a:srgbClr val="C0C0C0">
              <a:alpha val="50195"/>
            </a:srgbClr>
          </a:solidFill>
          <a:ln w="9525">
            <a:solidFill>
              <a:schemeClr val="tx2"/>
            </a:solidFill>
            <a:round/>
            <a:headEnd/>
            <a:tailEnd/>
          </a:ln>
        </p:spPr>
        <p:txBody>
          <a:bodyPr wrap="none" anchor="ct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Calibri" pitchFamily="34" charset="0"/>
                <a:ea typeface="MS PGothic" pitchFamily="34" charset="-128"/>
              </a:defRPr>
            </a:lvl9pPr>
          </a:lstStyle>
          <a:p>
            <a:pPr algn="ctr"/>
            <a:r>
              <a:rPr lang="en-GB" altLang="en-US" sz="2000" b="1" dirty="0" smtClean="0">
                <a:solidFill>
                  <a:schemeClr val="tx2"/>
                </a:solidFill>
                <a:latin typeface="Verdana" pitchFamily="34" charset="0"/>
              </a:rPr>
              <a:t>Dust </a:t>
            </a:r>
            <a:r>
              <a:rPr lang="en-GB" altLang="en-US" sz="2000" b="1" dirty="0">
                <a:solidFill>
                  <a:schemeClr val="tx2"/>
                </a:solidFill>
                <a:latin typeface="Verdana" pitchFamily="34" charset="0"/>
              </a:rPr>
              <a:t>exposure</a:t>
            </a:r>
          </a:p>
        </p:txBody>
      </p:sp>
      <p:sp>
        <p:nvSpPr>
          <p:cNvPr id="68611" name="Text Box 3"/>
          <p:cNvSpPr txBox="1">
            <a:spLocks noChangeArrowheads="1"/>
          </p:cNvSpPr>
          <p:nvPr/>
        </p:nvSpPr>
        <p:spPr bwMode="auto">
          <a:xfrm>
            <a:off x="611188" y="1989138"/>
            <a:ext cx="16779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Calibri" pitchFamily="34" charset="0"/>
                <a:ea typeface="MS PGothic" pitchFamily="34" charset="-128"/>
              </a:defRPr>
            </a:lvl9pPr>
          </a:lstStyle>
          <a:p>
            <a:pPr algn="ctr"/>
            <a:r>
              <a:rPr lang="en-GB" altLang="en-US" sz="1800">
                <a:latin typeface="Verdana" pitchFamily="34" charset="0"/>
              </a:rPr>
              <a:t>Maintenance and cleaning</a:t>
            </a:r>
          </a:p>
        </p:txBody>
      </p:sp>
      <p:sp>
        <p:nvSpPr>
          <p:cNvPr id="68612" name="Text Box 4"/>
          <p:cNvSpPr txBox="1">
            <a:spLocks noChangeArrowheads="1"/>
          </p:cNvSpPr>
          <p:nvPr/>
        </p:nvSpPr>
        <p:spPr bwMode="auto">
          <a:xfrm>
            <a:off x="466725" y="5164138"/>
            <a:ext cx="23764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Calibri" pitchFamily="34" charset="0"/>
                <a:ea typeface="MS PGothic" pitchFamily="34" charset="-128"/>
              </a:defRPr>
            </a:lvl9pPr>
          </a:lstStyle>
          <a:p>
            <a:pPr algn="ctr"/>
            <a:r>
              <a:rPr lang="en-GB" altLang="en-US" sz="1800">
                <a:latin typeface="Verdana" pitchFamily="34" charset="0"/>
              </a:rPr>
              <a:t>Bagging and packing</a:t>
            </a:r>
          </a:p>
        </p:txBody>
      </p:sp>
      <p:sp>
        <p:nvSpPr>
          <p:cNvPr id="68613" name="Text Box 5"/>
          <p:cNvSpPr txBox="1">
            <a:spLocks noChangeArrowheads="1"/>
          </p:cNvSpPr>
          <p:nvPr/>
        </p:nvSpPr>
        <p:spPr bwMode="auto">
          <a:xfrm>
            <a:off x="5795963" y="1989138"/>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Calibri" pitchFamily="34" charset="0"/>
                <a:ea typeface="MS PGothic" pitchFamily="34" charset="-128"/>
              </a:defRPr>
            </a:lvl9pPr>
          </a:lstStyle>
          <a:p>
            <a:pPr algn="ctr"/>
            <a:r>
              <a:rPr lang="en-GB" altLang="en-US" sz="1800" dirty="0">
                <a:latin typeface="Verdana" pitchFamily="34" charset="0"/>
              </a:rPr>
              <a:t>Loading and hauling</a:t>
            </a:r>
          </a:p>
        </p:txBody>
      </p:sp>
      <p:sp>
        <p:nvSpPr>
          <p:cNvPr id="16390" name="Line 6"/>
          <p:cNvSpPr>
            <a:spLocks noChangeShapeType="1"/>
          </p:cNvSpPr>
          <p:nvPr/>
        </p:nvSpPr>
        <p:spPr bwMode="auto">
          <a:xfrm flipV="1">
            <a:off x="5292725" y="2420938"/>
            <a:ext cx="1008063" cy="936625"/>
          </a:xfrm>
          <a:prstGeom prst="line">
            <a:avLst/>
          </a:prstGeom>
          <a:noFill/>
          <a:ln w="9525">
            <a:solidFill>
              <a:srgbClr val="333333"/>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391" name="Line 7"/>
          <p:cNvSpPr>
            <a:spLocks noChangeShapeType="1"/>
          </p:cNvSpPr>
          <p:nvPr/>
        </p:nvSpPr>
        <p:spPr bwMode="auto">
          <a:xfrm flipH="1" flipV="1">
            <a:off x="2195513" y="2636838"/>
            <a:ext cx="1081087" cy="792162"/>
          </a:xfrm>
          <a:prstGeom prst="line">
            <a:avLst/>
          </a:prstGeom>
          <a:noFill/>
          <a:ln w="9525">
            <a:solidFill>
              <a:srgbClr val="333333"/>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392" name="Line 8"/>
          <p:cNvSpPr>
            <a:spLocks noChangeShapeType="1"/>
          </p:cNvSpPr>
          <p:nvPr/>
        </p:nvSpPr>
        <p:spPr bwMode="auto">
          <a:xfrm flipH="1">
            <a:off x="2339975" y="4221163"/>
            <a:ext cx="863600" cy="936625"/>
          </a:xfrm>
          <a:prstGeom prst="line">
            <a:avLst/>
          </a:prstGeom>
          <a:noFill/>
          <a:ln w="9525">
            <a:solidFill>
              <a:srgbClr val="333333"/>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393" name="Line 9"/>
          <p:cNvSpPr>
            <a:spLocks noChangeShapeType="1"/>
          </p:cNvSpPr>
          <p:nvPr/>
        </p:nvSpPr>
        <p:spPr bwMode="auto">
          <a:xfrm>
            <a:off x="5364163" y="4292600"/>
            <a:ext cx="1295400" cy="1008063"/>
          </a:xfrm>
          <a:prstGeom prst="line">
            <a:avLst/>
          </a:prstGeom>
          <a:noFill/>
          <a:ln w="9525">
            <a:solidFill>
              <a:srgbClr val="333333"/>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8" name="Text Box 10"/>
          <p:cNvSpPr txBox="1">
            <a:spLocks noChangeArrowheads="1"/>
          </p:cNvSpPr>
          <p:nvPr/>
        </p:nvSpPr>
        <p:spPr bwMode="auto">
          <a:xfrm>
            <a:off x="6443663" y="5373688"/>
            <a:ext cx="2089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Calibri" pitchFamily="34" charset="0"/>
                <a:ea typeface="MS PGothic" pitchFamily="34" charset="-128"/>
              </a:defRPr>
            </a:lvl9pPr>
          </a:lstStyle>
          <a:p>
            <a:pPr algn="ctr"/>
            <a:r>
              <a:rPr lang="en-GB" altLang="en-US" sz="1800">
                <a:latin typeface="Verdana" pitchFamily="34" charset="0"/>
              </a:rPr>
              <a:t>Crushing and screening</a:t>
            </a:r>
          </a:p>
        </p:txBody>
      </p:sp>
      <p:sp>
        <p:nvSpPr>
          <p:cNvPr id="16396" name="Line 12"/>
          <p:cNvSpPr>
            <a:spLocks noChangeShapeType="1"/>
          </p:cNvSpPr>
          <p:nvPr/>
        </p:nvSpPr>
        <p:spPr bwMode="auto">
          <a:xfrm flipV="1">
            <a:off x="4356100" y="2420938"/>
            <a:ext cx="0" cy="792162"/>
          </a:xfrm>
          <a:prstGeom prst="line">
            <a:avLst/>
          </a:prstGeom>
          <a:noFill/>
          <a:ln w="9525">
            <a:solidFill>
              <a:srgbClr val="333333"/>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397" name="Line 13"/>
          <p:cNvSpPr>
            <a:spLocks noChangeShapeType="1"/>
          </p:cNvSpPr>
          <p:nvPr/>
        </p:nvSpPr>
        <p:spPr bwMode="auto">
          <a:xfrm>
            <a:off x="4356100" y="4508500"/>
            <a:ext cx="0" cy="792163"/>
          </a:xfrm>
          <a:prstGeom prst="line">
            <a:avLst/>
          </a:prstGeom>
          <a:noFill/>
          <a:ln w="9525">
            <a:solidFill>
              <a:srgbClr val="333333"/>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22" name="Text Box 14"/>
          <p:cNvSpPr txBox="1">
            <a:spLocks noChangeArrowheads="1"/>
          </p:cNvSpPr>
          <p:nvPr/>
        </p:nvSpPr>
        <p:spPr bwMode="auto">
          <a:xfrm>
            <a:off x="3252788" y="1773238"/>
            <a:ext cx="2251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Calibri" pitchFamily="34" charset="0"/>
                <a:ea typeface="MS PGothic" pitchFamily="34" charset="-128"/>
              </a:defRPr>
            </a:lvl9pPr>
          </a:lstStyle>
          <a:p>
            <a:pPr algn="ctr"/>
            <a:r>
              <a:rPr lang="en-GB" altLang="en-US" sz="1800">
                <a:latin typeface="Verdana" pitchFamily="34" charset="0"/>
              </a:rPr>
              <a:t>Drilling &amp; blasting</a:t>
            </a:r>
          </a:p>
        </p:txBody>
      </p:sp>
      <p:sp>
        <p:nvSpPr>
          <p:cNvPr id="68623" name="Text Box 15"/>
          <p:cNvSpPr txBox="1">
            <a:spLocks noChangeArrowheads="1"/>
          </p:cNvSpPr>
          <p:nvPr/>
        </p:nvSpPr>
        <p:spPr bwMode="auto">
          <a:xfrm>
            <a:off x="3384550" y="5487988"/>
            <a:ext cx="19431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Calibri" pitchFamily="34" charset="0"/>
                <a:ea typeface="MS PGothic" pitchFamily="34" charset="-128"/>
              </a:defRPr>
            </a:lvl9pPr>
          </a:lstStyle>
          <a:p>
            <a:pPr algn="ctr"/>
            <a:r>
              <a:rPr lang="en-GB" altLang="en-US" sz="1800">
                <a:latin typeface="Verdana" pitchFamily="34" charset="0"/>
              </a:rPr>
              <a:t>Stone working &amp; stock handling</a:t>
            </a:r>
          </a:p>
        </p:txBody>
      </p:sp>
      <p:sp>
        <p:nvSpPr>
          <p:cNvPr id="16402" name="Line 7"/>
          <p:cNvSpPr>
            <a:spLocks noChangeShapeType="1"/>
          </p:cNvSpPr>
          <p:nvPr/>
        </p:nvSpPr>
        <p:spPr bwMode="auto">
          <a:xfrm flipH="1" flipV="1">
            <a:off x="1655763" y="3824288"/>
            <a:ext cx="1331912" cy="0"/>
          </a:xfrm>
          <a:prstGeom prst="line">
            <a:avLst/>
          </a:prstGeom>
          <a:noFill/>
          <a:ln w="9525">
            <a:solidFill>
              <a:srgbClr val="333333"/>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403" name="Line 7"/>
          <p:cNvSpPr>
            <a:spLocks noChangeShapeType="1"/>
          </p:cNvSpPr>
          <p:nvPr/>
        </p:nvSpPr>
        <p:spPr bwMode="auto">
          <a:xfrm flipV="1">
            <a:off x="5761038" y="3860800"/>
            <a:ext cx="1042987" cy="0"/>
          </a:xfrm>
          <a:prstGeom prst="line">
            <a:avLst/>
          </a:prstGeom>
          <a:noFill/>
          <a:ln w="9525">
            <a:solidFill>
              <a:srgbClr val="333333"/>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 name="Text Box 3"/>
          <p:cNvSpPr txBox="1">
            <a:spLocks noChangeArrowheads="1"/>
          </p:cNvSpPr>
          <p:nvPr/>
        </p:nvSpPr>
        <p:spPr bwMode="auto">
          <a:xfrm>
            <a:off x="179388" y="3502025"/>
            <a:ext cx="1677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Calibri" pitchFamily="34" charset="0"/>
                <a:ea typeface="MS PGothic" pitchFamily="34" charset="-128"/>
              </a:defRPr>
            </a:lvl9pPr>
          </a:lstStyle>
          <a:p>
            <a:pPr algn="ctr"/>
            <a:r>
              <a:rPr lang="en-GB" altLang="en-US" sz="1800">
                <a:latin typeface="Verdana" pitchFamily="34" charset="0"/>
              </a:rPr>
              <a:t>Handling filler</a:t>
            </a:r>
          </a:p>
        </p:txBody>
      </p:sp>
      <p:sp>
        <p:nvSpPr>
          <p:cNvPr id="21" name="Text Box 3"/>
          <p:cNvSpPr txBox="1">
            <a:spLocks noChangeArrowheads="1"/>
          </p:cNvSpPr>
          <p:nvPr/>
        </p:nvSpPr>
        <p:spPr bwMode="auto">
          <a:xfrm>
            <a:off x="7127875" y="3538538"/>
            <a:ext cx="16779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Calibri" pitchFamily="34" charset="0"/>
                <a:ea typeface="MS PGothic" pitchFamily="34" charset="-128"/>
              </a:defRPr>
            </a:lvl9pPr>
          </a:lstStyle>
          <a:p>
            <a:pPr algn="ctr"/>
            <a:r>
              <a:rPr lang="en-GB" altLang="en-US" sz="1800" dirty="0" smtClean="0">
                <a:latin typeface="Verdana" pitchFamily="34" charset="0"/>
              </a:rPr>
              <a:t>Asphalt/RMC </a:t>
            </a:r>
            <a:r>
              <a:rPr lang="en-GB" altLang="en-US" sz="1800" dirty="0">
                <a:latin typeface="Verdana" pitchFamily="34" charset="0"/>
              </a:rPr>
              <a:t>production</a:t>
            </a:r>
          </a:p>
        </p:txBody>
      </p:sp>
      <p:sp>
        <p:nvSpPr>
          <p:cNvPr id="22" name="Text Placeholder 70"/>
          <p:cNvSpPr txBox="1">
            <a:spLocks/>
          </p:cNvSpPr>
          <p:nvPr/>
        </p:nvSpPr>
        <p:spPr>
          <a:xfrm>
            <a:off x="-6896" y="385381"/>
            <a:ext cx="9106535" cy="842010"/>
          </a:xfrm>
          <a:prstGeom prst="rect">
            <a:avLst/>
          </a:prstGeom>
          <a:noFill/>
          <a:ln w="0" cmpd="sng">
            <a:noFill/>
            <a:prstDash val="solid"/>
          </a:ln>
        </p:spPr>
        <p:txBody>
          <a:bodyPr vert="horz" lIns="0" tIns="52705" rIns="0" bIns="0" anchor="t">
            <a:normAutofit fontScale="95000"/>
          </a:bodyPr>
          <a:lstStyle>
            <a:defPPr>
              <a:defRPr lang="en-GB"/>
            </a:defPPr>
            <a:lvl1pPr algn="l"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594360" algn="ctr">
              <a:lnSpc>
                <a:spcPts val="2400"/>
              </a:lnSpc>
            </a:pPr>
            <a:endParaRPr lang="en-US" sz="4000" b="1"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594360" algn="ctr">
              <a:lnSpc>
                <a:spcPts val="2400"/>
              </a:lnSpc>
            </a:pPr>
            <a:r>
              <a:rPr lang="en-US" sz="4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Risk Assessment</a:t>
            </a:r>
            <a:endParaRPr lang="en-US" sz="4200" spc="-5"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590729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6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6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6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6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6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P spid="68612" grpId="0"/>
      <p:bldP spid="68613" grpId="0"/>
      <p:bldP spid="68618" grpId="0"/>
      <p:bldP spid="68622" grpId="0"/>
      <p:bldP spid="68623"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Image.jpg"/>
          <p:cNvPicPr/>
          <p:nvPr/>
        </p:nvPicPr>
        <p:blipFill>
          <a:blip r:embed="rId3"/>
          <a:stretch>
            <a:fillRect/>
          </a:stretch>
        </p:blipFill>
        <p:spPr>
          <a:xfrm>
            <a:off x="692105" y="1745974"/>
            <a:ext cx="7364095" cy="4270375"/>
          </a:xfrm>
          <a:prstGeom prst="rect">
            <a:avLst/>
          </a:prstGeom>
        </p:spPr>
      </p:pic>
      <p:sp>
        <p:nvSpPr>
          <p:cNvPr id="71" name="Text Placeholder 70"/>
          <p:cNvSpPr>
            <a:spLocks noGrp="1"/>
          </p:cNvSpPr>
          <p:nvPr>
            <p:ph type="body" idx="10"/>
          </p:nvPr>
        </p:nvSpPr>
        <p:spPr>
          <a:xfrm>
            <a:off x="37465" y="404664"/>
            <a:ext cx="9106535" cy="842010"/>
          </a:xfrm>
          <a:prstGeom prst="rect">
            <a:avLst/>
          </a:prstGeom>
          <a:noFill/>
          <a:ln w="0" cmpd="sng">
            <a:noFill/>
            <a:prstDash val="solid"/>
          </a:ln>
        </p:spPr>
        <p:txBody>
          <a:bodyPr vert="horz" lIns="0" tIns="52705" rIns="0" bIns="0" anchor="t">
            <a:normAutofit fontScale="95000"/>
          </a:bodyPr>
          <a:lstStyle/>
          <a:p>
            <a:pPr marL="594360" marR="0" indent="0" algn="l">
              <a:lnSpc>
                <a:spcPts val="2400"/>
              </a:lnSpc>
              <a:spcAft>
                <a:spcPts val="0"/>
              </a:spcAft>
              <a:buNone/>
            </a:pPr>
            <a:endParaRPr lang="en-US" sz="4000" b="1" spc="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594360" marR="0" indent="0" algn="ctr">
              <a:lnSpc>
                <a:spcPts val="2400"/>
              </a:lnSpc>
              <a:spcAft>
                <a:spcPts val="0"/>
              </a:spcAft>
              <a:buNone/>
            </a:pPr>
            <a:r>
              <a:rPr lang="en-US" sz="4200" spc="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Risk Assessment</a:t>
            </a:r>
            <a:endParaRPr lang="en-US" sz="4200" spc="-5"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35061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9552" y="1340768"/>
            <a:ext cx="8208912"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70"/>
          <p:cNvSpPr>
            <a:spLocks noGrp="1"/>
          </p:cNvSpPr>
          <p:nvPr>
            <p:ph type="body" idx="10"/>
          </p:nvPr>
        </p:nvSpPr>
        <p:spPr>
          <a:xfrm>
            <a:off x="37465" y="404664"/>
            <a:ext cx="9106535" cy="842010"/>
          </a:xfrm>
          <a:prstGeom prst="rect">
            <a:avLst/>
          </a:prstGeom>
          <a:noFill/>
          <a:ln w="0" cmpd="sng">
            <a:noFill/>
            <a:prstDash val="solid"/>
          </a:ln>
        </p:spPr>
        <p:txBody>
          <a:bodyPr vert="horz" lIns="0" tIns="52705" rIns="0" bIns="0" anchor="t">
            <a:normAutofit fontScale="95000"/>
          </a:bodyPr>
          <a:lstStyle/>
          <a:p>
            <a:pPr marL="594360" marR="0" indent="0" algn="l">
              <a:lnSpc>
                <a:spcPts val="2400"/>
              </a:lnSpc>
              <a:spcAft>
                <a:spcPts val="0"/>
              </a:spcAft>
              <a:buNone/>
            </a:pPr>
            <a:endParaRPr lang="en-US" sz="4000" b="1" spc="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594360" marR="0" indent="0" algn="ctr">
              <a:lnSpc>
                <a:spcPts val="2400"/>
              </a:lnSpc>
              <a:spcAft>
                <a:spcPts val="0"/>
              </a:spcAft>
              <a:buNone/>
            </a:pPr>
            <a:r>
              <a:rPr lang="en-US" sz="4200" spc="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Risk Assessment</a:t>
            </a:r>
            <a:endParaRPr lang="en-US" sz="4200" spc="-5"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8595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jpg"/>
          <p:cNvPicPr/>
          <p:nvPr/>
        </p:nvPicPr>
        <p:blipFill>
          <a:blip r:embed="rId3"/>
          <a:stretch>
            <a:fillRect/>
          </a:stretch>
        </p:blipFill>
        <p:spPr>
          <a:xfrm>
            <a:off x="1048385" y="1630680"/>
            <a:ext cx="6827520" cy="4377055"/>
          </a:xfrm>
          <a:prstGeom prst="rect">
            <a:avLst/>
          </a:prstGeom>
        </p:spPr>
      </p:pic>
      <p:sp>
        <p:nvSpPr>
          <p:cNvPr id="5" name="Text Placeholder 70"/>
          <p:cNvSpPr>
            <a:spLocks noGrp="1"/>
          </p:cNvSpPr>
          <p:nvPr>
            <p:ph type="body" idx="10"/>
          </p:nvPr>
        </p:nvSpPr>
        <p:spPr>
          <a:xfrm>
            <a:off x="37465" y="404664"/>
            <a:ext cx="9106535" cy="842010"/>
          </a:xfrm>
          <a:prstGeom prst="rect">
            <a:avLst/>
          </a:prstGeom>
          <a:noFill/>
          <a:ln w="0" cmpd="sng">
            <a:noFill/>
            <a:prstDash val="solid"/>
          </a:ln>
        </p:spPr>
        <p:txBody>
          <a:bodyPr vert="horz" lIns="0" tIns="52705" rIns="0" bIns="0" anchor="t">
            <a:normAutofit fontScale="95000"/>
          </a:bodyPr>
          <a:lstStyle/>
          <a:p>
            <a:pPr marL="594360" marR="0" indent="0" algn="l">
              <a:lnSpc>
                <a:spcPts val="2400"/>
              </a:lnSpc>
              <a:spcAft>
                <a:spcPts val="0"/>
              </a:spcAft>
              <a:buNone/>
            </a:pPr>
            <a:endParaRPr lang="en-US" sz="4000" b="1" spc="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594360" marR="0" indent="0" algn="ctr">
              <a:lnSpc>
                <a:spcPts val="2400"/>
              </a:lnSpc>
              <a:spcAft>
                <a:spcPts val="0"/>
              </a:spcAft>
              <a:buNone/>
            </a:pPr>
            <a:r>
              <a:rPr lang="en-US" sz="4200" spc="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Risk Assessment</a:t>
            </a:r>
            <a:endParaRPr lang="en-US" sz="4200" spc="-5"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64722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Image.jpg"/>
          <p:cNvPicPr/>
          <p:nvPr/>
        </p:nvPicPr>
        <p:blipFill>
          <a:blip r:embed="rId3"/>
          <a:stretch>
            <a:fillRect/>
          </a:stretch>
        </p:blipFill>
        <p:spPr>
          <a:xfrm>
            <a:off x="557141" y="2492896"/>
            <a:ext cx="8266430" cy="3221355"/>
          </a:xfrm>
          <a:prstGeom prst="rect">
            <a:avLst/>
          </a:prstGeom>
        </p:spPr>
      </p:pic>
      <p:sp>
        <p:nvSpPr>
          <p:cNvPr id="225" name="Text Placeholder 224"/>
          <p:cNvSpPr>
            <a:spLocks noGrp="1"/>
          </p:cNvSpPr>
          <p:nvPr>
            <p:ph type="body" idx="10"/>
          </p:nvPr>
        </p:nvSpPr>
        <p:spPr>
          <a:xfrm>
            <a:off x="62230" y="1412776"/>
            <a:ext cx="9081770" cy="927735"/>
          </a:xfrm>
          <a:prstGeom prst="rect">
            <a:avLst/>
          </a:prstGeom>
          <a:noFill/>
          <a:ln w="0" cmpd="sng">
            <a:noFill/>
            <a:prstDash val="solid"/>
          </a:ln>
        </p:spPr>
        <p:txBody>
          <a:bodyPr vert="horz" lIns="0" tIns="26035" rIns="0" bIns="0" anchor="t">
            <a:normAutofit fontScale="95000"/>
          </a:bodyPr>
          <a:lstStyle/>
          <a:p>
            <a:pPr marL="502920" marR="0" indent="0" algn="l">
              <a:lnSpc>
                <a:spcPts val="2000"/>
              </a:lnSpc>
              <a:spcAft>
                <a:spcPts val="0"/>
              </a:spcAft>
            </a:pPr>
            <a:r>
              <a:rPr lang="en-US" sz="2000" b="1" spc="40" dirty="0">
                <a:solidFill>
                  <a:srgbClr val="000000"/>
                </a:solidFill>
                <a:latin typeface="Calibri" panose="02020603050405020304" pitchFamily="2"/>
              </a:rPr>
              <a:t>ARE A/C SYSTEMS MAINTAINED AND OPERATIVE - MACHINE DOORS &amp; </a:t>
            </a:r>
          </a:p>
          <a:p>
            <a:pPr marL="502920" marR="0" indent="0" algn="l">
              <a:lnSpc>
                <a:spcPts val="2000"/>
              </a:lnSpc>
              <a:spcBef>
                <a:spcPts val="365"/>
              </a:spcBef>
              <a:spcAft>
                <a:spcPts val="2640"/>
              </a:spcAft>
            </a:pPr>
            <a:r>
              <a:rPr lang="en-US" sz="2000" b="1" spc="45" dirty="0">
                <a:solidFill>
                  <a:srgbClr val="000000"/>
                </a:solidFill>
                <a:latin typeface="Calibri" panose="02020603050405020304" pitchFamily="2"/>
              </a:rPr>
              <a:t>WINDOWS MUST BE KEPT CLOSED </a:t>
            </a:r>
          </a:p>
        </p:txBody>
      </p:sp>
      <p:sp>
        <p:nvSpPr>
          <p:cNvPr id="6" name="Text Placeholder 70"/>
          <p:cNvSpPr>
            <a:spLocks noGrp="1"/>
          </p:cNvSpPr>
          <p:nvPr>
            <p:ph type="body" idx="10"/>
          </p:nvPr>
        </p:nvSpPr>
        <p:spPr>
          <a:xfrm>
            <a:off x="37465" y="404664"/>
            <a:ext cx="9106535" cy="842010"/>
          </a:xfrm>
          <a:prstGeom prst="rect">
            <a:avLst/>
          </a:prstGeom>
          <a:noFill/>
          <a:ln w="0" cmpd="sng">
            <a:noFill/>
            <a:prstDash val="solid"/>
          </a:ln>
        </p:spPr>
        <p:txBody>
          <a:bodyPr vert="horz" lIns="0" tIns="52705" rIns="0" bIns="0" anchor="t">
            <a:normAutofit fontScale="95000"/>
          </a:bodyPr>
          <a:lstStyle/>
          <a:p>
            <a:pPr marL="594360" marR="0" indent="0" algn="l">
              <a:lnSpc>
                <a:spcPts val="2400"/>
              </a:lnSpc>
              <a:spcAft>
                <a:spcPts val="0"/>
              </a:spcAft>
              <a:buNone/>
            </a:pPr>
            <a:endParaRPr lang="en-US" sz="4000" b="1" spc="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594360" marR="0" indent="0" algn="ctr">
              <a:lnSpc>
                <a:spcPts val="2400"/>
              </a:lnSpc>
              <a:spcAft>
                <a:spcPts val="0"/>
              </a:spcAft>
              <a:buNone/>
            </a:pPr>
            <a:r>
              <a:rPr lang="en-US" sz="4200" spc="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Risk Assessment</a:t>
            </a:r>
            <a:endParaRPr lang="en-US" sz="4200" spc="-5"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364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Image.jpg"/>
          <p:cNvPicPr/>
          <p:nvPr/>
        </p:nvPicPr>
        <p:blipFill>
          <a:blip r:embed="rId3"/>
          <a:stretch>
            <a:fillRect/>
          </a:stretch>
        </p:blipFill>
        <p:spPr>
          <a:xfrm>
            <a:off x="560705" y="1412776"/>
            <a:ext cx="7997825" cy="4742815"/>
          </a:xfrm>
          <a:prstGeom prst="rect">
            <a:avLst/>
          </a:prstGeom>
        </p:spPr>
      </p:pic>
      <p:sp>
        <p:nvSpPr>
          <p:cNvPr id="9" name="Text Placeholder 70"/>
          <p:cNvSpPr>
            <a:spLocks noGrp="1"/>
          </p:cNvSpPr>
          <p:nvPr>
            <p:ph type="body" idx="10"/>
          </p:nvPr>
        </p:nvSpPr>
        <p:spPr>
          <a:xfrm>
            <a:off x="37465" y="404664"/>
            <a:ext cx="9106535" cy="842010"/>
          </a:xfrm>
          <a:prstGeom prst="rect">
            <a:avLst/>
          </a:prstGeom>
          <a:noFill/>
          <a:ln w="0" cmpd="sng">
            <a:noFill/>
            <a:prstDash val="solid"/>
          </a:ln>
        </p:spPr>
        <p:txBody>
          <a:bodyPr vert="horz" lIns="0" tIns="52705" rIns="0" bIns="0" anchor="t">
            <a:normAutofit fontScale="95000"/>
          </a:bodyPr>
          <a:lstStyle/>
          <a:p>
            <a:pPr marL="594360" marR="0" indent="0" algn="l">
              <a:lnSpc>
                <a:spcPts val="2400"/>
              </a:lnSpc>
              <a:spcAft>
                <a:spcPts val="0"/>
              </a:spcAft>
              <a:buNone/>
            </a:pPr>
            <a:endParaRPr lang="en-US" sz="4000" b="1" spc="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594360" marR="0" indent="0" algn="ctr">
              <a:lnSpc>
                <a:spcPts val="2400"/>
              </a:lnSpc>
              <a:spcAft>
                <a:spcPts val="0"/>
              </a:spcAft>
              <a:buNone/>
            </a:pPr>
            <a:r>
              <a:rPr lang="en-US" sz="4200" spc="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Risk Assessment</a:t>
            </a:r>
            <a:endParaRPr lang="en-US" sz="4200" spc="-5"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60117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Image.jpg"/>
          <p:cNvPicPr/>
          <p:nvPr/>
        </p:nvPicPr>
        <p:blipFill>
          <a:blip r:embed="rId3"/>
          <a:stretch>
            <a:fillRect/>
          </a:stretch>
        </p:blipFill>
        <p:spPr>
          <a:xfrm>
            <a:off x="633730" y="1896110"/>
            <a:ext cx="7607935" cy="3505200"/>
          </a:xfrm>
          <a:prstGeom prst="rect">
            <a:avLst/>
          </a:prstGeom>
        </p:spPr>
      </p:pic>
      <p:sp>
        <p:nvSpPr>
          <p:cNvPr id="283" name="Text Placeholder 282"/>
          <p:cNvSpPr>
            <a:spLocks noGrp="1"/>
          </p:cNvSpPr>
          <p:nvPr>
            <p:ph type="body" idx="10"/>
          </p:nvPr>
        </p:nvSpPr>
        <p:spPr>
          <a:xfrm>
            <a:off x="189230" y="5750560"/>
            <a:ext cx="8229600" cy="772160"/>
          </a:xfrm>
          <a:prstGeom prst="rect">
            <a:avLst/>
          </a:prstGeom>
          <a:noFill/>
          <a:ln w="0" cmpd="sng">
            <a:noFill/>
            <a:prstDash val="solid"/>
          </a:ln>
        </p:spPr>
        <p:txBody>
          <a:bodyPr vert="horz" lIns="0" tIns="26035" rIns="0" bIns="0" anchor="t">
            <a:normAutofit fontScale="95000"/>
          </a:bodyPr>
          <a:lstStyle/>
          <a:p>
            <a:pPr marL="0" marR="0" indent="0" algn="ctr">
              <a:lnSpc>
                <a:spcPts val="2200"/>
              </a:lnSpc>
              <a:spcAft>
                <a:spcPts val="3615"/>
              </a:spcAft>
            </a:pPr>
            <a:r>
              <a:rPr lang="en-US" sz="2000" b="1" spc="20">
                <a:solidFill>
                  <a:srgbClr val="000000"/>
                </a:solidFill>
                <a:latin typeface="Calibri" panose="02020603050405020304" pitchFamily="2"/>
              </a:rPr>
              <a:t>VACUUM V SWEEPING </a:t>
            </a:r>
          </a:p>
        </p:txBody>
      </p:sp>
      <p:sp>
        <p:nvSpPr>
          <p:cNvPr id="8" name="Text Placeholder 70"/>
          <p:cNvSpPr>
            <a:spLocks noGrp="1"/>
          </p:cNvSpPr>
          <p:nvPr>
            <p:ph type="body" idx="10"/>
          </p:nvPr>
        </p:nvSpPr>
        <p:spPr>
          <a:xfrm>
            <a:off x="37465" y="404664"/>
            <a:ext cx="9106535" cy="842010"/>
          </a:xfrm>
          <a:prstGeom prst="rect">
            <a:avLst/>
          </a:prstGeom>
          <a:noFill/>
          <a:ln w="0" cmpd="sng">
            <a:noFill/>
            <a:prstDash val="solid"/>
          </a:ln>
        </p:spPr>
        <p:txBody>
          <a:bodyPr vert="horz" lIns="0" tIns="52705" rIns="0" bIns="0" anchor="t">
            <a:normAutofit fontScale="95000"/>
          </a:bodyPr>
          <a:lstStyle/>
          <a:p>
            <a:pPr marL="594360" marR="0" indent="0" algn="l">
              <a:lnSpc>
                <a:spcPts val="2400"/>
              </a:lnSpc>
              <a:spcAft>
                <a:spcPts val="0"/>
              </a:spcAft>
              <a:buNone/>
            </a:pPr>
            <a:endParaRPr lang="en-US" sz="4000" b="1" spc="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594360" marR="0" indent="0" algn="ctr">
              <a:lnSpc>
                <a:spcPts val="2400"/>
              </a:lnSpc>
              <a:spcAft>
                <a:spcPts val="0"/>
              </a:spcAft>
              <a:buNone/>
            </a:pPr>
            <a:r>
              <a:rPr lang="en-US" sz="4200" spc="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Risk Assessment</a:t>
            </a:r>
            <a:endParaRPr lang="en-US" sz="4200" spc="-5"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14831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 name="Image.jpg"/>
          <p:cNvPicPr/>
          <p:nvPr/>
        </p:nvPicPr>
        <p:blipFill>
          <a:blip r:embed="rId3"/>
          <a:stretch>
            <a:fillRect/>
          </a:stretch>
        </p:blipFill>
        <p:spPr>
          <a:xfrm>
            <a:off x="682625" y="1944370"/>
            <a:ext cx="7607935" cy="4026535"/>
          </a:xfrm>
          <a:prstGeom prst="rect">
            <a:avLst/>
          </a:prstGeom>
        </p:spPr>
      </p:pic>
      <p:sp>
        <p:nvSpPr>
          <p:cNvPr id="326" name="Text Placeholder 325"/>
          <p:cNvSpPr>
            <a:spLocks noGrp="1"/>
          </p:cNvSpPr>
          <p:nvPr>
            <p:ph type="body" idx="10"/>
          </p:nvPr>
        </p:nvSpPr>
        <p:spPr>
          <a:xfrm>
            <a:off x="237490" y="1114425"/>
            <a:ext cx="8483600" cy="829945"/>
          </a:xfrm>
          <a:prstGeom prst="rect">
            <a:avLst/>
          </a:prstGeom>
          <a:noFill/>
          <a:ln w="0" cmpd="sng">
            <a:noFill/>
            <a:prstDash val="solid"/>
          </a:ln>
        </p:spPr>
        <p:txBody>
          <a:bodyPr vert="horz" lIns="0" tIns="26035" rIns="0" bIns="0" anchor="t"/>
          <a:lstStyle/>
          <a:p>
            <a:pPr marL="228600" marR="0" indent="0" algn="l">
              <a:lnSpc>
                <a:spcPts val="2200"/>
              </a:lnSpc>
              <a:spcAft>
                <a:spcPts val="0"/>
              </a:spcAft>
            </a:pPr>
            <a:r>
              <a:rPr lang="en-US" sz="2000" b="1" spc="0" dirty="0">
                <a:solidFill>
                  <a:srgbClr val="050203"/>
                </a:solidFill>
                <a:latin typeface="Calibri" panose="02020603050405020304" pitchFamily="2"/>
              </a:rPr>
              <a:t>OFFICES–MEETING ROOMS–CANTEEENS–CONTROL ROOMS-WEIGHBRIDGES - </a:t>
            </a:r>
          </a:p>
          <a:p>
            <a:pPr marL="228600" marR="0" indent="0" algn="l">
              <a:lnSpc>
                <a:spcPts val="2200"/>
              </a:lnSpc>
              <a:spcBef>
                <a:spcPts val="165"/>
              </a:spcBef>
              <a:spcAft>
                <a:spcPts val="1645"/>
              </a:spcAft>
              <a:buNone/>
            </a:pPr>
            <a:r>
              <a:rPr lang="en-US" sz="2000" b="1" spc="-10" dirty="0">
                <a:solidFill>
                  <a:srgbClr val="050203"/>
                </a:solidFill>
                <a:latin typeface="Calibri" panose="02020603050405020304" pitchFamily="2"/>
              </a:rPr>
              <a:t>TOILETS ETC </a:t>
            </a:r>
          </a:p>
        </p:txBody>
      </p:sp>
      <p:sp>
        <p:nvSpPr>
          <p:cNvPr id="6" name="Text Placeholder 70"/>
          <p:cNvSpPr>
            <a:spLocks noGrp="1"/>
          </p:cNvSpPr>
          <p:nvPr>
            <p:ph type="body" idx="10"/>
          </p:nvPr>
        </p:nvSpPr>
        <p:spPr>
          <a:xfrm>
            <a:off x="37465" y="260648"/>
            <a:ext cx="9106535" cy="842010"/>
          </a:xfrm>
          <a:prstGeom prst="rect">
            <a:avLst/>
          </a:prstGeom>
          <a:noFill/>
          <a:ln w="0" cmpd="sng">
            <a:noFill/>
            <a:prstDash val="solid"/>
          </a:ln>
        </p:spPr>
        <p:txBody>
          <a:bodyPr vert="horz" lIns="0" tIns="52705" rIns="0" bIns="0" anchor="t">
            <a:normAutofit fontScale="95000"/>
          </a:bodyPr>
          <a:lstStyle/>
          <a:p>
            <a:pPr marL="594360" marR="0" indent="0" algn="l">
              <a:lnSpc>
                <a:spcPts val="2400"/>
              </a:lnSpc>
              <a:spcAft>
                <a:spcPts val="0"/>
              </a:spcAft>
              <a:buNone/>
            </a:pPr>
            <a:endParaRPr lang="en-US" sz="4000" b="1" spc="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594360" marR="0" indent="0" algn="ctr">
              <a:lnSpc>
                <a:spcPts val="2400"/>
              </a:lnSpc>
              <a:spcAft>
                <a:spcPts val="0"/>
              </a:spcAft>
              <a:buNone/>
            </a:pPr>
            <a:r>
              <a:rPr lang="en-US" sz="4200" spc="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Risk Assessment</a:t>
            </a:r>
            <a:endParaRPr lang="en-US" sz="4200" spc="-5"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80160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subTitle" sz="quarter" idx="1"/>
          </p:nvPr>
        </p:nvSpPr>
        <p:spPr>
          <a:xfrm>
            <a:off x="467544" y="1628800"/>
            <a:ext cx="7992888" cy="4680520"/>
          </a:xfrm>
        </p:spPr>
        <p:txBody>
          <a:bodyPr/>
          <a:lstStyle/>
          <a:p>
            <a:pPr marL="457200" indent="-457200" algn="just">
              <a:buFont typeface="Arial" panose="020B0604020202020204" pitchFamily="34" charset="0"/>
              <a:buChar char="•"/>
            </a:pPr>
            <a:endParaRPr lang="en-GB" sz="2400"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Arial" panose="020B0604020202020204" pitchFamily="34" charset="0"/>
              <a:buChar char="•"/>
            </a:pPr>
            <a:endParaRPr lang="en-US" altLang="en-US" b="1" dirty="0" smtClean="0">
              <a:solidFill>
                <a:srgbClr val="FFC000"/>
              </a:solidFill>
              <a:ea typeface="Verdana" pitchFamily="34" charset="0"/>
              <a:cs typeface="Verdana" pitchFamily="34" charset="0"/>
            </a:endParaRPr>
          </a:p>
        </p:txBody>
      </p:sp>
      <p:sp>
        <p:nvSpPr>
          <p:cNvPr id="4" name="Content Placeholder 5"/>
          <p:cNvSpPr txBox="1">
            <a:spLocks/>
          </p:cNvSpPr>
          <p:nvPr/>
        </p:nvSpPr>
        <p:spPr bwMode="auto">
          <a:xfrm>
            <a:off x="-811" y="980728"/>
            <a:ext cx="9144000"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lnSpc>
                <a:spcPct val="150000"/>
              </a:lnSpc>
              <a:buNone/>
            </a:pPr>
            <a:r>
              <a:rPr lang="en-GB" sz="2400" dirty="0" smtClean="0">
                <a:latin typeface="Verdana" panose="020B0604030504040204" pitchFamily="34" charset="0"/>
                <a:ea typeface="Verdana" panose="020B0604030504040204" pitchFamily="34" charset="0"/>
                <a:cs typeface="Verdana" panose="020B0604030504040204" pitchFamily="34" charset="0"/>
              </a:rPr>
              <a:t> </a:t>
            </a:r>
          </a:p>
          <a:p>
            <a:pPr marL="0" indent="0" algn="ctr">
              <a:buFont typeface="Wingdings 2" pitchFamily="18" charset="2"/>
              <a:buNone/>
            </a:pPr>
            <a:r>
              <a:rPr lang="en-GB" sz="6600" dirty="0" smtClean="0"/>
              <a:t>From Procedure</a:t>
            </a:r>
          </a:p>
          <a:p>
            <a:pPr marL="0" indent="0" algn="ctr">
              <a:buFont typeface="Wingdings 2" pitchFamily="18" charset="2"/>
              <a:buNone/>
            </a:pPr>
            <a:r>
              <a:rPr lang="en-GB" sz="6600" dirty="0" smtClean="0"/>
              <a:t> to </a:t>
            </a:r>
          </a:p>
          <a:p>
            <a:pPr marL="0" indent="0" algn="ctr">
              <a:buFont typeface="Wingdings 2" pitchFamily="18" charset="2"/>
              <a:buNone/>
            </a:pPr>
            <a:r>
              <a:rPr lang="en-GB" sz="6600" dirty="0" smtClean="0"/>
              <a:t>Implementation.</a:t>
            </a:r>
          </a:p>
        </p:txBody>
      </p:sp>
    </p:spTree>
    <p:extLst>
      <p:ext uri="{BB962C8B-B14F-4D97-AF65-F5344CB8AC3E}">
        <p14:creationId xmlns:p14="http://schemas.microsoft.com/office/powerpoint/2010/main" val="3396794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29" y="-1"/>
            <a:ext cx="9151429"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889056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r>
              <a:rPr lang="en-GB" altLang="en-US" sz="4800" dirty="0">
                <a:solidFill>
                  <a:schemeClr val="tx1"/>
                </a:solidFill>
                <a:latin typeface="Verdana" pitchFamily="34" charset="0"/>
                <a:ea typeface="Verdana" pitchFamily="34" charset="0"/>
                <a:cs typeface="Verdana" pitchFamily="34" charset="0"/>
              </a:rPr>
              <a:t>Welcome and </a:t>
            </a:r>
            <a:r>
              <a:rPr lang="en-GB" altLang="en-US" sz="4800" dirty="0" smtClean="0">
                <a:solidFill>
                  <a:schemeClr val="tx1"/>
                </a:solidFill>
                <a:latin typeface="Verdana" pitchFamily="34" charset="0"/>
                <a:ea typeface="Verdana" pitchFamily="34" charset="0"/>
                <a:cs typeface="Verdana" pitchFamily="34" charset="0"/>
              </a:rPr>
              <a:t>Introduction</a:t>
            </a:r>
            <a:endParaRPr lang="en-GB" sz="4800" dirty="0">
              <a:solidFill>
                <a:schemeClr val="tx1"/>
              </a:solidFill>
            </a:endParaRPr>
          </a:p>
        </p:txBody>
      </p:sp>
      <p:sp>
        <p:nvSpPr>
          <p:cNvPr id="4" name="Content Placeholder 5"/>
          <p:cNvSpPr>
            <a:spLocks noGrp="1"/>
          </p:cNvSpPr>
          <p:nvPr>
            <p:ph idx="1"/>
          </p:nvPr>
        </p:nvSpPr>
        <p:spPr>
          <a:xfrm>
            <a:off x="457200" y="2420888"/>
            <a:ext cx="8229600" cy="3744416"/>
          </a:xfrm>
        </p:spPr>
        <p:txBody>
          <a:bodyPr/>
          <a:lstStyle/>
          <a:p>
            <a:pPr>
              <a:lnSpc>
                <a:spcPct val="150000"/>
              </a:lnSpc>
            </a:pPr>
            <a:r>
              <a:rPr lang="en-GB" sz="2400" dirty="0" smtClean="0">
                <a:latin typeface="Verdana" panose="020B0604030504040204" pitchFamily="34" charset="0"/>
                <a:ea typeface="Verdana" panose="020B0604030504040204" pitchFamily="34" charset="0"/>
                <a:cs typeface="Verdana" panose="020B0604030504040204" pitchFamily="34" charset="0"/>
              </a:rPr>
              <a:t>John Evans</a:t>
            </a:r>
          </a:p>
          <a:p>
            <a:pPr>
              <a:lnSpc>
                <a:spcPct val="150000"/>
              </a:lnSpc>
            </a:pPr>
            <a:endParaRPr lang="en-GB" sz="2400"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GB" sz="2400" dirty="0" smtClean="0">
                <a:latin typeface="Verdana" panose="020B0604030504040204" pitchFamily="34" charset="0"/>
                <a:ea typeface="Verdana" panose="020B0604030504040204" pitchFamily="34" charset="0"/>
                <a:cs typeface="Verdana" panose="020B0604030504040204" pitchFamily="34" charset="0"/>
              </a:rPr>
              <a:t>Health and Safety Advisor</a:t>
            </a:r>
          </a:p>
          <a:p>
            <a:pPr>
              <a:lnSpc>
                <a:spcPct val="150000"/>
              </a:lnSpc>
            </a:pPr>
            <a:endParaRPr lang="en-GB" sz="2400"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GB" sz="2400" dirty="0" err="1" smtClean="0">
                <a:latin typeface="Verdana" panose="020B0604030504040204" pitchFamily="34" charset="0"/>
                <a:ea typeface="Verdana" panose="020B0604030504040204" pitchFamily="34" charset="0"/>
                <a:cs typeface="Verdana" panose="020B0604030504040204" pitchFamily="34" charset="0"/>
              </a:rPr>
              <a:t>Northstone</a:t>
            </a:r>
            <a:r>
              <a:rPr lang="en-GB" sz="2400" dirty="0" smtClean="0">
                <a:latin typeface="Verdana" panose="020B0604030504040204" pitchFamily="34" charset="0"/>
                <a:ea typeface="Verdana" panose="020B0604030504040204" pitchFamily="34" charset="0"/>
                <a:cs typeface="Verdana" panose="020B0604030504040204" pitchFamily="34" charset="0"/>
              </a:rPr>
              <a:t> Materials</a:t>
            </a:r>
          </a:p>
          <a:p>
            <a:pPr marL="0" indent="0">
              <a:buNone/>
            </a:pP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92080" y="1844824"/>
            <a:ext cx="3240360" cy="29523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71105" y="4797152"/>
            <a:ext cx="3261335" cy="14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850491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Misc\Craigantlet Quarry\Craigantlet Photos\sky\dej_0408035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12143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8429" y="871435"/>
            <a:ext cx="5931497" cy="584775"/>
          </a:xfrm>
          <a:prstGeom prst="rect">
            <a:avLst/>
          </a:prstGeom>
          <a:noFill/>
          <a:ln>
            <a:solidFill>
              <a:schemeClr val="tx1"/>
            </a:solidFill>
          </a:ln>
        </p:spPr>
        <p:txBody>
          <a:bodyPr wrap="square" rtlCol="0">
            <a:spAutoFit/>
          </a:bodyPr>
          <a:lstStyle/>
          <a:p>
            <a:r>
              <a:rPr lang="en-GB" sz="3200" b="1" dirty="0" smtClean="0"/>
              <a:t>Dust Control at Site level</a:t>
            </a:r>
            <a:endParaRPr lang="en-GB" sz="3200" b="1" dirty="0"/>
          </a:p>
        </p:txBody>
      </p:sp>
      <p:sp>
        <p:nvSpPr>
          <p:cNvPr id="3" name="TextBox 2"/>
          <p:cNvSpPr txBox="1"/>
          <p:nvPr/>
        </p:nvSpPr>
        <p:spPr>
          <a:xfrm>
            <a:off x="1010746" y="2642708"/>
            <a:ext cx="1294792" cy="369332"/>
          </a:xfrm>
          <a:prstGeom prst="rect">
            <a:avLst/>
          </a:prstGeom>
          <a:noFill/>
          <a:ln>
            <a:solidFill>
              <a:schemeClr val="tx1"/>
            </a:solidFill>
          </a:ln>
        </p:spPr>
        <p:txBody>
          <a:bodyPr wrap="square" rtlCol="0">
            <a:spAutoFit/>
          </a:bodyPr>
          <a:lstStyle/>
          <a:p>
            <a:r>
              <a:rPr lang="en-GB" dirty="0" smtClean="0"/>
              <a:t>Eliminate</a:t>
            </a:r>
            <a:endParaRPr lang="en-GB" dirty="0"/>
          </a:p>
        </p:txBody>
      </p:sp>
      <p:sp>
        <p:nvSpPr>
          <p:cNvPr id="4" name="TextBox 3"/>
          <p:cNvSpPr txBox="1"/>
          <p:nvPr/>
        </p:nvSpPr>
        <p:spPr>
          <a:xfrm>
            <a:off x="4017225" y="2642331"/>
            <a:ext cx="1070709" cy="369332"/>
          </a:xfrm>
          <a:prstGeom prst="rect">
            <a:avLst/>
          </a:prstGeom>
          <a:noFill/>
          <a:ln>
            <a:solidFill>
              <a:schemeClr val="tx1"/>
            </a:solidFill>
          </a:ln>
        </p:spPr>
        <p:txBody>
          <a:bodyPr wrap="square" rtlCol="0">
            <a:spAutoFit/>
          </a:bodyPr>
          <a:lstStyle/>
          <a:p>
            <a:r>
              <a:rPr lang="en-GB" dirty="0" smtClean="0"/>
              <a:t>Control</a:t>
            </a:r>
            <a:endParaRPr lang="en-GB" dirty="0"/>
          </a:p>
        </p:txBody>
      </p:sp>
      <p:sp>
        <p:nvSpPr>
          <p:cNvPr id="5" name="TextBox 4"/>
          <p:cNvSpPr txBox="1"/>
          <p:nvPr/>
        </p:nvSpPr>
        <p:spPr>
          <a:xfrm>
            <a:off x="6984859" y="2642708"/>
            <a:ext cx="1096194" cy="369332"/>
          </a:xfrm>
          <a:prstGeom prst="rect">
            <a:avLst/>
          </a:prstGeom>
          <a:noFill/>
          <a:ln>
            <a:solidFill>
              <a:schemeClr val="tx1"/>
            </a:solidFill>
          </a:ln>
        </p:spPr>
        <p:txBody>
          <a:bodyPr wrap="square" rtlCol="0">
            <a:spAutoFit/>
          </a:bodyPr>
          <a:lstStyle/>
          <a:p>
            <a:r>
              <a:rPr lang="en-GB" dirty="0" smtClean="0"/>
              <a:t>Protect</a:t>
            </a:r>
            <a:endParaRPr lang="en-GB" dirty="0"/>
          </a:p>
        </p:txBody>
      </p:sp>
      <p:sp>
        <p:nvSpPr>
          <p:cNvPr id="6" name="TextBox 5"/>
          <p:cNvSpPr txBox="1"/>
          <p:nvPr/>
        </p:nvSpPr>
        <p:spPr>
          <a:xfrm>
            <a:off x="808163" y="3582356"/>
            <a:ext cx="1699959" cy="369332"/>
          </a:xfrm>
          <a:prstGeom prst="rect">
            <a:avLst/>
          </a:prstGeom>
          <a:noFill/>
          <a:ln>
            <a:solidFill>
              <a:schemeClr val="tx1"/>
            </a:solidFill>
          </a:ln>
        </p:spPr>
        <p:txBody>
          <a:bodyPr wrap="square" rtlCol="0">
            <a:spAutoFit/>
          </a:bodyPr>
          <a:lstStyle/>
          <a:p>
            <a:r>
              <a:rPr lang="en-GB" dirty="0" smtClean="0"/>
              <a:t>Suppression</a:t>
            </a:r>
            <a:endParaRPr lang="en-GB" dirty="0"/>
          </a:p>
        </p:txBody>
      </p:sp>
      <p:sp>
        <p:nvSpPr>
          <p:cNvPr id="7" name="TextBox 6"/>
          <p:cNvSpPr txBox="1"/>
          <p:nvPr/>
        </p:nvSpPr>
        <p:spPr>
          <a:xfrm>
            <a:off x="588619" y="4797152"/>
            <a:ext cx="710451" cy="369332"/>
          </a:xfrm>
          <a:prstGeom prst="rect">
            <a:avLst/>
          </a:prstGeom>
          <a:noFill/>
          <a:ln>
            <a:solidFill>
              <a:schemeClr val="tx1"/>
            </a:solidFill>
          </a:ln>
        </p:spPr>
        <p:txBody>
          <a:bodyPr wrap="none" rtlCol="0">
            <a:spAutoFit/>
          </a:bodyPr>
          <a:lstStyle/>
          <a:p>
            <a:r>
              <a:rPr lang="en-GB" dirty="0" smtClean="0"/>
              <a:t>Fixed</a:t>
            </a:r>
            <a:endParaRPr lang="en-GB" dirty="0"/>
          </a:p>
        </p:txBody>
      </p:sp>
      <p:sp>
        <p:nvSpPr>
          <p:cNvPr id="16" name="TextBox 15"/>
          <p:cNvSpPr txBox="1"/>
          <p:nvPr/>
        </p:nvSpPr>
        <p:spPr>
          <a:xfrm>
            <a:off x="1907704" y="4797152"/>
            <a:ext cx="851515" cy="369332"/>
          </a:xfrm>
          <a:prstGeom prst="rect">
            <a:avLst/>
          </a:prstGeom>
          <a:noFill/>
          <a:ln>
            <a:solidFill>
              <a:schemeClr val="tx1"/>
            </a:solidFill>
          </a:ln>
        </p:spPr>
        <p:txBody>
          <a:bodyPr wrap="none" rtlCol="0">
            <a:spAutoFit/>
          </a:bodyPr>
          <a:lstStyle/>
          <a:p>
            <a:r>
              <a:rPr lang="en-GB" dirty="0" smtClean="0"/>
              <a:t>Mobile</a:t>
            </a:r>
            <a:endParaRPr lang="en-GB" dirty="0"/>
          </a:p>
        </p:txBody>
      </p:sp>
      <p:sp>
        <p:nvSpPr>
          <p:cNvPr id="19" name="TextBox 18"/>
          <p:cNvSpPr txBox="1"/>
          <p:nvPr/>
        </p:nvSpPr>
        <p:spPr>
          <a:xfrm>
            <a:off x="3201010" y="3582356"/>
            <a:ext cx="1027470" cy="369332"/>
          </a:xfrm>
          <a:prstGeom prst="rect">
            <a:avLst/>
          </a:prstGeom>
          <a:noFill/>
          <a:ln>
            <a:solidFill>
              <a:schemeClr val="tx1"/>
            </a:solidFill>
          </a:ln>
        </p:spPr>
        <p:txBody>
          <a:bodyPr wrap="square" rtlCol="0">
            <a:spAutoFit/>
          </a:bodyPr>
          <a:lstStyle/>
          <a:p>
            <a:pPr algn="ctr"/>
            <a:r>
              <a:rPr lang="en-GB" dirty="0" smtClean="0"/>
              <a:t>Design </a:t>
            </a:r>
            <a:endParaRPr lang="en-GB" dirty="0"/>
          </a:p>
        </p:txBody>
      </p:sp>
      <p:cxnSp>
        <p:nvCxnSpPr>
          <p:cNvPr id="9" name="Straight Arrow Connector 8"/>
          <p:cNvCxnSpPr>
            <a:stCxn id="2" idx="2"/>
            <a:endCxn id="4" idx="0"/>
          </p:cNvCxnSpPr>
          <p:nvPr/>
        </p:nvCxnSpPr>
        <p:spPr bwMode="auto">
          <a:xfrm>
            <a:off x="4544178" y="1456210"/>
            <a:ext cx="8402" cy="118612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a:stCxn id="2" idx="2"/>
            <a:endCxn id="3" idx="0"/>
          </p:cNvCxnSpPr>
          <p:nvPr/>
        </p:nvCxnSpPr>
        <p:spPr bwMode="auto">
          <a:xfrm flipH="1">
            <a:off x="1658142" y="1456210"/>
            <a:ext cx="2886036" cy="118649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a:stCxn id="2" idx="2"/>
            <a:endCxn id="5" idx="0"/>
          </p:cNvCxnSpPr>
          <p:nvPr/>
        </p:nvCxnSpPr>
        <p:spPr bwMode="auto">
          <a:xfrm>
            <a:off x="4544178" y="1456210"/>
            <a:ext cx="2988778" cy="118649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a:stCxn id="3" idx="2"/>
            <a:endCxn id="6" idx="0"/>
          </p:cNvCxnSpPr>
          <p:nvPr/>
        </p:nvCxnSpPr>
        <p:spPr bwMode="auto">
          <a:xfrm>
            <a:off x="1658142" y="3012040"/>
            <a:ext cx="1" cy="57031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a:stCxn id="6" idx="2"/>
            <a:endCxn id="7" idx="0"/>
          </p:cNvCxnSpPr>
          <p:nvPr/>
        </p:nvCxnSpPr>
        <p:spPr bwMode="auto">
          <a:xfrm flipH="1">
            <a:off x="943845" y="3951688"/>
            <a:ext cx="714298" cy="84546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a:stCxn id="6" idx="2"/>
            <a:endCxn id="16" idx="0"/>
          </p:cNvCxnSpPr>
          <p:nvPr/>
        </p:nvCxnSpPr>
        <p:spPr bwMode="auto">
          <a:xfrm>
            <a:off x="1658143" y="3951688"/>
            <a:ext cx="675319" cy="84546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47"/>
          <p:cNvSpPr txBox="1"/>
          <p:nvPr/>
        </p:nvSpPr>
        <p:spPr>
          <a:xfrm>
            <a:off x="4522350" y="3582356"/>
            <a:ext cx="1849850" cy="369332"/>
          </a:xfrm>
          <a:prstGeom prst="rect">
            <a:avLst/>
          </a:prstGeom>
          <a:noFill/>
          <a:ln>
            <a:solidFill>
              <a:schemeClr val="tx1"/>
            </a:solidFill>
          </a:ln>
        </p:spPr>
        <p:txBody>
          <a:bodyPr wrap="square" rtlCol="0">
            <a:spAutoFit/>
          </a:bodyPr>
          <a:lstStyle/>
          <a:p>
            <a:r>
              <a:rPr lang="en-GB" dirty="0" smtClean="0"/>
              <a:t>Encapsulation</a:t>
            </a:r>
            <a:endParaRPr lang="en-GB" dirty="0"/>
          </a:p>
        </p:txBody>
      </p:sp>
      <p:cxnSp>
        <p:nvCxnSpPr>
          <p:cNvPr id="122896" name="Straight Arrow Connector 122895"/>
          <p:cNvCxnSpPr>
            <a:stCxn id="4" idx="2"/>
            <a:endCxn id="19" idx="0"/>
          </p:cNvCxnSpPr>
          <p:nvPr/>
        </p:nvCxnSpPr>
        <p:spPr bwMode="auto">
          <a:xfrm flipH="1">
            <a:off x="3714745" y="3011663"/>
            <a:ext cx="837835" cy="57069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898" name="Straight Arrow Connector 122897"/>
          <p:cNvCxnSpPr>
            <a:stCxn id="4" idx="2"/>
            <a:endCxn id="48" idx="0"/>
          </p:cNvCxnSpPr>
          <p:nvPr/>
        </p:nvCxnSpPr>
        <p:spPr bwMode="auto">
          <a:xfrm>
            <a:off x="4552580" y="3011663"/>
            <a:ext cx="894695" cy="57069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54"/>
          <p:cNvSpPr txBox="1"/>
          <p:nvPr/>
        </p:nvSpPr>
        <p:spPr>
          <a:xfrm>
            <a:off x="6612540" y="3589348"/>
            <a:ext cx="710451" cy="369332"/>
          </a:xfrm>
          <a:prstGeom prst="rect">
            <a:avLst/>
          </a:prstGeom>
          <a:noFill/>
          <a:ln>
            <a:solidFill>
              <a:schemeClr val="tx1"/>
            </a:solidFill>
          </a:ln>
        </p:spPr>
        <p:txBody>
          <a:bodyPr wrap="none" rtlCol="0">
            <a:spAutoFit/>
          </a:bodyPr>
          <a:lstStyle/>
          <a:p>
            <a:r>
              <a:rPr lang="en-GB" dirty="0" smtClean="0"/>
              <a:t>Fixed</a:t>
            </a:r>
            <a:endParaRPr lang="en-GB" dirty="0"/>
          </a:p>
        </p:txBody>
      </p:sp>
      <p:sp>
        <p:nvSpPr>
          <p:cNvPr id="56" name="TextBox 55"/>
          <p:cNvSpPr txBox="1"/>
          <p:nvPr/>
        </p:nvSpPr>
        <p:spPr>
          <a:xfrm>
            <a:off x="7633245" y="3581751"/>
            <a:ext cx="851515" cy="369332"/>
          </a:xfrm>
          <a:prstGeom prst="rect">
            <a:avLst/>
          </a:prstGeom>
          <a:noFill/>
          <a:ln>
            <a:solidFill>
              <a:schemeClr val="tx1"/>
            </a:solidFill>
          </a:ln>
        </p:spPr>
        <p:txBody>
          <a:bodyPr wrap="none" rtlCol="0">
            <a:spAutoFit/>
          </a:bodyPr>
          <a:lstStyle/>
          <a:p>
            <a:r>
              <a:rPr lang="en-GB" dirty="0" smtClean="0"/>
              <a:t>Mobile</a:t>
            </a:r>
            <a:endParaRPr lang="en-GB" dirty="0"/>
          </a:p>
        </p:txBody>
      </p:sp>
      <p:cxnSp>
        <p:nvCxnSpPr>
          <p:cNvPr id="122903" name="Straight Arrow Connector 122902"/>
          <p:cNvCxnSpPr>
            <a:stCxn id="5" idx="2"/>
            <a:endCxn id="55" idx="0"/>
          </p:cNvCxnSpPr>
          <p:nvPr/>
        </p:nvCxnSpPr>
        <p:spPr bwMode="auto">
          <a:xfrm flipH="1">
            <a:off x="6967766" y="3012040"/>
            <a:ext cx="565190" cy="57730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05" name="Straight Arrow Connector 122904"/>
          <p:cNvCxnSpPr>
            <a:stCxn id="5" idx="2"/>
            <a:endCxn id="56" idx="0"/>
          </p:cNvCxnSpPr>
          <p:nvPr/>
        </p:nvCxnSpPr>
        <p:spPr bwMode="auto">
          <a:xfrm>
            <a:off x="7532956" y="3012040"/>
            <a:ext cx="526047" cy="56971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TextBox 81"/>
          <p:cNvSpPr txBox="1"/>
          <p:nvPr/>
        </p:nvSpPr>
        <p:spPr>
          <a:xfrm>
            <a:off x="6870496" y="4797152"/>
            <a:ext cx="1324919" cy="369332"/>
          </a:xfrm>
          <a:prstGeom prst="rect">
            <a:avLst/>
          </a:prstGeom>
          <a:noFill/>
          <a:ln>
            <a:solidFill>
              <a:schemeClr val="tx1"/>
            </a:solidFill>
          </a:ln>
        </p:spPr>
        <p:txBody>
          <a:bodyPr wrap="square" rtlCol="0">
            <a:spAutoFit/>
          </a:bodyPr>
          <a:lstStyle/>
          <a:p>
            <a:r>
              <a:rPr lang="en-GB" dirty="0" smtClean="0"/>
              <a:t>Education</a:t>
            </a:r>
            <a:endParaRPr lang="en-GB" dirty="0"/>
          </a:p>
        </p:txBody>
      </p:sp>
      <p:cxnSp>
        <p:nvCxnSpPr>
          <p:cNvPr id="46" name="Straight Arrow Connector 45"/>
          <p:cNvCxnSpPr>
            <a:stCxn id="5" idx="2"/>
            <a:endCxn id="82" idx="0"/>
          </p:cNvCxnSpPr>
          <p:nvPr/>
        </p:nvCxnSpPr>
        <p:spPr bwMode="auto">
          <a:xfrm>
            <a:off x="7532956" y="3012040"/>
            <a:ext cx="0" cy="178511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15885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13" y="908720"/>
            <a:ext cx="9147942"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884880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Box 6"/>
          <p:cNvSpPr txBox="1">
            <a:spLocks noChangeArrowheads="1"/>
          </p:cNvSpPr>
          <p:nvPr/>
        </p:nvSpPr>
        <p:spPr bwMode="auto">
          <a:xfrm>
            <a:off x="900113" y="3716338"/>
            <a:ext cx="3024187" cy="9239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Tx/>
              <a:buNone/>
            </a:pPr>
            <a:r>
              <a:rPr lang="en-GB" altLang="en-US" sz="1800" dirty="0">
                <a:solidFill>
                  <a:srgbClr val="000000"/>
                </a:solidFill>
              </a:rPr>
              <a:t>Fixed road sprays deployed to minimise airborne dust created by vehicle movements</a:t>
            </a:r>
          </a:p>
        </p:txBody>
      </p:sp>
    </p:spTree>
    <p:extLst>
      <p:ext uri="{BB962C8B-B14F-4D97-AF65-F5344CB8AC3E}">
        <p14:creationId xmlns:p14="http://schemas.microsoft.com/office/powerpoint/2010/main" val="2218691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4288"/>
            <a:ext cx="9144000" cy="68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7" name="TextBox 4"/>
          <p:cNvSpPr txBox="1">
            <a:spLocks noChangeArrowheads="1"/>
          </p:cNvSpPr>
          <p:nvPr/>
        </p:nvSpPr>
        <p:spPr bwMode="auto">
          <a:xfrm>
            <a:off x="6013450" y="14288"/>
            <a:ext cx="3097213" cy="17541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r>
              <a:rPr lang="en-GB" altLang="en-US" sz="1800" dirty="0">
                <a:solidFill>
                  <a:srgbClr val="000000"/>
                </a:solidFill>
              </a:rPr>
              <a:t>Automated suppression system: </a:t>
            </a:r>
          </a:p>
          <a:p>
            <a:pPr fontAlgn="base">
              <a:spcBef>
                <a:spcPct val="0"/>
              </a:spcBef>
              <a:spcAft>
                <a:spcPct val="0"/>
              </a:spcAft>
              <a:buFontTx/>
              <a:buNone/>
            </a:pPr>
            <a:r>
              <a:rPr lang="en-GB" altLang="en-US" sz="1800" dirty="0">
                <a:solidFill>
                  <a:srgbClr val="000000"/>
                </a:solidFill>
              </a:rPr>
              <a:t>Primary plant</a:t>
            </a:r>
          </a:p>
          <a:p>
            <a:pPr fontAlgn="base">
              <a:spcBef>
                <a:spcPct val="0"/>
              </a:spcBef>
              <a:spcAft>
                <a:spcPct val="0"/>
              </a:spcAft>
              <a:buFontTx/>
              <a:buNone/>
            </a:pPr>
            <a:r>
              <a:rPr lang="en-GB" altLang="en-US" sz="1800" dirty="0">
                <a:solidFill>
                  <a:srgbClr val="000000"/>
                </a:solidFill>
              </a:rPr>
              <a:t>Secondary Plant</a:t>
            </a:r>
          </a:p>
          <a:p>
            <a:pPr fontAlgn="base">
              <a:spcBef>
                <a:spcPct val="0"/>
              </a:spcBef>
              <a:spcAft>
                <a:spcPct val="0"/>
              </a:spcAft>
              <a:buFontTx/>
              <a:buNone/>
            </a:pPr>
            <a:r>
              <a:rPr lang="en-GB" altLang="en-US" sz="1800" dirty="0">
                <a:solidFill>
                  <a:srgbClr val="000000"/>
                </a:solidFill>
              </a:rPr>
              <a:t>Road sprays phase 1</a:t>
            </a:r>
          </a:p>
          <a:p>
            <a:pPr fontAlgn="base">
              <a:spcBef>
                <a:spcPct val="0"/>
              </a:spcBef>
              <a:spcAft>
                <a:spcPct val="0"/>
              </a:spcAft>
              <a:buFontTx/>
              <a:buNone/>
            </a:pPr>
            <a:r>
              <a:rPr lang="en-GB" altLang="en-US" sz="1800" dirty="0">
                <a:solidFill>
                  <a:srgbClr val="000000"/>
                </a:solidFill>
              </a:rPr>
              <a:t>Road sprays phase 2</a:t>
            </a:r>
          </a:p>
        </p:txBody>
      </p:sp>
      <p:sp>
        <p:nvSpPr>
          <p:cNvPr id="144388" name="TextBox 5"/>
          <p:cNvSpPr txBox="1">
            <a:spLocks noChangeArrowheads="1"/>
          </p:cNvSpPr>
          <p:nvPr/>
        </p:nvSpPr>
        <p:spPr bwMode="auto">
          <a:xfrm>
            <a:off x="4716463" y="6092825"/>
            <a:ext cx="3024187"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Tx/>
              <a:buNone/>
            </a:pPr>
            <a:r>
              <a:rPr lang="en-GB" altLang="en-US" sz="1800" dirty="0">
                <a:solidFill>
                  <a:srgbClr val="000000"/>
                </a:solidFill>
              </a:rPr>
              <a:t>Secondary fixed plant </a:t>
            </a:r>
            <a:r>
              <a:rPr lang="en-GB" altLang="en-US" sz="1800" dirty="0" err="1">
                <a:solidFill>
                  <a:srgbClr val="000000"/>
                </a:solidFill>
              </a:rPr>
              <a:t>surpression</a:t>
            </a:r>
            <a:r>
              <a:rPr lang="en-GB" altLang="en-US" sz="1800" dirty="0">
                <a:solidFill>
                  <a:srgbClr val="000000"/>
                </a:solidFill>
              </a:rPr>
              <a:t> controls</a:t>
            </a:r>
          </a:p>
        </p:txBody>
      </p:sp>
      <p:sp>
        <p:nvSpPr>
          <p:cNvPr id="144389" name="TextBox 6"/>
          <p:cNvSpPr txBox="1">
            <a:spLocks noChangeArrowheads="1"/>
          </p:cNvSpPr>
          <p:nvPr/>
        </p:nvSpPr>
        <p:spPr bwMode="auto">
          <a:xfrm>
            <a:off x="1230313" y="6361113"/>
            <a:ext cx="3024187" cy="36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Tx/>
              <a:buNone/>
            </a:pPr>
            <a:r>
              <a:rPr lang="en-GB" altLang="en-US" sz="1800">
                <a:solidFill>
                  <a:srgbClr val="000000"/>
                </a:solidFill>
              </a:rPr>
              <a:t>Road sprays phase 2 controls</a:t>
            </a:r>
          </a:p>
        </p:txBody>
      </p:sp>
      <p:cxnSp>
        <p:nvCxnSpPr>
          <p:cNvPr id="9" name="Straight Arrow Connector 8"/>
          <p:cNvCxnSpPr/>
          <p:nvPr/>
        </p:nvCxnSpPr>
        <p:spPr>
          <a:xfrm flipH="1" flipV="1">
            <a:off x="5724525" y="3068638"/>
            <a:ext cx="1727200" cy="30241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627313" y="3933825"/>
            <a:ext cx="908050" cy="23971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4392" name="TextBox 14"/>
          <p:cNvSpPr txBox="1">
            <a:spLocks noChangeArrowheads="1"/>
          </p:cNvSpPr>
          <p:nvPr/>
        </p:nvSpPr>
        <p:spPr bwMode="auto">
          <a:xfrm>
            <a:off x="5832475" y="2205038"/>
            <a:ext cx="1511300"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Tx/>
              <a:buNone/>
            </a:pPr>
            <a:r>
              <a:rPr lang="en-GB" altLang="en-US" sz="1800">
                <a:solidFill>
                  <a:srgbClr val="000000"/>
                </a:solidFill>
              </a:rPr>
              <a:t>Wetting agent</a:t>
            </a:r>
          </a:p>
        </p:txBody>
      </p:sp>
      <p:cxnSp>
        <p:nvCxnSpPr>
          <p:cNvPr id="16" name="Straight Arrow Connector 15"/>
          <p:cNvCxnSpPr/>
          <p:nvPr/>
        </p:nvCxnSpPr>
        <p:spPr>
          <a:xfrm flipH="1">
            <a:off x="4932363" y="2416175"/>
            <a:ext cx="900112" cy="16605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4394" name="TextBox 18"/>
          <p:cNvSpPr txBox="1">
            <a:spLocks noChangeArrowheads="1"/>
          </p:cNvSpPr>
          <p:nvPr/>
        </p:nvSpPr>
        <p:spPr bwMode="auto">
          <a:xfrm>
            <a:off x="0" y="14288"/>
            <a:ext cx="3024188" cy="36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Tx/>
              <a:buNone/>
            </a:pPr>
            <a:r>
              <a:rPr lang="en-GB" altLang="en-US" sz="1800">
                <a:solidFill>
                  <a:srgbClr val="000000"/>
                </a:solidFill>
              </a:rPr>
              <a:t> suppression control cabin B</a:t>
            </a:r>
          </a:p>
        </p:txBody>
      </p:sp>
    </p:spTree>
    <p:extLst>
      <p:ext uri="{BB962C8B-B14F-4D97-AF65-F5344CB8AC3E}">
        <p14:creationId xmlns:p14="http://schemas.microsoft.com/office/powerpoint/2010/main" val="265307127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1" name="TextBox 5"/>
          <p:cNvSpPr txBox="1">
            <a:spLocks noChangeArrowheads="1"/>
          </p:cNvSpPr>
          <p:nvPr/>
        </p:nvSpPr>
        <p:spPr bwMode="auto">
          <a:xfrm>
            <a:off x="6683375" y="5930900"/>
            <a:ext cx="2447925" cy="9223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Tx/>
              <a:buNone/>
            </a:pPr>
            <a:r>
              <a:rPr lang="en-GB" altLang="en-US" sz="1800">
                <a:solidFill>
                  <a:srgbClr val="000000"/>
                </a:solidFill>
              </a:rPr>
              <a:t>CT controlled spray bars at material transfer points </a:t>
            </a:r>
          </a:p>
        </p:txBody>
      </p:sp>
      <p:cxnSp>
        <p:nvCxnSpPr>
          <p:cNvPr id="7" name="Straight Arrow Connector 6"/>
          <p:cNvCxnSpPr/>
          <p:nvPr/>
        </p:nvCxnSpPr>
        <p:spPr>
          <a:xfrm flipH="1" flipV="1">
            <a:off x="6804025" y="981075"/>
            <a:ext cx="1411288" cy="49498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3779838" y="404813"/>
            <a:ext cx="3689350" cy="55260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15618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88" y="1685925"/>
            <a:ext cx="91440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5"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5875"/>
            <a:ext cx="4932363"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6" name="TextBox 5"/>
          <p:cNvSpPr txBox="1">
            <a:spLocks noChangeArrowheads="1"/>
          </p:cNvSpPr>
          <p:nvPr/>
        </p:nvSpPr>
        <p:spPr bwMode="auto">
          <a:xfrm>
            <a:off x="5651500" y="492125"/>
            <a:ext cx="2808288"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Tx/>
              <a:buNone/>
            </a:pPr>
            <a:r>
              <a:rPr lang="en-GB" altLang="en-US" sz="1800">
                <a:solidFill>
                  <a:srgbClr val="000000"/>
                </a:solidFill>
              </a:rPr>
              <a:t>Encapsulation at transfer points and on conveyors</a:t>
            </a:r>
          </a:p>
        </p:txBody>
      </p:sp>
    </p:spTree>
    <p:extLst>
      <p:ext uri="{BB962C8B-B14F-4D97-AF65-F5344CB8AC3E}">
        <p14:creationId xmlns:p14="http://schemas.microsoft.com/office/powerpoint/2010/main" val="278173435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64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59"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43438" y="-7938"/>
            <a:ext cx="4500562"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0" name="TextBox 7"/>
          <p:cNvSpPr txBox="1">
            <a:spLocks noChangeArrowheads="1"/>
          </p:cNvSpPr>
          <p:nvPr/>
        </p:nvSpPr>
        <p:spPr bwMode="auto">
          <a:xfrm>
            <a:off x="0" y="0"/>
            <a:ext cx="3563938" cy="11969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Tx/>
              <a:buNone/>
            </a:pPr>
            <a:r>
              <a:rPr lang="en-GB" altLang="en-US" sz="1800">
                <a:solidFill>
                  <a:srgbClr val="000000"/>
                </a:solidFill>
              </a:rPr>
              <a:t>2no Blow off booths at</a:t>
            </a:r>
          </a:p>
          <a:p>
            <a:pPr algn="ctr" fontAlgn="base">
              <a:spcBef>
                <a:spcPct val="0"/>
              </a:spcBef>
              <a:spcAft>
                <a:spcPct val="0"/>
              </a:spcAft>
              <a:buFontTx/>
              <a:buNone/>
            </a:pPr>
            <a:r>
              <a:rPr lang="en-GB" altLang="en-US" sz="1800">
                <a:solidFill>
                  <a:srgbClr val="000000"/>
                </a:solidFill>
              </a:rPr>
              <a:t> Primary and Secondary plant to clean workwear before entering controlled atmosphere buildings</a:t>
            </a:r>
          </a:p>
        </p:txBody>
      </p:sp>
    </p:spTree>
    <p:extLst>
      <p:ext uri="{BB962C8B-B14F-4D97-AF65-F5344CB8AC3E}">
        <p14:creationId xmlns:p14="http://schemas.microsoft.com/office/powerpoint/2010/main" val="188002928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3" name="TextBox 4"/>
          <p:cNvSpPr txBox="1">
            <a:spLocks noChangeArrowheads="1"/>
          </p:cNvSpPr>
          <p:nvPr/>
        </p:nvSpPr>
        <p:spPr bwMode="auto">
          <a:xfrm>
            <a:off x="0" y="0"/>
            <a:ext cx="3563938"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Tx/>
              <a:buNone/>
            </a:pPr>
            <a:r>
              <a:rPr lang="en-GB" altLang="en-US" sz="1800">
                <a:solidFill>
                  <a:srgbClr val="000000"/>
                </a:solidFill>
              </a:rPr>
              <a:t>Separate clean welfare areas away from work zones.</a:t>
            </a:r>
          </a:p>
        </p:txBody>
      </p:sp>
      <p:cxnSp>
        <p:nvCxnSpPr>
          <p:cNvPr id="6" name="Straight Arrow Connector 5"/>
          <p:cNvCxnSpPr/>
          <p:nvPr/>
        </p:nvCxnSpPr>
        <p:spPr>
          <a:xfrm>
            <a:off x="3563938" y="646113"/>
            <a:ext cx="1079500" cy="15589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8485" name="TextBox 8"/>
          <p:cNvSpPr txBox="1">
            <a:spLocks noChangeArrowheads="1"/>
          </p:cNvSpPr>
          <p:nvPr/>
        </p:nvSpPr>
        <p:spPr bwMode="auto">
          <a:xfrm>
            <a:off x="3563938" y="5516563"/>
            <a:ext cx="3563937" cy="6477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Tx/>
              <a:buNone/>
            </a:pPr>
            <a:r>
              <a:rPr lang="en-GB" altLang="en-US" sz="1800">
                <a:solidFill>
                  <a:srgbClr val="000000"/>
                </a:solidFill>
              </a:rPr>
              <a:t>Buildings fitted with air conditioning units</a:t>
            </a:r>
          </a:p>
        </p:txBody>
      </p:sp>
    </p:spTree>
    <p:extLst>
      <p:ext uri="{BB962C8B-B14F-4D97-AF65-F5344CB8AC3E}">
        <p14:creationId xmlns:p14="http://schemas.microsoft.com/office/powerpoint/2010/main" val="289584704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25" y="20638"/>
            <a:ext cx="9144000" cy="683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7" name="TextBox 6"/>
          <p:cNvSpPr txBox="1">
            <a:spLocks noChangeArrowheads="1"/>
          </p:cNvSpPr>
          <p:nvPr/>
        </p:nvSpPr>
        <p:spPr bwMode="auto">
          <a:xfrm>
            <a:off x="5219700" y="1268413"/>
            <a:ext cx="3563938" cy="646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Tx/>
              <a:buNone/>
            </a:pPr>
            <a:r>
              <a:rPr lang="en-GB" altLang="en-US" sz="1800">
                <a:solidFill>
                  <a:srgbClr val="000000"/>
                </a:solidFill>
              </a:rPr>
              <a:t>All cloth seats fitted with wipe clean seat covers. </a:t>
            </a:r>
          </a:p>
        </p:txBody>
      </p:sp>
      <p:sp>
        <p:nvSpPr>
          <p:cNvPr id="149508" name="TextBox 7"/>
          <p:cNvSpPr txBox="1">
            <a:spLocks noChangeArrowheads="1"/>
          </p:cNvSpPr>
          <p:nvPr/>
        </p:nvSpPr>
        <p:spPr bwMode="auto">
          <a:xfrm>
            <a:off x="4452938" y="5732463"/>
            <a:ext cx="3563937" cy="6477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Tx/>
              <a:buNone/>
            </a:pPr>
            <a:r>
              <a:rPr lang="en-GB" altLang="en-US" sz="1800">
                <a:solidFill>
                  <a:srgbClr val="000000"/>
                </a:solidFill>
              </a:rPr>
              <a:t>Machines fitted with air conditioning and HEPA filters.</a:t>
            </a:r>
          </a:p>
        </p:txBody>
      </p:sp>
      <p:sp>
        <p:nvSpPr>
          <p:cNvPr id="149509" name="TextBox 8"/>
          <p:cNvSpPr txBox="1">
            <a:spLocks noChangeArrowheads="1"/>
          </p:cNvSpPr>
          <p:nvPr/>
        </p:nvSpPr>
        <p:spPr bwMode="auto">
          <a:xfrm>
            <a:off x="3203575" y="20638"/>
            <a:ext cx="3563938" cy="646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Tx/>
              <a:buNone/>
            </a:pPr>
            <a:r>
              <a:rPr lang="en-GB" altLang="en-US" sz="1800">
                <a:solidFill>
                  <a:srgbClr val="000000"/>
                </a:solidFill>
              </a:rPr>
              <a:t>High level of cleanliness maintained in all vehicles.</a:t>
            </a:r>
          </a:p>
        </p:txBody>
      </p:sp>
    </p:spTree>
    <p:extLst>
      <p:ext uri="{BB962C8B-B14F-4D97-AF65-F5344CB8AC3E}">
        <p14:creationId xmlns:p14="http://schemas.microsoft.com/office/powerpoint/2010/main" val="143869167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850106"/>
          </a:xfrm>
        </p:spPr>
        <p:txBody>
          <a:bodyPr/>
          <a:lstStyle/>
          <a:p>
            <a:pPr algn="ctr" eaLnBrk="1" hangingPunct="1"/>
            <a:r>
              <a:rPr lang="en-GB" altLang="en-US" dirty="0" smtClean="0">
                <a:solidFill>
                  <a:schemeClr val="tx1"/>
                </a:solidFill>
                <a:latin typeface="Verdana" pitchFamily="34" charset="0"/>
                <a:ea typeface="Verdana" pitchFamily="34" charset="0"/>
                <a:cs typeface="Verdana" pitchFamily="34" charset="0"/>
              </a:rPr>
              <a:t>Agenda</a:t>
            </a:r>
          </a:p>
        </p:txBody>
      </p:sp>
      <p:sp>
        <p:nvSpPr>
          <p:cNvPr id="16387" name="Rectangle 3"/>
          <p:cNvSpPr>
            <a:spLocks noGrp="1" noChangeArrowheads="1"/>
          </p:cNvSpPr>
          <p:nvPr>
            <p:ph idx="1"/>
          </p:nvPr>
        </p:nvSpPr>
        <p:spPr>
          <a:xfrm>
            <a:off x="251520" y="1775544"/>
            <a:ext cx="8712968" cy="4677792"/>
          </a:xfrm>
        </p:spPr>
        <p:txBody>
          <a:bodyPr numCol="2"/>
          <a:lstStyle/>
          <a:p>
            <a:pPr marL="0" indent="0">
              <a:buClr>
                <a:schemeClr val="tx1"/>
              </a:buClr>
              <a:buNone/>
            </a:pPr>
            <a:endParaRPr lang="en-GB" altLang="en-US" sz="2000" dirty="0">
              <a:latin typeface="Verdana" pitchFamily="34" charset="0"/>
              <a:ea typeface="Verdana" pitchFamily="34" charset="0"/>
              <a:cs typeface="Verdana" pitchFamily="34" charset="0"/>
            </a:endParaRPr>
          </a:p>
          <a:p>
            <a:pPr marL="457200" indent="-457200">
              <a:buClr>
                <a:schemeClr val="tx1"/>
              </a:buClr>
              <a:buFont typeface="+mj-lt"/>
              <a:buAutoNum type="arabicPeriod" startAt="4"/>
            </a:pPr>
            <a:endParaRPr lang="en-GB" altLang="en-US" sz="2000" dirty="0" smtClean="0">
              <a:latin typeface="Verdana" pitchFamily="34" charset="0"/>
              <a:ea typeface="Verdana" pitchFamily="34" charset="0"/>
              <a:cs typeface="Verdana" pitchFamily="34" charset="0"/>
            </a:endParaRPr>
          </a:p>
          <a:p>
            <a:pPr marL="0" indent="0" eaLnBrk="1" hangingPunct="1">
              <a:buClr>
                <a:schemeClr val="tx1"/>
              </a:buClr>
              <a:buNone/>
            </a:pPr>
            <a:endParaRPr lang="en-GB" altLang="en-US" sz="2400" dirty="0" smtClean="0"/>
          </a:p>
        </p:txBody>
      </p:sp>
      <p:sp>
        <p:nvSpPr>
          <p:cNvPr id="4" name="Content Placeholder 5"/>
          <p:cNvSpPr txBox="1">
            <a:spLocks/>
          </p:cNvSpPr>
          <p:nvPr/>
        </p:nvSpPr>
        <p:spPr bwMode="auto">
          <a:xfrm>
            <a:off x="457200" y="1628800"/>
            <a:ext cx="8229600"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150000"/>
              </a:lnSpc>
            </a:pPr>
            <a:endParaRPr lang="en-GB" sz="2400" dirty="0" smtClean="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GB" sz="2400" dirty="0" smtClean="0">
                <a:latin typeface="Verdana" panose="020B0604030504040204" pitchFamily="34" charset="0"/>
                <a:ea typeface="Verdana" panose="020B0604030504040204" pitchFamily="34" charset="0"/>
                <a:cs typeface="Verdana" panose="020B0604030504040204" pitchFamily="34" charset="0"/>
              </a:rPr>
              <a:t>Management and Control of Dust Exposure in Quarries</a:t>
            </a:r>
          </a:p>
          <a:p>
            <a:pPr>
              <a:lnSpc>
                <a:spcPct val="150000"/>
              </a:lnSpc>
            </a:pPr>
            <a:endParaRPr lang="en-GB" sz="2400" dirty="0" smtClean="0">
              <a:latin typeface="Verdana" panose="020B0604030504040204" pitchFamily="34" charset="0"/>
              <a:ea typeface="Verdana" panose="020B0604030504040204" pitchFamily="34" charset="0"/>
              <a:cs typeface="Verdana" panose="020B0604030504040204" pitchFamily="34" charset="0"/>
            </a:endParaRPr>
          </a:p>
          <a:p>
            <a:pPr marL="0" indent="0">
              <a:buFont typeface="Wingdings 2" pitchFamily="18" charset="2"/>
              <a:buNone/>
            </a:pPr>
            <a:endParaRPr lang="en-GB"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2276872"/>
            <a:ext cx="5976938" cy="4370388"/>
          </a:xfrm>
          <a:prstGeom prst="rect">
            <a:avLst/>
          </a:prstGeom>
          <a:noFill/>
          <a:ln>
            <a:noFill/>
          </a:ln>
          <a:effectLst/>
          <a:extLst/>
        </p:spPr>
        <p:txBody>
          <a:bodyPr>
            <a:spAutoFit/>
          </a:bodyPr>
          <a:lstStyle/>
          <a:p>
            <a:pPr marL="180000">
              <a:defRPr/>
            </a:pPr>
            <a:r>
              <a:rPr lang="en-GB" sz="2200" dirty="0">
                <a:solidFill>
                  <a:prstClr val="black"/>
                </a:solidFill>
                <a:latin typeface="Verdana" pitchFamily="34" charset="0"/>
                <a:ea typeface="ＭＳ Ｐゴシック" pitchFamily="34" charset="-128"/>
              </a:rPr>
              <a:t> </a:t>
            </a:r>
          </a:p>
          <a:p>
            <a:pPr marL="522900" indent="-342900">
              <a:buFont typeface="Arial" pitchFamily="34" charset="0"/>
              <a:buChar char="•"/>
              <a:defRPr/>
            </a:pPr>
            <a:r>
              <a:rPr lang="en-GB" sz="2200" dirty="0">
                <a:solidFill>
                  <a:prstClr val="black"/>
                </a:solidFill>
                <a:latin typeface="Verdana" pitchFamily="34" charset="0"/>
                <a:ea typeface="ＭＳ Ｐゴシック" pitchFamily="34" charset="-128"/>
              </a:rPr>
              <a:t>Use the correct type (Usually FFP3)</a:t>
            </a:r>
          </a:p>
          <a:p>
            <a:pPr marL="522900" indent="-342900">
              <a:buFont typeface="Arial" pitchFamily="34" charset="0"/>
              <a:buChar char="•"/>
              <a:defRPr/>
            </a:pPr>
            <a:r>
              <a:rPr lang="en-GB" sz="2200" dirty="0">
                <a:solidFill>
                  <a:prstClr val="black"/>
                </a:solidFill>
                <a:latin typeface="Verdana" pitchFamily="34" charset="0"/>
                <a:ea typeface="ＭＳ Ｐゴシック" pitchFamily="34" charset="-128"/>
              </a:rPr>
              <a:t>It must be maintained, replaced and  cleaned as needed;</a:t>
            </a:r>
          </a:p>
          <a:p>
            <a:pPr marL="522900" indent="-342900">
              <a:buFont typeface="Arial" pitchFamily="34" charset="0"/>
              <a:buChar char="•"/>
              <a:defRPr/>
            </a:pPr>
            <a:r>
              <a:rPr lang="en-GB" sz="2200" dirty="0">
                <a:solidFill>
                  <a:prstClr val="black"/>
                </a:solidFill>
                <a:latin typeface="Verdana" pitchFamily="34" charset="0"/>
                <a:ea typeface="ＭＳ Ｐゴシック" pitchFamily="34" charset="-128"/>
              </a:rPr>
              <a:t>Face fit testing is required;</a:t>
            </a:r>
          </a:p>
          <a:p>
            <a:pPr marL="522900" indent="-342900">
              <a:buFont typeface="Arial" pitchFamily="34" charset="0"/>
              <a:buChar char="•"/>
              <a:defRPr/>
            </a:pPr>
            <a:r>
              <a:rPr lang="en-GB" sz="2200" dirty="0">
                <a:solidFill>
                  <a:prstClr val="black"/>
                </a:solidFill>
                <a:latin typeface="Verdana" pitchFamily="34" charset="0"/>
                <a:ea typeface="ＭＳ Ｐゴシック" pitchFamily="34" charset="-128"/>
              </a:rPr>
              <a:t>Report any loss or defect;</a:t>
            </a:r>
          </a:p>
          <a:p>
            <a:pPr marL="522900" indent="-342900">
              <a:buFont typeface="Arial" pitchFamily="34" charset="0"/>
              <a:buChar char="•"/>
              <a:defRPr/>
            </a:pPr>
            <a:r>
              <a:rPr lang="en-GB" sz="2200" dirty="0">
                <a:solidFill>
                  <a:prstClr val="black"/>
                </a:solidFill>
                <a:latin typeface="Verdana" pitchFamily="34" charset="0"/>
                <a:ea typeface="ＭＳ Ｐゴシック" pitchFamily="34" charset="-128"/>
              </a:rPr>
              <a:t>Only use disposable masks and gloves once then throw them away   </a:t>
            </a:r>
          </a:p>
          <a:p>
            <a:pPr marL="360000" indent="-180000">
              <a:defRPr/>
            </a:pPr>
            <a:r>
              <a:rPr lang="en-GB" sz="2200" dirty="0">
                <a:solidFill>
                  <a:prstClr val="black"/>
                </a:solidFill>
                <a:latin typeface="Verdana" pitchFamily="34" charset="0"/>
                <a:ea typeface="ＭＳ Ｐゴシック" pitchFamily="34" charset="-128"/>
              </a:rPr>
              <a:t>  </a:t>
            </a:r>
          </a:p>
          <a:p>
            <a:pPr marL="360000" indent="-180000">
              <a:defRPr/>
            </a:pPr>
            <a:r>
              <a:rPr lang="en-GB" sz="2800" b="1" dirty="0">
                <a:solidFill>
                  <a:prstClr val="black"/>
                </a:solidFill>
                <a:latin typeface="Verdana" pitchFamily="34" charset="0"/>
                <a:ea typeface="ＭＳ Ｐゴシック" pitchFamily="34" charset="-128"/>
              </a:rPr>
              <a:t> Remember RPE is the last resort!</a:t>
            </a:r>
          </a:p>
          <a:p>
            <a:pPr>
              <a:buFontTx/>
              <a:buChar char="•"/>
              <a:defRPr/>
            </a:pPr>
            <a:endParaRPr lang="en-GB" sz="2400" dirty="0">
              <a:solidFill>
                <a:prstClr val="black"/>
              </a:solidFill>
              <a:latin typeface="Verdana" pitchFamily="34" charset="0"/>
              <a:ea typeface="ＭＳ Ｐゴシック" pitchFamily="34" charset="-128"/>
            </a:endParaRPr>
          </a:p>
        </p:txBody>
      </p:sp>
      <p:pic>
        <p:nvPicPr>
          <p:cNvPr id="5" name="Picture 6" descr="933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47686" y="1988840"/>
            <a:ext cx="2159000" cy="2020887"/>
          </a:xfrm>
          <a:prstGeom prst="rect">
            <a:avLst/>
          </a:prstGeom>
          <a:noFill/>
          <a:ln w="349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ChangeAspect="1"/>
          </p:cNvGraphicFramePr>
          <p:nvPr>
            <p:extLst>
              <p:ext uri="{D42A27DB-BD31-4B8C-83A1-F6EECF244321}">
                <p14:modId xmlns:p14="http://schemas.microsoft.com/office/powerpoint/2010/main" val="2634259406"/>
              </p:ext>
            </p:extLst>
          </p:nvPr>
        </p:nvGraphicFramePr>
        <p:xfrm>
          <a:off x="6011863" y="4425156"/>
          <a:ext cx="3048000" cy="2284413"/>
        </p:xfrm>
        <a:graphic>
          <a:graphicData uri="http://schemas.openxmlformats.org/presentationml/2006/ole">
            <mc:AlternateContent xmlns:mc="http://schemas.openxmlformats.org/markup-compatibility/2006">
              <mc:Choice xmlns:v="urn:schemas-microsoft-com:vml" Requires="v">
                <p:oleObj spid="_x0000_s1036" name="Clip" r:id="rId5" imgW="6095238" imgH="4571429" progId="MS_ClipArt_Gallery.2">
                  <p:embed/>
                </p:oleObj>
              </mc:Choice>
              <mc:Fallback>
                <p:oleObj name="Clip" r:id="rId5" imgW="6095238" imgH="4571429"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4425156"/>
                        <a:ext cx="3048000" cy="228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Rectangle 2"/>
          <p:cNvSpPr>
            <a:spLocks noGrp="1" noChangeArrowheads="1"/>
          </p:cNvSpPr>
          <p:nvPr>
            <p:ph type="title"/>
          </p:nvPr>
        </p:nvSpPr>
        <p:spPr>
          <a:xfrm>
            <a:off x="249238" y="980728"/>
            <a:ext cx="8894762" cy="593725"/>
          </a:xfrm>
        </p:spPr>
        <p:txBody>
          <a:bodyPr/>
          <a:lstStyle/>
          <a:p>
            <a:pPr algn="l" eaLnBrk="1" hangingPunct="1"/>
            <a:r>
              <a:rPr lang="en-GB" altLang="en-US" sz="3200" dirty="0" smtClean="0">
                <a:latin typeface="Verdana" pitchFamily="34" charset="0"/>
              </a:rPr>
              <a:t>Respiratory protective equipment (</a:t>
            </a:r>
            <a:r>
              <a:rPr lang="en-GB" altLang="en-US" sz="3200" dirty="0" err="1" smtClean="0">
                <a:latin typeface="Verdana" pitchFamily="34" charset="0"/>
              </a:rPr>
              <a:t>RPE</a:t>
            </a:r>
            <a:r>
              <a:rPr lang="en-GB" altLang="en-US" sz="3200" dirty="0" smtClean="0">
                <a:latin typeface="Verdana" pitchFamily="34" charset="0"/>
              </a:rPr>
              <a:t>)</a:t>
            </a:r>
          </a:p>
        </p:txBody>
      </p:sp>
    </p:spTree>
    <p:extLst>
      <p:ext uri="{BB962C8B-B14F-4D97-AF65-F5344CB8AC3E}">
        <p14:creationId xmlns:p14="http://schemas.microsoft.com/office/powerpoint/2010/main" val="154406182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Misc\Craigantlet Quarry\Craigantlet Photos\Canteen Pic 2014\SAM_096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169" y="0"/>
            <a:ext cx="3995936" cy="299695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F:\Misc\Craigantlet Quarry\Craigantlet Photos\Canteen Pic 2014\SAM_0959.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55753" y="144016"/>
            <a:ext cx="3611893" cy="27089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55753" y="3118388"/>
            <a:ext cx="3247761" cy="296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85737" y="3118388"/>
            <a:ext cx="4385469" cy="273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103845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692696"/>
            <a:ext cx="4128575" cy="3950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76056" y="692695"/>
            <a:ext cx="3906539" cy="3950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805240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sz="quarter"/>
          </p:nvPr>
        </p:nvSpPr>
        <p:spPr>
          <a:xfrm>
            <a:off x="762000" y="549275"/>
            <a:ext cx="7772400" cy="898525"/>
          </a:xfrm>
        </p:spPr>
        <p:txBody>
          <a:bodyPr/>
          <a:lstStyle/>
          <a:p>
            <a:r>
              <a:rPr lang="en-US" altLang="en-US" sz="4000" dirty="0" smtClean="0">
                <a:solidFill>
                  <a:schemeClr val="tx1"/>
                </a:solidFill>
                <a:ea typeface="Verdana" pitchFamily="34" charset="0"/>
                <a:cs typeface="Verdana" pitchFamily="34" charset="0"/>
              </a:rPr>
              <a:t>Health Surveillance and Dust Monitoring</a:t>
            </a:r>
            <a:endParaRPr lang="en-US" altLang="en-US" sz="4000" dirty="0">
              <a:solidFill>
                <a:schemeClr val="tx1"/>
              </a:solidFill>
              <a:ea typeface="Verdana" pitchFamily="34" charset="0"/>
              <a:cs typeface="Verdana" pitchFamily="34" charset="0"/>
            </a:endParaRPr>
          </a:p>
        </p:txBody>
      </p:sp>
      <p:sp>
        <p:nvSpPr>
          <p:cNvPr id="52227" name="Rectangle 3"/>
          <p:cNvSpPr>
            <a:spLocks noGrp="1" noChangeArrowheads="1"/>
          </p:cNvSpPr>
          <p:nvPr>
            <p:ph type="subTitle" sz="quarter" idx="1"/>
          </p:nvPr>
        </p:nvSpPr>
        <p:spPr>
          <a:xfrm>
            <a:off x="467544" y="1628800"/>
            <a:ext cx="7992888" cy="4680520"/>
          </a:xfrm>
        </p:spPr>
        <p:txBody>
          <a:bodyPr/>
          <a:lstStyle/>
          <a:p>
            <a:pPr marL="457200" indent="-457200" algn="just">
              <a:buFont typeface="Arial" panose="020B0604020202020204" pitchFamily="34" charset="0"/>
              <a:buChar char="•"/>
            </a:pPr>
            <a:endParaRPr lang="en-GB" sz="2400"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Arial" panose="020B0604020202020204" pitchFamily="34" charset="0"/>
              <a:buChar char="•"/>
            </a:pPr>
            <a:endParaRPr lang="en-US" altLang="en-US" b="1" dirty="0" smtClean="0">
              <a:solidFill>
                <a:srgbClr val="FFC000"/>
              </a:solidFill>
              <a:ea typeface="Verdana" pitchFamily="34" charset="0"/>
              <a:cs typeface="Verdana" pitchFamily="34" charset="0"/>
            </a:endParaRPr>
          </a:p>
        </p:txBody>
      </p:sp>
      <p:sp>
        <p:nvSpPr>
          <p:cNvPr id="4" name="Content Placeholder 5"/>
          <p:cNvSpPr txBox="1">
            <a:spLocks/>
          </p:cNvSpPr>
          <p:nvPr/>
        </p:nvSpPr>
        <p:spPr bwMode="auto">
          <a:xfrm>
            <a:off x="449079" y="1630138"/>
            <a:ext cx="8229600"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nSpc>
                <a:spcPct val="150000"/>
              </a:lnSpc>
              <a:buNone/>
            </a:pPr>
            <a:r>
              <a:rPr lang="en-GB" sz="2400" dirty="0" smtClean="0">
                <a:latin typeface="Verdana" panose="020B0604030504040204" pitchFamily="34" charset="0"/>
                <a:ea typeface="Verdana" panose="020B0604030504040204" pitchFamily="34" charset="0"/>
                <a:cs typeface="Verdana" panose="020B0604030504040204" pitchFamily="34" charset="0"/>
              </a:rPr>
              <a:t> </a:t>
            </a:r>
          </a:p>
          <a:p>
            <a:pPr marL="0" indent="0">
              <a:buFont typeface="Wingdings 2" pitchFamily="18" charset="2"/>
              <a:buNone/>
            </a:pP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5754" y="1484784"/>
            <a:ext cx="3680021" cy="48965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44008" y="1484784"/>
            <a:ext cx="3537565" cy="48965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045139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sz="quarter"/>
          </p:nvPr>
        </p:nvSpPr>
        <p:spPr>
          <a:xfrm>
            <a:off x="762000" y="549275"/>
            <a:ext cx="7772400" cy="898525"/>
          </a:xfrm>
        </p:spPr>
        <p:txBody>
          <a:bodyPr/>
          <a:lstStyle/>
          <a:p>
            <a:r>
              <a:rPr lang="en-US" altLang="en-US" sz="4000" dirty="0" smtClean="0">
                <a:solidFill>
                  <a:schemeClr val="tx1"/>
                </a:solidFill>
                <a:ea typeface="Verdana" pitchFamily="34" charset="0"/>
                <a:cs typeface="Verdana" pitchFamily="34" charset="0"/>
              </a:rPr>
              <a:t>Guidance Documents</a:t>
            </a:r>
            <a:endParaRPr lang="en-US" altLang="en-US" sz="4000" dirty="0">
              <a:solidFill>
                <a:schemeClr val="tx1"/>
              </a:solidFill>
              <a:ea typeface="Verdana" pitchFamily="34" charset="0"/>
              <a:cs typeface="Verdana" pitchFamily="34" charset="0"/>
            </a:endParaRPr>
          </a:p>
        </p:txBody>
      </p:sp>
      <p:sp>
        <p:nvSpPr>
          <p:cNvPr id="52227" name="Rectangle 3"/>
          <p:cNvSpPr>
            <a:spLocks noGrp="1" noChangeArrowheads="1"/>
          </p:cNvSpPr>
          <p:nvPr>
            <p:ph type="subTitle" sz="quarter" idx="1"/>
          </p:nvPr>
        </p:nvSpPr>
        <p:spPr>
          <a:xfrm>
            <a:off x="467544" y="1628800"/>
            <a:ext cx="7992888" cy="4680520"/>
          </a:xfrm>
        </p:spPr>
        <p:txBody>
          <a:bodyPr/>
          <a:lstStyle/>
          <a:p>
            <a:pPr marL="457200" indent="-457200" algn="just">
              <a:buFont typeface="Arial" panose="020B0604020202020204" pitchFamily="34" charset="0"/>
              <a:buChar char="•"/>
            </a:pPr>
            <a:endParaRPr lang="en-GB" sz="2400"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Arial" panose="020B0604020202020204" pitchFamily="34" charset="0"/>
              <a:buChar char="•"/>
            </a:pPr>
            <a:endParaRPr lang="en-US" altLang="en-US" b="1" dirty="0" smtClean="0">
              <a:solidFill>
                <a:srgbClr val="FFC000"/>
              </a:solidFill>
              <a:ea typeface="Verdana" pitchFamily="34" charset="0"/>
              <a:cs typeface="Verdana" pitchFamily="34" charset="0"/>
            </a:endParaRPr>
          </a:p>
        </p:txBody>
      </p: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03409" y="1484784"/>
            <a:ext cx="3096344" cy="42484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3568" y="1484784"/>
            <a:ext cx="3167121" cy="42484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2"/>
          <p:cNvSpPr txBox="1">
            <a:spLocks noChangeArrowheads="1"/>
          </p:cNvSpPr>
          <p:nvPr/>
        </p:nvSpPr>
        <p:spPr bwMode="auto">
          <a:xfrm>
            <a:off x="683568" y="5949280"/>
            <a:ext cx="7316185" cy="64740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45720" rIns="0" bIns="0" numCol="1" anchor="b" anchorCtr="1" compatLnSpc="1">
            <a:prstTxWarp prst="textNoShape">
              <a:avLst/>
            </a:prstTxWarp>
          </a:bodyPr>
          <a:lstStyle>
            <a:lvl1pPr algn="ctr"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a:lstStyle>
          <a:p>
            <a:pPr algn="l"/>
            <a:r>
              <a:rPr lang="en-US" altLang="en-US" sz="1400" b="1" dirty="0">
                <a:solidFill>
                  <a:schemeClr val="tx1"/>
                </a:solidFill>
                <a:ea typeface="Verdana" pitchFamily="34" charset="0"/>
                <a:cs typeface="Verdana" pitchFamily="34" charset="0"/>
              </a:rPr>
              <a:t>For more information visit </a:t>
            </a:r>
          </a:p>
          <a:p>
            <a:pPr algn="l"/>
            <a:r>
              <a:rPr lang="en-US" altLang="en-US" sz="1400" i="1" dirty="0">
                <a:solidFill>
                  <a:srgbClr val="0000CC"/>
                </a:solidFill>
                <a:ea typeface="Verdana" pitchFamily="34" charset="0"/>
                <a:cs typeface="Verdana" pitchFamily="34" charset="0"/>
              </a:rPr>
              <a:t>http://www.safequarry.com</a:t>
            </a:r>
          </a:p>
          <a:p>
            <a:pPr algn="l"/>
            <a:r>
              <a:rPr lang="en-US" altLang="en-US" sz="1400" i="1" dirty="0">
                <a:solidFill>
                  <a:srgbClr val="0000CC"/>
                </a:solidFill>
                <a:ea typeface="Verdana" pitchFamily="34" charset="0"/>
                <a:cs typeface="Verdana" pitchFamily="34" charset="0"/>
              </a:rPr>
              <a:t>http://www.nepsi.eu/agreement-good-practice-guide/good-practice-guide.aspx</a:t>
            </a:r>
          </a:p>
        </p:txBody>
      </p:sp>
    </p:spTree>
    <p:extLst>
      <p:ext uri="{BB962C8B-B14F-4D97-AF65-F5344CB8AC3E}">
        <p14:creationId xmlns:p14="http://schemas.microsoft.com/office/powerpoint/2010/main" val="36736129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sz="quarter"/>
          </p:nvPr>
        </p:nvSpPr>
        <p:spPr>
          <a:xfrm>
            <a:off x="762000" y="549275"/>
            <a:ext cx="7772400" cy="898525"/>
          </a:xfrm>
        </p:spPr>
        <p:txBody>
          <a:bodyPr/>
          <a:lstStyle/>
          <a:p>
            <a:r>
              <a:rPr lang="en-US" altLang="en-US" sz="4000" dirty="0" smtClean="0">
                <a:solidFill>
                  <a:schemeClr val="tx1"/>
                </a:solidFill>
                <a:ea typeface="Verdana" pitchFamily="34" charset="0"/>
                <a:cs typeface="Verdana" pitchFamily="34" charset="0"/>
              </a:rPr>
              <a:t>Healthier By Association</a:t>
            </a:r>
            <a:endParaRPr lang="en-US" altLang="en-US" sz="4000" dirty="0">
              <a:solidFill>
                <a:schemeClr val="tx1"/>
              </a:solidFill>
              <a:ea typeface="Verdana" pitchFamily="34" charset="0"/>
              <a:cs typeface="Verdana" pitchFamily="34" charset="0"/>
            </a:endParaRPr>
          </a:p>
        </p:txBody>
      </p:sp>
      <p:sp>
        <p:nvSpPr>
          <p:cNvPr id="52227" name="Rectangle 3"/>
          <p:cNvSpPr>
            <a:spLocks noGrp="1" noChangeArrowheads="1"/>
          </p:cNvSpPr>
          <p:nvPr>
            <p:ph type="subTitle" sz="quarter" idx="1"/>
          </p:nvPr>
        </p:nvSpPr>
        <p:spPr>
          <a:xfrm>
            <a:off x="467544" y="1628800"/>
            <a:ext cx="7992888" cy="4680520"/>
          </a:xfrm>
        </p:spPr>
        <p:txBody>
          <a:bodyPr/>
          <a:lstStyle/>
          <a:p>
            <a:pPr marL="457200" indent="-457200" algn="just">
              <a:buFont typeface="Arial" panose="020B0604020202020204" pitchFamily="34" charset="0"/>
              <a:buChar char="•"/>
            </a:pPr>
            <a:endParaRPr lang="en-GB" sz="2400"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Arial" panose="020B0604020202020204" pitchFamily="34" charset="0"/>
              <a:buChar char="•"/>
            </a:pPr>
            <a:endParaRPr lang="en-US" altLang="en-US" b="1" dirty="0" smtClean="0">
              <a:solidFill>
                <a:srgbClr val="FFC000"/>
              </a:solidFill>
              <a:ea typeface="Verdana" pitchFamily="34" charset="0"/>
              <a:cs typeface="Verdana" pitchFamily="34" charset="0"/>
            </a:endParaRPr>
          </a:p>
        </p:txBody>
      </p:sp>
      <p:sp>
        <p:nvSpPr>
          <p:cNvPr id="4" name="Content Placeholder 5"/>
          <p:cNvSpPr txBox="1">
            <a:spLocks/>
          </p:cNvSpPr>
          <p:nvPr/>
        </p:nvSpPr>
        <p:spPr bwMode="auto">
          <a:xfrm>
            <a:off x="457200" y="1630138"/>
            <a:ext cx="8229600"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150000"/>
              </a:lnSpc>
            </a:pPr>
            <a:endParaRPr lang="en-GB" sz="2400" dirty="0" smtClean="0">
              <a:latin typeface="Verdana" panose="020B0604030504040204" pitchFamily="34" charset="0"/>
              <a:ea typeface="Verdana" panose="020B0604030504040204" pitchFamily="34" charset="0"/>
              <a:cs typeface="Verdana" panose="020B0604030504040204" pitchFamily="34" charset="0"/>
            </a:endParaRPr>
          </a:p>
          <a:p>
            <a:pPr marL="0" indent="0">
              <a:buFont typeface="Wingdings 2" pitchFamily="18" charset="2"/>
              <a:buNone/>
            </a:pP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1606550"/>
            <a:ext cx="8147248" cy="4702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05289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sz="quarter"/>
          </p:nvPr>
        </p:nvSpPr>
        <p:spPr>
          <a:xfrm>
            <a:off x="762000" y="549275"/>
            <a:ext cx="7772400" cy="898525"/>
          </a:xfrm>
        </p:spPr>
        <p:txBody>
          <a:bodyPr/>
          <a:lstStyle/>
          <a:p>
            <a:pPr eaLnBrk="1" hangingPunct="1"/>
            <a:endParaRPr lang="en-US" altLang="en-US" sz="4000" dirty="0" smtClean="0">
              <a:solidFill>
                <a:schemeClr val="tx1"/>
              </a:solidFill>
            </a:endParaRPr>
          </a:p>
        </p:txBody>
      </p:sp>
      <p:sp>
        <p:nvSpPr>
          <p:cNvPr id="52227" name="Rectangle 3"/>
          <p:cNvSpPr>
            <a:spLocks noGrp="1" noChangeArrowheads="1"/>
          </p:cNvSpPr>
          <p:nvPr>
            <p:ph type="subTitle" sz="quarter" idx="1"/>
          </p:nvPr>
        </p:nvSpPr>
        <p:spPr>
          <a:xfrm>
            <a:off x="467544" y="1628800"/>
            <a:ext cx="7992888" cy="4680520"/>
          </a:xfrm>
        </p:spPr>
        <p:txBody>
          <a:bodyPr/>
          <a:lstStyle/>
          <a:p>
            <a:pPr marL="457200" indent="-457200" algn="just">
              <a:buFont typeface="Arial" panose="020B0604020202020204" pitchFamily="34" charset="0"/>
              <a:buChar char="•"/>
            </a:pPr>
            <a:endParaRPr lang="en-GB" sz="2400"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Arial" panose="020B0604020202020204" pitchFamily="34" charset="0"/>
              <a:buChar char="•"/>
            </a:pPr>
            <a:endParaRPr lang="en-US" altLang="en-US" b="1" dirty="0" smtClean="0">
              <a:solidFill>
                <a:srgbClr val="FFC000"/>
              </a:solidFill>
              <a:ea typeface="Verdana" pitchFamily="34" charset="0"/>
              <a:cs typeface="Verdana" pitchFamily="34" charset="0"/>
            </a:endParaRPr>
          </a:p>
        </p:txBody>
      </p:sp>
      <p:sp>
        <p:nvSpPr>
          <p:cNvPr id="4" name="Content Placeholder 5"/>
          <p:cNvSpPr txBox="1">
            <a:spLocks/>
          </p:cNvSpPr>
          <p:nvPr/>
        </p:nvSpPr>
        <p:spPr bwMode="auto">
          <a:xfrm>
            <a:off x="457200" y="1628800"/>
            <a:ext cx="8229600"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nSpc>
                <a:spcPct val="150000"/>
              </a:lnSpc>
              <a:buNone/>
            </a:pPr>
            <a:r>
              <a:rPr lang="en-GB" sz="4400" b="1" i="1" dirty="0" smtClean="0"/>
              <a:t>Stop </a:t>
            </a:r>
            <a:r>
              <a:rPr lang="en-GB" sz="4400" b="1" i="1" dirty="0"/>
              <a:t>the Dust before it Stops </a:t>
            </a:r>
            <a:r>
              <a:rPr lang="en-GB" sz="4400" b="1" i="1" dirty="0" smtClean="0"/>
              <a:t>You</a:t>
            </a:r>
            <a:r>
              <a:rPr lang="en-GB" sz="4400" dirty="0" smtClean="0">
                <a:latin typeface="Verdana" panose="020B0604030504040204" pitchFamily="34" charset="0"/>
                <a:ea typeface="Verdana" panose="020B0604030504040204" pitchFamily="34" charset="0"/>
                <a:cs typeface="Verdana" panose="020B0604030504040204" pitchFamily="34" charset="0"/>
              </a:rPr>
              <a:t>.</a:t>
            </a:r>
          </a:p>
          <a:p>
            <a:pPr marL="0" indent="0">
              <a:buFont typeface="Wingdings 2" pitchFamily="18" charset="2"/>
              <a:buNone/>
            </a:pPr>
            <a:endParaRPr lang="en-GB" dirty="0"/>
          </a:p>
        </p:txBody>
      </p:sp>
    </p:spTree>
    <p:extLst>
      <p:ext uri="{BB962C8B-B14F-4D97-AF65-F5344CB8AC3E}">
        <p14:creationId xmlns:p14="http://schemas.microsoft.com/office/powerpoint/2010/main" val="3373533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sz="quarter"/>
          </p:nvPr>
        </p:nvSpPr>
        <p:spPr>
          <a:xfrm>
            <a:off x="762000" y="549275"/>
            <a:ext cx="7772400" cy="898525"/>
          </a:xfrm>
        </p:spPr>
        <p:txBody>
          <a:bodyPr/>
          <a:lstStyle/>
          <a:p>
            <a:pPr eaLnBrk="1" hangingPunct="1"/>
            <a:r>
              <a:rPr lang="en-US" altLang="en-US" sz="4000" dirty="0" smtClean="0">
                <a:solidFill>
                  <a:schemeClr val="tx1"/>
                </a:solidFill>
              </a:rPr>
              <a:t>What Are the Risk Factors?</a:t>
            </a:r>
          </a:p>
        </p:txBody>
      </p:sp>
      <p:sp>
        <p:nvSpPr>
          <p:cNvPr id="52227" name="Rectangle 3"/>
          <p:cNvSpPr>
            <a:spLocks noGrp="1" noChangeArrowheads="1"/>
          </p:cNvSpPr>
          <p:nvPr>
            <p:ph type="subTitle" sz="quarter" idx="1"/>
          </p:nvPr>
        </p:nvSpPr>
        <p:spPr>
          <a:xfrm>
            <a:off x="467544" y="1628800"/>
            <a:ext cx="7992888" cy="4680520"/>
          </a:xfrm>
        </p:spPr>
        <p:txBody>
          <a:bodyPr/>
          <a:lstStyle/>
          <a:p>
            <a:pPr marL="457200" indent="-457200" algn="just">
              <a:buFont typeface="Arial" panose="020B0604020202020204" pitchFamily="34" charset="0"/>
              <a:buChar char="•"/>
            </a:pPr>
            <a:r>
              <a:rPr lang="en-GB" altLang="en-US" sz="2400" dirty="0" smtClean="0">
                <a:latin typeface="Verdana" panose="020B0604030504040204" pitchFamily="34" charset="0"/>
                <a:ea typeface="Verdana" panose="020B0604030504040204" pitchFamily="34" charset="0"/>
                <a:cs typeface="Verdana" panose="020B0604030504040204" pitchFamily="34" charset="0"/>
              </a:rPr>
              <a:t>In the EU 7,000 cases of Lung Cancer a year are attributed to Silica Dust.</a:t>
            </a:r>
          </a:p>
          <a:p>
            <a:pPr marL="457200" indent="-457200" algn="just">
              <a:buFont typeface="Arial" panose="020B0604020202020204" pitchFamily="34" charset="0"/>
              <a:buChar char="•"/>
            </a:pPr>
            <a:endParaRPr lang="en-GB" altLang="en-US" sz="2400"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Arial" panose="020B0604020202020204" pitchFamily="34" charset="0"/>
              <a:buChar char="•"/>
            </a:pPr>
            <a:r>
              <a:rPr lang="en-GB" altLang="en-US" sz="2400" dirty="0" smtClean="0">
                <a:latin typeface="Verdana" panose="020B0604030504040204" pitchFamily="34" charset="0"/>
                <a:ea typeface="Verdana" panose="020B0604030504040204" pitchFamily="34" charset="0"/>
                <a:cs typeface="Verdana" panose="020B0604030504040204" pitchFamily="34" charset="0"/>
              </a:rPr>
              <a:t>Nearly 800 people die a year from Cancer caused by Silica Dust at Work in Britain. </a:t>
            </a:r>
          </a:p>
          <a:p>
            <a:pPr marL="457200" indent="-457200" algn="just">
              <a:buFont typeface="Arial" panose="020B0604020202020204" pitchFamily="34" charset="0"/>
              <a:buChar char="•"/>
            </a:pPr>
            <a:endParaRPr lang="en-GB" altLang="en-US" sz="2400" b="1" dirty="0" smtClean="0">
              <a:solidFill>
                <a:srgbClr val="FFC000"/>
              </a:solidFill>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Arial" panose="020B0604020202020204" pitchFamily="34" charset="0"/>
              <a:buChar char="•"/>
            </a:pPr>
            <a:r>
              <a:rPr lang="en-GB" altLang="en-US" sz="2400" dirty="0" smtClean="0">
                <a:latin typeface="Verdana" panose="020B0604030504040204" pitchFamily="34" charset="0"/>
                <a:ea typeface="Verdana" panose="020B0604030504040204" pitchFamily="34" charset="0"/>
                <a:cs typeface="Verdana" panose="020B0604030504040204" pitchFamily="34" charset="0"/>
              </a:rPr>
              <a:t>As well as Lung cancer, silica dust causes silicosis -  this serious lung disease kills 46,300 people worldwide each year.</a:t>
            </a:r>
          </a:p>
          <a:p>
            <a:pPr marL="457200" indent="-457200" algn="just">
              <a:buFont typeface="Arial" panose="020B0604020202020204" pitchFamily="34" charset="0"/>
              <a:buChar char="•"/>
            </a:pPr>
            <a:endParaRPr lang="en-GB" altLang="en-US" sz="2400"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a:p>
            <a:pPr algn="just"/>
            <a:r>
              <a:rPr lang="en-US" altLang="en-US" sz="1400" b="1" dirty="0" smtClean="0">
                <a:solidFill>
                  <a:srgbClr val="FFC000"/>
                </a:solidFill>
                <a:ea typeface="Verdana" pitchFamily="34" charset="0"/>
                <a:cs typeface="Verdana" pitchFamily="34" charset="0"/>
              </a:rPr>
              <a:t>Information provided by IOSH Campaign- “Working together to beat occupational cancer”</a:t>
            </a:r>
          </a:p>
        </p:txBody>
      </p:sp>
    </p:spTree>
    <p:extLst>
      <p:ext uri="{BB962C8B-B14F-4D97-AF65-F5344CB8AC3E}">
        <p14:creationId xmlns:p14="http://schemas.microsoft.com/office/powerpoint/2010/main" val="2392929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sz="quarter"/>
          </p:nvPr>
        </p:nvSpPr>
        <p:spPr>
          <a:xfrm>
            <a:off x="762000" y="549275"/>
            <a:ext cx="7772400" cy="898525"/>
          </a:xfrm>
        </p:spPr>
        <p:txBody>
          <a:bodyPr/>
          <a:lstStyle/>
          <a:p>
            <a:pPr eaLnBrk="1" hangingPunct="1"/>
            <a:r>
              <a:rPr lang="en-US" altLang="en-US" sz="4000" dirty="0" smtClean="0">
                <a:solidFill>
                  <a:schemeClr val="tx1"/>
                </a:solidFill>
              </a:rPr>
              <a:t>Dust- What The Law Says?</a:t>
            </a:r>
          </a:p>
        </p:txBody>
      </p:sp>
      <p:sp>
        <p:nvSpPr>
          <p:cNvPr id="52227" name="Rectangle 3"/>
          <p:cNvSpPr>
            <a:spLocks noGrp="1" noChangeArrowheads="1"/>
          </p:cNvSpPr>
          <p:nvPr>
            <p:ph type="subTitle" sz="quarter" idx="1"/>
          </p:nvPr>
        </p:nvSpPr>
        <p:spPr>
          <a:xfrm>
            <a:off x="467544" y="1628800"/>
            <a:ext cx="7992888" cy="4680520"/>
          </a:xfrm>
        </p:spPr>
        <p:txBody>
          <a:bodyPr/>
          <a:lstStyle/>
          <a:p>
            <a:pPr marL="457200" indent="-457200" algn="just">
              <a:buFont typeface="Arial" panose="020B0604020202020204" pitchFamily="34" charset="0"/>
              <a:buChar char="•"/>
            </a:pPr>
            <a:endParaRPr lang="en-GB" sz="2400"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Arial" panose="020B0604020202020204" pitchFamily="34" charset="0"/>
              <a:buChar char="•"/>
            </a:pPr>
            <a:endParaRPr lang="en-US" altLang="en-US" b="1" dirty="0" smtClean="0">
              <a:solidFill>
                <a:srgbClr val="FFC000"/>
              </a:solidFill>
              <a:ea typeface="Verdana" pitchFamily="34" charset="0"/>
              <a:cs typeface="Verdana" pitchFamily="34" charset="0"/>
            </a:endParaRPr>
          </a:p>
        </p:txBody>
      </p:sp>
      <p:sp>
        <p:nvSpPr>
          <p:cNvPr id="4" name="Content Placeholder 5"/>
          <p:cNvSpPr txBox="1">
            <a:spLocks/>
          </p:cNvSpPr>
          <p:nvPr/>
        </p:nvSpPr>
        <p:spPr bwMode="auto">
          <a:xfrm>
            <a:off x="457200" y="1628800"/>
            <a:ext cx="8229600"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150000"/>
              </a:lnSpc>
            </a:pPr>
            <a:r>
              <a:rPr lang="en-GB" sz="2400" dirty="0" smtClean="0">
                <a:latin typeface="Verdana" panose="020B0604030504040204" pitchFamily="34" charset="0"/>
                <a:ea typeface="Verdana" panose="020B0604030504040204" pitchFamily="34" charset="0"/>
                <a:cs typeface="Verdana" panose="020B0604030504040204" pitchFamily="34" charset="0"/>
              </a:rPr>
              <a:t>Safe places of work without risk </a:t>
            </a:r>
            <a:r>
              <a:rPr lang="en-GB" sz="2400" dirty="0">
                <a:latin typeface="Verdana" panose="020B0604030504040204" pitchFamily="34" charset="0"/>
                <a:ea typeface="Verdana" panose="020B0604030504040204" pitchFamily="34" charset="0"/>
                <a:cs typeface="Verdana" panose="020B0604030504040204" pitchFamily="34" charset="0"/>
              </a:rPr>
              <a:t>t</a:t>
            </a:r>
            <a:r>
              <a:rPr lang="en-GB" sz="2400" dirty="0" smtClean="0">
                <a:latin typeface="Verdana" panose="020B0604030504040204" pitchFamily="34" charset="0"/>
                <a:ea typeface="Verdana" panose="020B0604030504040204" pitchFamily="34" charset="0"/>
                <a:cs typeface="Verdana" panose="020B0604030504040204" pitchFamily="34" charset="0"/>
              </a:rPr>
              <a:t>o health. </a:t>
            </a:r>
          </a:p>
          <a:p>
            <a:pPr>
              <a:lnSpc>
                <a:spcPct val="150000"/>
              </a:lnSpc>
            </a:pPr>
            <a:r>
              <a:rPr lang="en-GB" sz="2400" dirty="0" smtClean="0">
                <a:latin typeface="Verdana" panose="020B0604030504040204" pitchFamily="34" charset="0"/>
                <a:ea typeface="Verdana" panose="020B0604030504040204" pitchFamily="34" charset="0"/>
                <a:cs typeface="Verdana" panose="020B0604030504040204" pitchFamily="34" charset="0"/>
              </a:rPr>
              <a:t>Risk Assessment where there is potential exposure to dust.</a:t>
            </a:r>
          </a:p>
          <a:p>
            <a:pPr>
              <a:lnSpc>
                <a:spcPct val="150000"/>
              </a:lnSpc>
            </a:pPr>
            <a:r>
              <a:rPr lang="en-GB" sz="2400" dirty="0" smtClean="0">
                <a:latin typeface="Verdana" panose="020B0604030504040204" pitchFamily="34" charset="0"/>
                <a:ea typeface="Verdana" panose="020B0604030504040204" pitchFamily="34" charset="0"/>
                <a:cs typeface="Verdana" panose="020B0604030504040204" pitchFamily="34" charset="0"/>
              </a:rPr>
              <a:t>Implement effective control measures/ monitoring</a:t>
            </a:r>
          </a:p>
          <a:p>
            <a:pPr>
              <a:lnSpc>
                <a:spcPct val="150000"/>
              </a:lnSpc>
            </a:pPr>
            <a:r>
              <a:rPr lang="en-GB" sz="2400" dirty="0" smtClean="0">
                <a:latin typeface="Verdana" panose="020B0604030504040204" pitchFamily="34" charset="0"/>
                <a:ea typeface="Verdana" panose="020B0604030504040204" pitchFamily="34" charset="0"/>
                <a:cs typeface="Verdana" panose="020B0604030504040204" pitchFamily="34" charset="0"/>
              </a:rPr>
              <a:t>Monitor Exposure to Employees &amp; Health Checks</a:t>
            </a:r>
          </a:p>
          <a:p>
            <a:pPr marL="0" indent="0">
              <a:lnSpc>
                <a:spcPct val="150000"/>
              </a:lnSpc>
              <a:buNone/>
            </a:pPr>
            <a:r>
              <a:rPr lang="en-GB" sz="2400" dirty="0" smtClean="0">
                <a:latin typeface="Verdana" panose="020B0604030504040204" pitchFamily="34" charset="0"/>
                <a:ea typeface="Verdana" panose="020B0604030504040204" pitchFamily="34" charset="0"/>
                <a:cs typeface="Verdana" panose="020B0604030504040204" pitchFamily="34" charset="0"/>
              </a:rPr>
              <a:t> </a:t>
            </a:r>
          </a:p>
          <a:p>
            <a:pPr marL="0" indent="0">
              <a:buFont typeface="Wingdings 2" pitchFamily="18" charset="2"/>
              <a:buNone/>
            </a:pPr>
            <a:endParaRPr lang="en-GB" dirty="0"/>
          </a:p>
        </p:txBody>
      </p:sp>
    </p:spTree>
    <p:extLst>
      <p:ext uri="{BB962C8B-B14F-4D97-AF65-F5344CB8AC3E}">
        <p14:creationId xmlns:p14="http://schemas.microsoft.com/office/powerpoint/2010/main" val="1373587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 Placeholder 61"/>
          <p:cNvSpPr>
            <a:spLocks noGrp="1"/>
          </p:cNvSpPr>
          <p:nvPr>
            <p:ph type="body" idx="10"/>
          </p:nvPr>
        </p:nvSpPr>
        <p:spPr>
          <a:xfrm>
            <a:off x="611560" y="764705"/>
            <a:ext cx="7922840" cy="5758016"/>
          </a:xfrm>
          <a:prstGeom prst="rect">
            <a:avLst/>
          </a:prstGeom>
          <a:noFill/>
          <a:ln w="0" cmpd="sng">
            <a:noFill/>
            <a:prstDash val="solid"/>
          </a:ln>
        </p:spPr>
        <p:txBody>
          <a:bodyPr vert="horz" lIns="0" tIns="26035" rIns="0" bIns="0" anchor="t"/>
          <a:lstStyle/>
          <a:p>
            <a:endParaRPr lang="en-GB" sz="1600" dirty="0" smtClean="0"/>
          </a:p>
          <a:p>
            <a:endParaRPr lang="en-GB" sz="1600" dirty="0"/>
          </a:p>
          <a:p>
            <a:r>
              <a:rPr lang="en-GB" sz="2400" dirty="0" smtClean="0"/>
              <a:t>A </a:t>
            </a:r>
            <a:r>
              <a:rPr lang="en-GB" sz="2400" dirty="0"/>
              <a:t>director of a London Masonry company was handed a suspended prison sentence for exposing workers to harmful stone dust and ignoring two Improvement Notices served on the company by HSE.</a:t>
            </a:r>
          </a:p>
          <a:p>
            <a:pPr marL="0" indent="0">
              <a:buNone/>
            </a:pPr>
            <a:endParaRPr lang="en-GB" sz="2400" dirty="0"/>
          </a:p>
          <a:p>
            <a:r>
              <a:rPr lang="en-GB" sz="2400" dirty="0"/>
              <a:t>HSE identified serious concerns which were communicated to the company but ignored.</a:t>
            </a:r>
          </a:p>
          <a:p>
            <a:endParaRPr lang="en-GB" sz="2400" dirty="0"/>
          </a:p>
          <a:p>
            <a:r>
              <a:rPr lang="en-GB" sz="2400" dirty="0"/>
              <a:t>The Director (Mr Islam) was sentenced to 10 months in prison, suspended for two years and was ordered to pay £9,000 in costs for breaches to the H&amp;S at Work Act.</a:t>
            </a:r>
          </a:p>
        </p:txBody>
      </p:sp>
      <p:sp>
        <p:nvSpPr>
          <p:cNvPr id="3" name="Rectangle 2"/>
          <p:cNvSpPr txBox="1">
            <a:spLocks noChangeArrowheads="1"/>
          </p:cNvSpPr>
          <p:nvPr/>
        </p:nvSpPr>
        <p:spPr>
          <a:xfrm>
            <a:off x="762000" y="549275"/>
            <a:ext cx="7772400" cy="898525"/>
          </a:xfrm>
          <a:prstGeom prst="rect">
            <a:avLst/>
          </a:prstGeom>
        </p:spPr>
        <p:txBody>
          <a:bodyPr/>
          <a:lst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a:lstStyle>
          <a:p>
            <a:pPr algn="ctr"/>
            <a:r>
              <a:rPr lang="en-US" altLang="en-US" sz="4000" dirty="0" smtClean="0">
                <a:solidFill>
                  <a:schemeClr val="tx1"/>
                </a:solidFill>
              </a:rPr>
              <a:t>HSE Prosecution</a:t>
            </a:r>
          </a:p>
        </p:txBody>
      </p:sp>
    </p:spTree>
    <p:extLst>
      <p:ext uri="{BB962C8B-B14F-4D97-AF65-F5344CB8AC3E}">
        <p14:creationId xmlns:p14="http://schemas.microsoft.com/office/powerpoint/2010/main" val="3400336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sz="quarter"/>
          </p:nvPr>
        </p:nvSpPr>
        <p:spPr>
          <a:xfrm>
            <a:off x="762000" y="549275"/>
            <a:ext cx="7772400" cy="898525"/>
          </a:xfrm>
        </p:spPr>
        <p:txBody>
          <a:bodyPr/>
          <a:lstStyle/>
          <a:p>
            <a:pPr eaLnBrk="1" hangingPunct="1"/>
            <a:r>
              <a:rPr lang="en-US" altLang="en-US" sz="4000" dirty="0" smtClean="0">
                <a:solidFill>
                  <a:schemeClr val="tx1"/>
                </a:solidFill>
              </a:rPr>
              <a:t>HSENI Guidance</a:t>
            </a:r>
          </a:p>
        </p:txBody>
      </p:sp>
      <p:sp>
        <p:nvSpPr>
          <p:cNvPr id="52227" name="Rectangle 3"/>
          <p:cNvSpPr>
            <a:spLocks noGrp="1" noChangeArrowheads="1"/>
          </p:cNvSpPr>
          <p:nvPr>
            <p:ph type="subTitle" sz="quarter" idx="1"/>
          </p:nvPr>
        </p:nvSpPr>
        <p:spPr>
          <a:xfrm>
            <a:off x="467544" y="1628800"/>
            <a:ext cx="7992888" cy="4680520"/>
          </a:xfrm>
        </p:spPr>
        <p:txBody>
          <a:bodyPr/>
          <a:lstStyle/>
          <a:p>
            <a:pPr marL="457200" indent="-457200" algn="just">
              <a:buFont typeface="Arial" panose="020B0604020202020204" pitchFamily="34" charset="0"/>
              <a:buChar char="•"/>
            </a:pPr>
            <a:endParaRPr lang="en-GB" sz="2400"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Arial" panose="020B0604020202020204" pitchFamily="34" charset="0"/>
              <a:buChar char="•"/>
            </a:pPr>
            <a:endParaRPr lang="en-US" altLang="en-US" b="1" dirty="0" smtClean="0">
              <a:solidFill>
                <a:srgbClr val="FFC000"/>
              </a:solidFill>
              <a:ea typeface="Verdana" pitchFamily="34" charset="0"/>
              <a:cs typeface="Verdana" pitchFamily="34" charset="0"/>
            </a:endParaRPr>
          </a:p>
        </p:txBody>
      </p:sp>
      <p:sp>
        <p:nvSpPr>
          <p:cNvPr id="4" name="Content Placeholder 5"/>
          <p:cNvSpPr txBox="1">
            <a:spLocks/>
          </p:cNvSpPr>
          <p:nvPr/>
        </p:nvSpPr>
        <p:spPr bwMode="auto">
          <a:xfrm>
            <a:off x="457200" y="1628800"/>
            <a:ext cx="8229600"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nSpc>
                <a:spcPct val="150000"/>
              </a:lnSpc>
              <a:buNone/>
            </a:pPr>
            <a:r>
              <a:rPr lang="en-GB" sz="2400" dirty="0" smtClean="0">
                <a:latin typeface="Verdana" panose="020B0604030504040204" pitchFamily="34" charset="0"/>
                <a:ea typeface="Verdana" panose="020B0604030504040204" pitchFamily="34" charset="0"/>
                <a:cs typeface="Verdana" panose="020B0604030504040204" pitchFamily="34" charset="0"/>
              </a:rPr>
              <a:t> </a:t>
            </a:r>
          </a:p>
          <a:p>
            <a:pPr marL="0" indent="0">
              <a:buFont typeface="Wingdings 2" pitchFamily="18" charset="2"/>
              <a:buNone/>
            </a:pP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60032" y="1531417"/>
            <a:ext cx="3676650" cy="5056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3568" y="1556792"/>
            <a:ext cx="3744416" cy="5056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20279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sz="quarter"/>
          </p:nvPr>
        </p:nvSpPr>
        <p:spPr>
          <a:xfrm>
            <a:off x="762000" y="549275"/>
            <a:ext cx="7772400" cy="898525"/>
          </a:xfrm>
        </p:spPr>
        <p:txBody>
          <a:bodyPr/>
          <a:lstStyle/>
          <a:p>
            <a:pPr eaLnBrk="1" hangingPunct="1"/>
            <a:r>
              <a:rPr lang="en-US" altLang="en-US" sz="4000" dirty="0" smtClean="0">
                <a:solidFill>
                  <a:schemeClr val="tx1"/>
                </a:solidFill>
              </a:rPr>
              <a:t>Compliance Strategy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4048" y="1484784"/>
            <a:ext cx="3714750" cy="4978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3568" y="1510937"/>
            <a:ext cx="3676650" cy="49522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20436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sz="quarter"/>
          </p:nvPr>
        </p:nvSpPr>
        <p:spPr>
          <a:xfrm>
            <a:off x="762000" y="549275"/>
            <a:ext cx="7772400" cy="898525"/>
          </a:xfrm>
        </p:spPr>
        <p:txBody>
          <a:bodyPr/>
          <a:lstStyle/>
          <a:p>
            <a:pPr eaLnBrk="1" hangingPunct="1"/>
            <a:r>
              <a:rPr lang="en-US" altLang="en-US" sz="4000" dirty="0">
                <a:solidFill>
                  <a:schemeClr val="tx1"/>
                </a:solidFill>
              </a:rPr>
              <a:t>4</a:t>
            </a:r>
            <a:r>
              <a:rPr lang="en-US" altLang="en-US" sz="4000" dirty="0" smtClean="0">
                <a:solidFill>
                  <a:schemeClr val="tx1"/>
                </a:solidFill>
              </a:rPr>
              <a:t> Step To Compliance</a:t>
            </a:r>
          </a:p>
        </p:txBody>
      </p:sp>
      <p:sp>
        <p:nvSpPr>
          <p:cNvPr id="52227" name="Rectangle 3"/>
          <p:cNvSpPr>
            <a:spLocks noGrp="1" noChangeArrowheads="1"/>
          </p:cNvSpPr>
          <p:nvPr>
            <p:ph type="subTitle" sz="quarter" idx="1"/>
          </p:nvPr>
        </p:nvSpPr>
        <p:spPr>
          <a:xfrm>
            <a:off x="2843807" y="1556792"/>
            <a:ext cx="3539373" cy="576064"/>
          </a:xfrm>
          <a:solidFill>
            <a:schemeClr val="bg1"/>
          </a:solidFill>
          <a:ln>
            <a:solidFill>
              <a:schemeClr val="tx1"/>
            </a:solidFill>
          </a:ln>
        </p:spPr>
        <p:txBody>
          <a:bodyPr/>
          <a:lstStyle/>
          <a:p>
            <a:r>
              <a:rPr lang="en-US" altLang="en-US" sz="1800" b="1" dirty="0" smtClean="0">
                <a:solidFill>
                  <a:srgbClr val="FFC000"/>
                </a:solidFill>
                <a:ea typeface="Verdana" pitchFamily="34" charset="0"/>
                <a:cs typeface="Verdana" pitchFamily="34" charset="0"/>
              </a:rPr>
              <a:t>Risk Assessment </a:t>
            </a:r>
          </a:p>
        </p:txBody>
      </p:sp>
      <p:sp>
        <p:nvSpPr>
          <p:cNvPr id="10" name="Rectangle 3"/>
          <p:cNvSpPr txBox="1">
            <a:spLocks noChangeArrowheads="1"/>
          </p:cNvSpPr>
          <p:nvPr/>
        </p:nvSpPr>
        <p:spPr bwMode="auto">
          <a:xfrm>
            <a:off x="2833828" y="2828840"/>
            <a:ext cx="3539373" cy="579574"/>
          </a:xfrm>
          <a:prstGeom prst="rect">
            <a:avLst/>
          </a:prstGeom>
          <a:solidFill>
            <a:schemeClr val="bg1"/>
          </a:solidFill>
          <a:ln>
            <a:solidFill>
              <a:schemeClr val="tx1"/>
            </a:solidFill>
          </a:ln>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0BD0D9"/>
              </a:buClr>
              <a:buSzPct val="95000"/>
              <a:buFontTx/>
              <a:buNone/>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en-US" sz="1800" b="1" dirty="0" smtClean="0">
                <a:solidFill>
                  <a:srgbClr val="FFC000"/>
                </a:solidFill>
                <a:ea typeface="Verdana" pitchFamily="34" charset="0"/>
                <a:cs typeface="Verdana" pitchFamily="34" charset="0"/>
              </a:rPr>
              <a:t>Action Plan</a:t>
            </a:r>
          </a:p>
        </p:txBody>
      </p:sp>
      <p:sp>
        <p:nvSpPr>
          <p:cNvPr id="7" name="Rectangle 3"/>
          <p:cNvSpPr txBox="1">
            <a:spLocks noChangeArrowheads="1"/>
          </p:cNvSpPr>
          <p:nvPr/>
        </p:nvSpPr>
        <p:spPr bwMode="auto">
          <a:xfrm>
            <a:off x="2843807" y="4077072"/>
            <a:ext cx="3539373" cy="648072"/>
          </a:xfrm>
          <a:prstGeom prst="rect">
            <a:avLst/>
          </a:prstGeom>
          <a:solidFill>
            <a:schemeClr val="bg1"/>
          </a:solidFill>
          <a:ln>
            <a:solidFill>
              <a:schemeClr val="tx1"/>
            </a:solidFill>
          </a:ln>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0BD0D9"/>
              </a:buClr>
              <a:buSzPct val="95000"/>
              <a:buFontTx/>
              <a:buNone/>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en-US" sz="1800" b="1" dirty="0" smtClean="0">
                <a:solidFill>
                  <a:srgbClr val="FFC000"/>
                </a:solidFill>
                <a:ea typeface="Verdana" pitchFamily="34" charset="0"/>
                <a:cs typeface="Verdana" pitchFamily="34" charset="0"/>
              </a:rPr>
              <a:t>Implementation of Control Measures</a:t>
            </a:r>
          </a:p>
        </p:txBody>
      </p:sp>
      <p:sp>
        <p:nvSpPr>
          <p:cNvPr id="2" name="Notched Right Arrow 1"/>
          <p:cNvSpPr/>
          <p:nvPr/>
        </p:nvSpPr>
        <p:spPr>
          <a:xfrm rot="5400000">
            <a:off x="4325462" y="2312876"/>
            <a:ext cx="576064" cy="360040"/>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Notched Right Arrow 8"/>
          <p:cNvSpPr/>
          <p:nvPr/>
        </p:nvSpPr>
        <p:spPr>
          <a:xfrm rot="5400000">
            <a:off x="4325462" y="3543694"/>
            <a:ext cx="576064" cy="360040"/>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3"/>
          <p:cNvSpPr txBox="1">
            <a:spLocks noChangeArrowheads="1"/>
          </p:cNvSpPr>
          <p:nvPr/>
        </p:nvSpPr>
        <p:spPr bwMode="auto">
          <a:xfrm>
            <a:off x="2843807" y="5445224"/>
            <a:ext cx="3539373" cy="648072"/>
          </a:xfrm>
          <a:prstGeom prst="rect">
            <a:avLst/>
          </a:prstGeom>
          <a:solidFill>
            <a:schemeClr val="bg1"/>
          </a:solidFill>
          <a:ln>
            <a:solidFill>
              <a:schemeClr val="tx1"/>
            </a:solidFill>
          </a:ln>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0BD0D9"/>
              </a:buClr>
              <a:buSzPct val="95000"/>
              <a:buFontTx/>
              <a:buNone/>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en-US" sz="1800" b="1" dirty="0" smtClean="0">
                <a:solidFill>
                  <a:srgbClr val="FFC000"/>
                </a:solidFill>
                <a:ea typeface="Verdana" pitchFamily="34" charset="0"/>
                <a:cs typeface="Verdana" pitchFamily="34" charset="0"/>
              </a:rPr>
              <a:t>Monitor and Review</a:t>
            </a:r>
          </a:p>
        </p:txBody>
      </p:sp>
      <p:sp>
        <p:nvSpPr>
          <p:cNvPr id="11" name="Notched Right Arrow 10"/>
          <p:cNvSpPr/>
          <p:nvPr/>
        </p:nvSpPr>
        <p:spPr>
          <a:xfrm rot="5400000">
            <a:off x="4325462" y="4874899"/>
            <a:ext cx="576064" cy="360040"/>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64446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4_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5_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6_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7_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8_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5.xml><?xml version="1.0" encoding="utf-8"?>
<a:theme xmlns:a="http://schemas.openxmlformats.org/drawingml/2006/main" name="9_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1_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2_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3_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1452</Words>
  <Application>Microsoft Office PowerPoint</Application>
  <PresentationFormat>On-screen Show (4:3)</PresentationFormat>
  <Paragraphs>241</Paragraphs>
  <Slides>36</Slides>
  <Notes>36</Notes>
  <HiddenSlides>0</HiddenSlides>
  <MMClips>0</MMClips>
  <ScaleCrop>false</ScaleCrop>
  <HeadingPairs>
    <vt:vector size="6" baseType="variant">
      <vt:variant>
        <vt:lpstr>Theme</vt:lpstr>
      </vt:variant>
      <vt:variant>
        <vt:i4>15</vt:i4>
      </vt:variant>
      <vt:variant>
        <vt:lpstr>Embedded OLE Servers</vt:lpstr>
      </vt:variant>
      <vt:variant>
        <vt:i4>1</vt:i4>
      </vt:variant>
      <vt:variant>
        <vt:lpstr>Slide Titles</vt:lpstr>
      </vt:variant>
      <vt:variant>
        <vt:i4>36</vt:i4>
      </vt:variant>
    </vt:vector>
  </HeadingPairs>
  <TitlesOfParts>
    <vt:vector size="52" baseType="lpstr">
      <vt:lpstr>Theme1</vt:lpstr>
      <vt:lpstr>Flow</vt:lpstr>
      <vt:lpstr>1_Flow</vt:lpstr>
      <vt:lpstr>2_Flow</vt:lpstr>
      <vt:lpstr>3_Flow</vt:lpstr>
      <vt:lpstr>4_Flow</vt:lpstr>
      <vt:lpstr>1_Theme1</vt:lpstr>
      <vt:lpstr>2_Theme1</vt:lpstr>
      <vt:lpstr>3_Theme1</vt:lpstr>
      <vt:lpstr>4_Theme1</vt:lpstr>
      <vt:lpstr>5_Theme1</vt:lpstr>
      <vt:lpstr>6_Theme1</vt:lpstr>
      <vt:lpstr>7_Theme1</vt:lpstr>
      <vt:lpstr>8_Theme1</vt:lpstr>
      <vt:lpstr>9_Theme1</vt:lpstr>
      <vt:lpstr>Clip</vt:lpstr>
      <vt:lpstr>PowerPoint Presentation</vt:lpstr>
      <vt:lpstr>Welcome and Introduction</vt:lpstr>
      <vt:lpstr>Agenda</vt:lpstr>
      <vt:lpstr>What Are the Risk Factors?</vt:lpstr>
      <vt:lpstr>Dust- What The Law Says?</vt:lpstr>
      <vt:lpstr>PowerPoint Presentation</vt:lpstr>
      <vt:lpstr>HSENI Guidance</vt:lpstr>
      <vt:lpstr>Compliance Strategy</vt:lpstr>
      <vt:lpstr>4 Step To Compliance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Respiratory protective equipment (RPE)</vt:lpstr>
      <vt:lpstr>PowerPoint Presentation</vt:lpstr>
      <vt:lpstr>PowerPoint Presentation</vt:lpstr>
      <vt:lpstr>Health Surveillance and Dust Monitoring</vt:lpstr>
      <vt:lpstr>Guidance Documents</vt:lpstr>
      <vt:lpstr>Healthier By Association</vt:lpstr>
      <vt:lpstr>PowerPoint Presentation</vt:lpstr>
    </vt:vector>
  </TitlesOfParts>
  <Company>Northstone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cchisholm</dc:creator>
  <cp:lastModifiedBy>Jim Holmes</cp:lastModifiedBy>
  <cp:revision>726</cp:revision>
  <cp:lastPrinted>2018-09-04T11:46:26Z</cp:lastPrinted>
  <dcterms:created xsi:type="dcterms:W3CDTF">2009-01-28T11:21:55Z</dcterms:created>
  <dcterms:modified xsi:type="dcterms:W3CDTF">2018-10-01T11:32:10Z</dcterms:modified>
</cp:coreProperties>
</file>