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346" r:id="rId2"/>
    <p:sldId id="573" r:id="rId3"/>
    <p:sldId id="574" r:id="rId4"/>
    <p:sldId id="575" r:id="rId5"/>
    <p:sldId id="556" r:id="rId6"/>
    <p:sldId id="543" r:id="rId7"/>
    <p:sldId id="550" r:id="rId8"/>
    <p:sldId id="566" r:id="rId9"/>
    <p:sldId id="571" r:id="rId10"/>
    <p:sldId id="570" r:id="rId11"/>
    <p:sldId id="568" r:id="rId12"/>
    <p:sldId id="567" r:id="rId13"/>
    <p:sldId id="572" r:id="rId14"/>
    <p:sldId id="547" r:id="rId15"/>
    <p:sldId id="548" r:id="rId16"/>
    <p:sldId id="569" r:id="rId17"/>
    <p:sldId id="564" r:id="rId18"/>
    <p:sldId id="563" r:id="rId19"/>
    <p:sldId id="562" r:id="rId20"/>
  </p:sldIdLst>
  <p:sldSz cx="9144000" cy="6858000" type="screen4x3"/>
  <p:notesSz cx="9939338" cy="6807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4" userDrawn="1">
          <p15:clr>
            <a:srgbClr val="A4A3A4"/>
          </p15:clr>
        </p15:guide>
        <p15:guide id="2" pos="3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66CC"/>
    <a:srgbClr val="C31740"/>
    <a:srgbClr val="660033"/>
    <a:srgbClr val="D8EEC0"/>
    <a:srgbClr val="FFCC99"/>
    <a:srgbClr val="FFCCCC"/>
    <a:srgbClr val="DDF0C8"/>
    <a:srgbClr val="C9E7A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5" autoAdjust="0"/>
    <p:restoredTop sz="88084" autoAdjust="0"/>
  </p:normalViewPr>
  <p:slideViewPr>
    <p:cSldViewPr showGuides="1">
      <p:cViewPr>
        <p:scale>
          <a:sx n="71" d="100"/>
          <a:sy n="71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1733" y="-72"/>
      </p:cViewPr>
      <p:guideLst>
        <p:guide orient="horz" pos="2144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9219" cy="3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defTabSz="9235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119" y="0"/>
            <a:ext cx="4309219" cy="3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35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68590"/>
            <a:ext cx="4309219" cy="3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defTabSz="92353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119" y="6468590"/>
            <a:ext cx="4309219" cy="33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3537">
              <a:defRPr sz="1200">
                <a:latin typeface="Arial" charset="0"/>
              </a:defRPr>
            </a:lvl1pPr>
          </a:lstStyle>
          <a:p>
            <a:pPr>
              <a:defRPr/>
            </a:pPr>
            <a:fld id="{74DCC523-1DFB-4C0B-86B0-EB97AE0B78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358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629" cy="34020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119" y="1"/>
            <a:ext cx="4307629" cy="340201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BD18715-6EAB-431A-B2F3-50265D9F1F91}" type="datetimeFigureOut">
              <a:rPr lang="fr-FR"/>
              <a:pPr>
                <a:defRPr/>
              </a:pPr>
              <a:t>19/09/2018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458" y="3233500"/>
            <a:ext cx="7952423" cy="3063399"/>
          </a:xfrm>
          <a:prstGeom prst="rect">
            <a:avLst/>
          </a:prstGeom>
        </p:spPr>
        <p:txBody>
          <a:bodyPr vert="horz" lIns="91559" tIns="45779" rIns="91559" bIns="457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410"/>
            <a:ext cx="4307629" cy="34020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119" y="6465410"/>
            <a:ext cx="4307629" cy="34020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F89E54DC-C916-4137-96A2-0CB58CA8937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0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0888BF-0014-4050-9526-D00D3CD0DE07}" type="slidenum">
              <a:rPr lang="fr-BE" altLang="en-US" smtClean="0"/>
              <a:pPr eaLnBrk="1" hangingPunct="1"/>
              <a:t>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04548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E54DC-C916-4137-96A2-0CB58CA8937A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165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2016	EC Proposal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 17 	Publication into the Official Journal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spc="-1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en-GB" sz="1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Currently: 2nd &amp; 3rd batches: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GB" sz="1200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batch</a:t>
            </a:r>
            <a:r>
              <a:rPr lang="en-GB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Interinstitutional level </a:t>
            </a:r>
            <a:r>
              <a:rPr lang="en-GB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2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2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further mention of RCS but </a:t>
            </a:r>
            <a:r>
              <a:rPr lang="en-GB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1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 Recognition of Social Dialogue Agreement as NEPSI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GB" sz="1200" baseline="30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sz="12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batch  </a:t>
            </a:r>
            <a:r>
              <a:rPr lang="en-GB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Parliament Amendments </a:t>
            </a:r>
            <a:endParaRPr lang="en-GB" sz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E54DC-C916-4137-96A2-0CB58CA8937A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03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9E54DC-C916-4137-96A2-0CB58CA8937A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409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0962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16230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67348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86396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3245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9695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26851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37054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489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4456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40660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2267744" y="6478439"/>
            <a:ext cx="687625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fr-BE" sz="1200" kern="1200" baseline="0" dirty="0" err="1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Health</a:t>
            </a:r>
            <a:r>
              <a:rPr lang="fr-BE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 and </a:t>
            </a:r>
            <a:r>
              <a:rPr lang="fr-BE" sz="1200" kern="1200" baseline="0" dirty="0" err="1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Safety</a:t>
            </a:r>
            <a:r>
              <a:rPr lang="fr-BE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 Conference</a:t>
            </a:r>
            <a:r>
              <a:rPr lang="fr-FR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, 26 </a:t>
            </a:r>
            <a:r>
              <a:rPr lang="fr-FR" sz="1200" baseline="0" dirty="0" smtClean="0">
                <a:solidFill>
                  <a:srgbClr val="002060"/>
                </a:solidFill>
              </a:rPr>
              <a:t>September 2018, </a:t>
            </a:r>
            <a:r>
              <a:rPr lang="en-US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Doran’s Pit, </a:t>
            </a:r>
            <a:r>
              <a:rPr lang="en-US" sz="1200" kern="1200" baseline="0" dirty="0" err="1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Blessington</a:t>
            </a:r>
            <a:r>
              <a:rPr lang="en-US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, Co. </a:t>
            </a:r>
            <a:r>
              <a:rPr lang="en-US" sz="1200" kern="1200" baseline="0" dirty="0" err="1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Wicklow</a:t>
            </a:r>
            <a:r>
              <a:rPr lang="en-US" sz="1200" kern="1200" baseline="0" dirty="0" smtClean="0">
                <a:solidFill>
                  <a:srgbClr val="002060"/>
                </a:solidFill>
                <a:latin typeface="Tahoma" pitchFamily="34" charset="0"/>
                <a:ea typeface="+mn-ea"/>
                <a:cs typeface="+mn-cs"/>
              </a:rPr>
              <a:t>, Ireland</a:t>
            </a:r>
            <a:endParaRPr lang="fr-FR" sz="1200" kern="1200" baseline="0" dirty="0">
              <a:solidFill>
                <a:srgbClr val="00206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29" name="Freeform 8"/>
          <p:cNvSpPr>
            <a:spLocks/>
          </p:cNvSpPr>
          <p:nvPr userDrawn="1"/>
        </p:nvSpPr>
        <p:spPr bwMode="auto">
          <a:xfrm>
            <a:off x="2554288" y="6381750"/>
            <a:ext cx="6589712" cy="14288"/>
          </a:xfrm>
          <a:custGeom>
            <a:avLst/>
            <a:gdLst>
              <a:gd name="T0" fmla="*/ 0 w 4151"/>
              <a:gd name="T1" fmla="*/ 0 h 9"/>
              <a:gd name="T2" fmla="*/ 2147483647 w 4151"/>
              <a:gd name="T3" fmla="*/ 2147483647 h 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151" h="9">
                <a:moveTo>
                  <a:pt x="0" y="0"/>
                </a:moveTo>
                <a:lnTo>
                  <a:pt x="4151" y="9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1676400" y="1295400"/>
            <a:ext cx="7239000" cy="119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fr-FR"/>
          </a:p>
          <a:p>
            <a:pPr algn="ctr" eaLnBrk="1" hangingPunct="1">
              <a:spcBef>
                <a:spcPct val="50000"/>
              </a:spcBef>
              <a:defRPr/>
            </a:pPr>
            <a:endParaRPr lang="fr-FR"/>
          </a:p>
          <a:p>
            <a:pPr algn="ctr" eaLnBrk="1" hangingPunct="1">
              <a:spcBef>
                <a:spcPct val="50000"/>
              </a:spcBef>
              <a:defRPr/>
            </a:pPr>
            <a:endParaRPr lang="fr-FR"/>
          </a:p>
        </p:txBody>
      </p:sp>
      <p:pic>
        <p:nvPicPr>
          <p:cNvPr id="1031" name="Picture 10" descr="EU flag"/>
          <p:cNvPicPr>
            <a:picLocks noChangeAspect="1" noChangeArrowheads="1" noCrop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643731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3" y="6421438"/>
            <a:ext cx="10810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s://osha.europa.eu/en/guidance-national-labour-inspectors-on-addressing-risks-from-worker-exposure-to-respirable-crystalline-silic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oadmaponcarcinogens.eu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1/Hesbaye_-_Windmill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EN/TXT/?uri=CELEX:02004L0037-201403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gal-content/EN/TXT/?uri=CELEX:32017L23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0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627784" y="280879"/>
            <a:ext cx="6121400" cy="90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0800" rIns="54000" bIns="10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GB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UNION EUROPÉENNE DES PRODUCTEURS DE GRANULATS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GB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EUROPÄISCHER GESTEINSVERBAND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r>
              <a:rPr lang="en-GB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EUROPEAN AGGREGATES ASSOCIATION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7065"/>
            <a:ext cx="2160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3422" y="5572112"/>
            <a:ext cx="782785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fr-FR" altLang="en-US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GB" altLang="fr-FR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Miette Dechelle</a:t>
            </a:r>
          </a:p>
          <a:p>
            <a:pPr algn="ctr" eaLnBrk="1" hangingPunct="1"/>
            <a:r>
              <a:rPr lang="en-GB" altLang="fr-FR" sz="24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</a:rPr>
              <a:t>UEPG Public Affairs Manager</a:t>
            </a:r>
            <a:endParaRPr lang="en-GB" altLang="fr-FR" sz="2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/>
            <a:endParaRPr lang="es-ES_tradnl" altLang="en-US" b="1" dirty="0">
              <a:solidFill>
                <a:srgbClr val="0000CC"/>
              </a:solidFill>
            </a:endParaRPr>
          </a:p>
          <a:p>
            <a:pPr algn="ctr" eaLnBrk="1" hangingPunct="1"/>
            <a:endParaRPr lang="es-ES_tradnl" altLang="en-US" b="1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348" y="3866839"/>
            <a:ext cx="1982271" cy="1332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45478" y="1885311"/>
            <a:ext cx="7703740" cy="1470025"/>
          </a:xfrm>
        </p:spPr>
        <p:txBody>
          <a:bodyPr/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Workers Health Protection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through 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Good Handling and Use of Crystalline Silica and Products Containing it</a:t>
            </a:r>
            <a:endParaRPr lang="fr-B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617" y="739907"/>
            <a:ext cx="8640763" cy="5183187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47664" y="5661951"/>
            <a:ext cx="7259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BE" altLang="fr-FR" sz="2800" b="1" dirty="0" err="1">
                <a:solidFill>
                  <a:srgbClr val="0070C0"/>
                </a:solidFill>
              </a:rPr>
              <a:t>Reporting</a:t>
            </a:r>
            <a:r>
              <a:rPr lang="fr-BE" altLang="fr-FR" sz="2800" b="1" dirty="0">
                <a:solidFill>
                  <a:srgbClr val="0070C0"/>
                </a:solidFill>
              </a:rPr>
              <a:t> </a:t>
            </a:r>
            <a:r>
              <a:rPr lang="fr-BE" altLang="fr-FR" sz="2800" b="1" dirty="0" err="1">
                <a:solidFill>
                  <a:srgbClr val="0070C0"/>
                </a:solidFill>
              </a:rPr>
              <a:t>every</a:t>
            </a:r>
            <a:r>
              <a:rPr lang="fr-BE" altLang="fr-FR" sz="2800" b="1" dirty="0">
                <a:solidFill>
                  <a:srgbClr val="0070C0"/>
                </a:solidFill>
              </a:rPr>
              <a:t> 2 </a:t>
            </a:r>
            <a:r>
              <a:rPr lang="fr-BE" altLang="fr-FR" sz="2800" b="1" dirty="0" err="1">
                <a:solidFill>
                  <a:srgbClr val="0070C0"/>
                </a:solidFill>
              </a:rPr>
              <a:t>years</a:t>
            </a:r>
            <a:r>
              <a:rPr lang="fr-BE" altLang="fr-FR" sz="2800" b="1" dirty="0">
                <a:solidFill>
                  <a:srgbClr val="0070C0"/>
                </a:solidFill>
              </a:rPr>
              <a:t> – </a:t>
            </a:r>
            <a:r>
              <a:rPr lang="fr-BE" altLang="fr-FR" sz="2800" b="1" dirty="0" smtClean="0">
                <a:solidFill>
                  <a:srgbClr val="0070C0"/>
                </a:solidFill>
              </a:rPr>
              <a:t>2018 </a:t>
            </a:r>
            <a:r>
              <a:rPr lang="fr-BE" altLang="fr-FR" sz="2800" b="1" dirty="0" err="1">
                <a:solidFill>
                  <a:srgbClr val="0070C0"/>
                </a:solidFill>
              </a:rPr>
              <a:t>Reporting</a:t>
            </a:r>
            <a:endParaRPr lang="fr-BE" altLang="fr-FR" sz="2800" b="1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0056" y="5760075"/>
            <a:ext cx="977900" cy="48577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NEPSI implementation</a:t>
            </a:r>
            <a:r>
              <a:rPr lang="en-US" sz="2800" dirty="0" smtClean="0"/>
              <a:t>: Reporting Process</a:t>
            </a:r>
            <a:endParaRPr lang="fr-BE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248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 rot="20620735">
            <a:off x="7285432" y="5598379"/>
            <a:ext cx="1835577" cy="1711648"/>
          </a:xfrm>
          <a:prstGeom prst="star5">
            <a:avLst>
              <a:gd name="adj" fmla="val 18568"/>
              <a:gd name="hf" fmla="val 105146"/>
              <a:gd name="vf" fmla="val 110557"/>
            </a:avLst>
          </a:prstGeom>
          <a:noFill/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CDCAEFF-7795-47CA-BFF0-F08FFC860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935904"/>
              </p:ext>
            </p:extLst>
          </p:nvPr>
        </p:nvGraphicFramePr>
        <p:xfrm>
          <a:off x="0" y="865842"/>
          <a:ext cx="9143998" cy="6084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8661">
                  <a:extLst>
                    <a:ext uri="{9D8B030D-6E8A-4147-A177-3AD203B41FA5}">
                      <a16:colId xmlns="" xmlns:a16="http://schemas.microsoft.com/office/drawing/2014/main" val="3327142902"/>
                    </a:ext>
                  </a:extLst>
                </a:gridCol>
                <a:gridCol w="960106">
                  <a:extLst>
                    <a:ext uri="{9D8B030D-6E8A-4147-A177-3AD203B41FA5}">
                      <a16:colId xmlns="" xmlns:a16="http://schemas.microsoft.com/office/drawing/2014/main" val="4067100955"/>
                    </a:ext>
                  </a:extLst>
                </a:gridCol>
                <a:gridCol w="1329378">
                  <a:extLst>
                    <a:ext uri="{9D8B030D-6E8A-4147-A177-3AD203B41FA5}">
                      <a16:colId xmlns="" xmlns:a16="http://schemas.microsoft.com/office/drawing/2014/main" val="1360769580"/>
                    </a:ext>
                  </a:extLst>
                </a:gridCol>
                <a:gridCol w="1025693">
                  <a:extLst>
                    <a:ext uri="{9D8B030D-6E8A-4147-A177-3AD203B41FA5}">
                      <a16:colId xmlns="" xmlns:a16="http://schemas.microsoft.com/office/drawing/2014/main" val="1617154573"/>
                    </a:ext>
                  </a:extLst>
                </a:gridCol>
                <a:gridCol w="1157764">
                  <a:extLst>
                    <a:ext uri="{9D8B030D-6E8A-4147-A177-3AD203B41FA5}">
                      <a16:colId xmlns="" xmlns:a16="http://schemas.microsoft.com/office/drawing/2014/main" val="1255568832"/>
                    </a:ext>
                  </a:extLst>
                </a:gridCol>
                <a:gridCol w="918425">
                  <a:extLst>
                    <a:ext uri="{9D8B030D-6E8A-4147-A177-3AD203B41FA5}">
                      <a16:colId xmlns="" xmlns:a16="http://schemas.microsoft.com/office/drawing/2014/main" val="801011196"/>
                    </a:ext>
                  </a:extLst>
                </a:gridCol>
                <a:gridCol w="1543971">
                  <a:extLst>
                    <a:ext uri="{9D8B030D-6E8A-4147-A177-3AD203B41FA5}">
                      <a16:colId xmlns="" xmlns:a16="http://schemas.microsoft.com/office/drawing/2014/main" val="405637909"/>
                    </a:ext>
                  </a:extLst>
                </a:gridCol>
              </a:tblGrid>
              <a:tr h="297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2008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2010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2012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2014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2016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2018 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3346102"/>
                  </a:ext>
                </a:extLst>
              </a:tr>
              <a:tr h="352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 Sites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5.102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6.395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6.922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7.184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7.550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8.749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4091849"/>
                  </a:ext>
                </a:extLst>
              </a:tr>
              <a:tr h="502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 reported Sites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4.607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5.526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6.047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5.951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6.234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7.426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1180641"/>
                  </a:ext>
                </a:extLst>
              </a:tr>
              <a:tr h="352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of Reported Sites: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90,3%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86,4%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82,8%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82,8%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82,6%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84,9%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554295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 Reported Employees: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410.909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438.113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440.159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440.159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433.411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439.689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8485881"/>
                  </a:ext>
                </a:extLst>
              </a:tr>
              <a:tr h="714287">
                <a:tc>
                  <a:txBody>
                    <a:bodyPr/>
                    <a:lstStyle/>
                    <a:p>
                      <a:r>
                        <a:rPr lang="en-US" sz="1400" dirty="0"/>
                        <a:t>% of Employees potentially exposed to RCS: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39,8%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40,3%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40%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40,1%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39,5%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41,3%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7506835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by risk assessment: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90,4%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91,5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93,5%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95,5%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8357908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by exposure monitoring: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64,5%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69%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71,7%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73,4%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76,3%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78,9%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4308220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by generic health surveillance: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87,5%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90%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89,1%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90,7%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91,4%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936844"/>
                  </a:ext>
                </a:extLst>
              </a:tr>
              <a:tr h="714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by Health Surveillance Protocol for </a:t>
                      </a:r>
                      <a:r>
                        <a:rPr lang="en-US" sz="1400"/>
                        <a:t>Silicosis: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34,7%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34,3%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35,7%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37,9%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41,4%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43%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9845159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by general training 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75%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83%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84%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90%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88,7%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437069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covered training on Task Sheets: 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42,8%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54,6%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60%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65,1%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67,5%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65,9%</a:t>
                      </a:r>
                      <a:endParaRPr lang="fr-BE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29338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NEPSI implementation: key performance indicators</a:t>
            </a:r>
          </a:p>
          <a:p>
            <a:r>
              <a:rPr lang="en-US" sz="2800" dirty="0"/>
              <a:t>A continuous improvement</a:t>
            </a:r>
            <a:endParaRPr lang="fr-BE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562" y="436348"/>
            <a:ext cx="1578614" cy="400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8176772" y="-29130"/>
            <a:ext cx="967228" cy="69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801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755CB79-46BD-49FE-B818-A56308ACED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-216055"/>
            <a:ext cx="0" cy="0"/>
          </a:xfrm>
        </p:spPr>
        <p:txBody>
          <a:bodyPr/>
          <a:lstStyle/>
          <a:p>
            <a:endParaRPr lang="fr-BE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BDF701D2-58F1-415A-B3EC-ACCB52DB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13" y="943220"/>
            <a:ext cx="2513889" cy="3728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716DC163-0F3A-46C9-A0ED-F101E4F91F5D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24426"/>
            <a:ext cx="6261834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2925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Task sheets &amp; PIMEX videos</a:t>
            </a:r>
          </a:p>
          <a:p>
            <a:pPr algn="r">
              <a:defRPr/>
            </a:pPr>
            <a:r>
              <a:rPr lang="en-GB" sz="1575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with the support of the European Commission</a:t>
            </a:r>
            <a:endParaRPr lang="en-GB" sz="1575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09122EC-3FFD-4228-A899-5D24374F20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0" t="63472" r="1285" b="16528"/>
          <a:stretch/>
        </p:blipFill>
        <p:spPr>
          <a:xfrm>
            <a:off x="1115616" y="5097502"/>
            <a:ext cx="7119085" cy="1028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E2A4EE-0C13-4923-85E5-560AEC74D8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19" t="12778" r="32968" b="6528"/>
          <a:stretch/>
        </p:blipFill>
        <p:spPr>
          <a:xfrm>
            <a:off x="3199652" y="1947870"/>
            <a:ext cx="2156702" cy="29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BC7777-5948-4C43-BE81-F3BFD00CDE54}"/>
              </a:ext>
            </a:extLst>
          </p:cNvPr>
          <p:cNvSpPr txBox="1"/>
          <p:nvPr/>
        </p:nvSpPr>
        <p:spPr>
          <a:xfrm>
            <a:off x="5592105" y="2026351"/>
            <a:ext cx="3348836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49B4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isk </a:t>
            </a:r>
            <a:r>
              <a:rPr lang="en-US" dirty="0">
                <a:solidFill>
                  <a:srgbClr val="0070C0"/>
                </a:solidFill>
              </a:rPr>
              <a:t>awareness &amp; training 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Tailor made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</a:rPr>
              <a:t>Task oriented measures </a:t>
            </a: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70C0"/>
                </a:solidFill>
              </a:rPr>
              <a:t>Compliance </a:t>
            </a:r>
            <a:r>
              <a:rPr lang="en-US" dirty="0">
                <a:solidFill>
                  <a:srgbClr val="0070C0"/>
                </a:solidFill>
              </a:rPr>
              <a:t>with the legislation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2D689F-A586-4279-A25E-AA1E9A329F7A}"/>
              </a:ext>
            </a:extLst>
          </p:cNvPr>
          <p:cNvSpPr txBox="1"/>
          <p:nvPr/>
        </p:nvSpPr>
        <p:spPr>
          <a:xfrm>
            <a:off x="5744512" y="4025352"/>
            <a:ext cx="2331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www.nepsi.eu</a:t>
            </a:r>
            <a:endParaRPr lang="fr-BE" sz="2800" b="1" u="sng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NEPSI Tools</a:t>
            </a:r>
            <a:endParaRPr lang="fr-BE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789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st Monitor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6712"/>
            <a:ext cx="9151345" cy="507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56" y="5733256"/>
            <a:ext cx="8964488" cy="400110"/>
          </a:xfrm>
          <a:prstGeom prst="rect">
            <a:avLst/>
          </a:prstGeom>
          <a:solidFill>
            <a:srgbClr val="174580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Dust monitoring is used to assess compliance and guide prevention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Dust Monitoring training for </a:t>
            </a:r>
            <a:r>
              <a:rPr lang="en-US" sz="2800" dirty="0" smtClean="0"/>
              <a:t>NEPSI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035261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88740"/>
            <a:ext cx="4577097" cy="482453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630238" algn="l"/>
              </a:tabLst>
              <a:defRPr/>
            </a:pPr>
            <a:endParaRPr lang="en-GB" altLang="fr-FR" sz="1200" b="1" u="sng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Develop a specific action/training </a:t>
            </a:r>
            <a:r>
              <a:rPr lang="en-US" sz="2000" dirty="0" err="1">
                <a:solidFill>
                  <a:srgbClr val="002060"/>
                </a:solidFill>
              </a:rPr>
              <a:t>programme</a:t>
            </a:r>
            <a:r>
              <a:rPr lang="en-US" sz="2000" dirty="0">
                <a:solidFill>
                  <a:srgbClr val="002060"/>
                </a:solidFill>
              </a:rPr>
              <a:t> and </a:t>
            </a:r>
            <a:r>
              <a:rPr lang="en-US" sz="2000" dirty="0" err="1">
                <a:solidFill>
                  <a:srgbClr val="002060"/>
                </a:solidFill>
              </a:rPr>
              <a:t>guidances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for SMEs</a:t>
            </a:r>
            <a:r>
              <a:rPr lang="en-US" sz="2000" dirty="0">
                <a:solidFill>
                  <a:srgbClr val="002060"/>
                </a:solidFill>
              </a:rPr>
              <a:t> and the new generations of workers, and develop </a:t>
            </a:r>
            <a:r>
              <a:rPr lang="en-US" sz="2000" b="1" dirty="0">
                <a:solidFill>
                  <a:srgbClr val="002060"/>
                </a:solidFill>
              </a:rPr>
              <a:t>up-to-date information/communication on RCS exposure control </a:t>
            </a:r>
            <a:r>
              <a:rPr lang="en-US" sz="2000" dirty="0">
                <a:solidFill>
                  <a:srgbClr val="002060"/>
                </a:solidFill>
              </a:rPr>
              <a:t>for different audiences.</a:t>
            </a:r>
            <a:endParaRPr lang="fr-BE" sz="2000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Review the </a:t>
            </a:r>
            <a:r>
              <a:rPr lang="en-US" sz="2000" b="1" dirty="0">
                <a:solidFill>
                  <a:srgbClr val="002060"/>
                </a:solidFill>
              </a:rPr>
              <a:t>Good Practice Guide</a:t>
            </a:r>
            <a:r>
              <a:rPr lang="en-US" sz="2000" dirty="0">
                <a:solidFill>
                  <a:srgbClr val="002060"/>
                </a:solidFill>
              </a:rPr>
              <a:t> and Task Sheets and update when necessary.</a:t>
            </a:r>
            <a:endParaRPr lang="fr-BE" sz="2000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Development of a detailed standardized Respirable Crystalline Silica </a:t>
            </a:r>
            <a:r>
              <a:rPr lang="en-US" sz="2000" b="1" dirty="0">
                <a:solidFill>
                  <a:srgbClr val="002060"/>
                </a:solidFill>
              </a:rPr>
              <a:t>Measurement Methodology.</a:t>
            </a:r>
            <a:endParaRPr lang="fr-BE" sz="2000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Continue the </a:t>
            </a:r>
            <a:r>
              <a:rPr lang="en-US" sz="2000" b="1" dirty="0">
                <a:solidFill>
                  <a:srgbClr val="002060"/>
                </a:solidFill>
              </a:rPr>
              <a:t>KPIs Reporting</a:t>
            </a:r>
            <a:r>
              <a:rPr lang="en-US" sz="2000" dirty="0">
                <a:solidFill>
                  <a:srgbClr val="002060"/>
                </a:solidFill>
              </a:rPr>
              <a:t>, enhance the participation through continuous awareness, </a:t>
            </a:r>
            <a:r>
              <a:rPr lang="en-US" sz="2000" b="1" dirty="0">
                <a:solidFill>
                  <a:srgbClr val="002060"/>
                </a:solidFill>
              </a:rPr>
              <a:t>promote the Agreement</a:t>
            </a:r>
            <a:r>
              <a:rPr lang="en-US" sz="2000" dirty="0">
                <a:solidFill>
                  <a:srgbClr val="002060"/>
                </a:solidFill>
              </a:rPr>
              <a:t> in co-operation with HSE specialists.</a:t>
            </a:r>
            <a:endParaRPr lang="fr-BE" sz="2000" dirty="0">
              <a:solidFill>
                <a:srgbClr val="00206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Review the Agreement and the Good Practice Guide to check </a:t>
            </a:r>
            <a:r>
              <a:rPr lang="en-US" sz="2000" b="1" dirty="0">
                <a:solidFill>
                  <a:srgbClr val="002060"/>
                </a:solidFill>
              </a:rPr>
              <a:t>language coherence</a:t>
            </a:r>
            <a:r>
              <a:rPr lang="en-US" sz="2000" dirty="0">
                <a:solidFill>
                  <a:srgbClr val="002060"/>
                </a:solidFill>
              </a:rPr>
              <a:t> with the amended Carcinogens and Mutagens Directive (2017/2398).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Draft </a:t>
            </a:r>
            <a:r>
              <a:rPr lang="en-US" sz="2000" b="1" dirty="0">
                <a:solidFill>
                  <a:srgbClr val="002060"/>
                </a:solidFill>
              </a:rPr>
              <a:t>Internal and external Communication </a:t>
            </a:r>
            <a:r>
              <a:rPr lang="en-US" sz="2000" dirty="0">
                <a:solidFill>
                  <a:srgbClr val="002060"/>
                </a:solidFill>
              </a:rPr>
              <a:t>to support NEPSI Signatories Members.</a:t>
            </a:r>
          </a:p>
          <a:p>
            <a:pPr marL="457200" lvl="0" indent="-457200">
              <a:buFont typeface="+mj-lt"/>
              <a:buAutoNum type="arabicPeriod"/>
            </a:pPr>
            <a:endParaRPr lang="fr-BE" sz="2000" dirty="0">
              <a:solidFill>
                <a:srgbClr val="002060"/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1259632" y="-1"/>
            <a:ext cx="788436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>
                <a:solidFill>
                  <a:schemeClr val="bg1"/>
                </a:solidFill>
              </a:rPr>
              <a:t>NEPSI 2018-2020 Road </a:t>
            </a:r>
            <a:r>
              <a:rPr lang="fr-BE" altLang="fr-FR" sz="4000" b="1" kern="0" dirty="0" err="1">
                <a:solidFill>
                  <a:schemeClr val="bg1"/>
                </a:solidFill>
              </a:rPr>
              <a:t>Map</a:t>
            </a:r>
            <a:endParaRPr lang="fr-BE" altLang="fr-FR" sz="4000" b="1" kern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07" t="6600" r="29525" b="9401"/>
          <a:stretch/>
        </p:blipFill>
        <p:spPr>
          <a:xfrm>
            <a:off x="5004048" y="1268760"/>
            <a:ext cx="3887970" cy="435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NEPSI 2018-2019 ROAD MAP</a:t>
            </a:r>
            <a:endParaRPr lang="fr-BE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406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38070" cy="5544616"/>
          </a:xfrm>
          <a:solidFill>
            <a:schemeClr val="bg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  <a:tabLst>
                <a:tab pos="630238" algn="l"/>
              </a:tabLst>
              <a:defRPr/>
            </a:pPr>
            <a:endParaRPr lang="en-GB" altLang="fr-FR" sz="2200" b="1" u="sng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GB" sz="5000" b="1" u="sng" dirty="0">
                <a:solidFill>
                  <a:schemeClr val="bg2">
                    <a:lumMod val="75000"/>
                  </a:schemeClr>
                </a:solidFill>
              </a:rPr>
              <a:t>OBJECTIVE</a:t>
            </a:r>
            <a:r>
              <a:rPr lang="en-GB" sz="50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GB" sz="5000" i="1" spc="-40" dirty="0">
                <a:solidFill>
                  <a:schemeClr val="accent2">
                    <a:lumMod val="75000"/>
                  </a:schemeClr>
                </a:solidFill>
              </a:rPr>
              <a:t>Draft a UEPG </a:t>
            </a:r>
            <a:r>
              <a:rPr lang="en-GB" sz="5000" b="1" i="1" spc="-40" dirty="0">
                <a:solidFill>
                  <a:srgbClr val="3366CC"/>
                </a:solidFill>
              </a:rPr>
              <a:t>Respirable Crystalline Silica Strategy </a:t>
            </a:r>
            <a:r>
              <a:rPr lang="en-GB" sz="5000" i="1" spc="-40" dirty="0">
                <a:solidFill>
                  <a:schemeClr val="accent2">
                    <a:lumMod val="75000"/>
                  </a:schemeClr>
                </a:solidFill>
              </a:rPr>
              <a:t>contributing to NEPSI 2018-2020 actions and the good implementation of the CMD to support UEPG Members.</a:t>
            </a:r>
            <a:endParaRPr lang="fr-BE" sz="5000" i="1" spc="-4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BE" sz="5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5000" b="1" u="sng" dirty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en-GB" sz="5000" b="1" u="sng" baseline="30000" dirty="0">
                <a:solidFill>
                  <a:schemeClr val="bg2">
                    <a:lumMod val="75000"/>
                  </a:schemeClr>
                </a:solidFill>
              </a:rPr>
              <a:t>st</a:t>
            </a:r>
            <a:r>
              <a:rPr lang="en-GB" sz="5000" b="1" u="sng" dirty="0">
                <a:solidFill>
                  <a:schemeClr val="bg2">
                    <a:lumMod val="75000"/>
                  </a:schemeClr>
                </a:solidFill>
              </a:rPr>
              <a:t> MEETING</a:t>
            </a:r>
            <a:r>
              <a:rPr lang="en-GB" sz="50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GB" sz="5000" spc="-40" dirty="0">
                <a:solidFill>
                  <a:schemeClr val="accent2">
                    <a:lumMod val="75000"/>
                  </a:schemeClr>
                </a:solidFill>
              </a:rPr>
              <a:t>Wednesday </a:t>
            </a:r>
            <a:r>
              <a:rPr lang="en-GB" sz="5000" b="1" spc="-40" dirty="0">
                <a:solidFill>
                  <a:schemeClr val="accent2">
                    <a:lumMod val="75000"/>
                  </a:schemeClr>
                </a:solidFill>
              </a:rPr>
              <a:t>18 April 2018 </a:t>
            </a:r>
            <a:r>
              <a:rPr lang="en-GB" sz="5000" spc="-40" dirty="0">
                <a:solidFill>
                  <a:schemeClr val="accent2">
                    <a:lumMod val="75000"/>
                  </a:schemeClr>
                </a:solidFill>
              </a:rPr>
              <a:t>at UEPG Office in </a:t>
            </a:r>
            <a:r>
              <a:rPr lang="en-GB" sz="5000" spc="-40" dirty="0" smtClean="0">
                <a:solidFill>
                  <a:schemeClr val="accent2">
                    <a:lumMod val="75000"/>
                  </a:schemeClr>
                </a:solidFill>
              </a:rPr>
              <a:t>Brussels</a:t>
            </a:r>
          </a:p>
          <a:p>
            <a:endParaRPr lang="en-GB" sz="5000" spc="-4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5000" b="1" u="sng" dirty="0" smtClean="0">
                <a:solidFill>
                  <a:schemeClr val="bg2">
                    <a:lumMod val="75000"/>
                  </a:schemeClr>
                </a:solidFill>
              </a:rPr>
              <a:t>MAIN </a:t>
            </a:r>
            <a:r>
              <a:rPr lang="en-GB" sz="5000" b="1" u="sng" dirty="0">
                <a:solidFill>
                  <a:schemeClr val="bg2">
                    <a:lumMod val="75000"/>
                  </a:schemeClr>
                </a:solidFill>
              </a:rPr>
              <a:t>PROPOSED ACTIONS </a:t>
            </a:r>
            <a:r>
              <a:rPr lang="en-GB" sz="5000" b="1" dirty="0">
                <a:solidFill>
                  <a:schemeClr val="accent2">
                    <a:lumMod val="75000"/>
                  </a:schemeClr>
                </a:solidFill>
              </a:rPr>
              <a:t>(in line with NEPSI initiatives):</a:t>
            </a:r>
            <a:endParaRPr lang="fr-BE" sz="5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b="1" spc="-80" dirty="0">
                <a:solidFill>
                  <a:srgbClr val="3366CC"/>
                </a:solidFill>
              </a:rPr>
              <a:t>Review and adapt the NEPSI “Q&amp;A” document </a:t>
            </a: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on the Implementation of the CMD and its </a:t>
            </a:r>
            <a:r>
              <a:rPr lang="en-GB" sz="5000" spc="-80" dirty="0" smtClean="0">
                <a:solidFill>
                  <a:schemeClr val="accent2">
                    <a:lumMod val="75000"/>
                  </a:schemeClr>
                </a:solidFill>
              </a:rPr>
              <a:t>translation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sz="1300" spc="-8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b="1" spc="-80" dirty="0">
                <a:solidFill>
                  <a:srgbClr val="3366CC"/>
                </a:solidFill>
              </a:rPr>
              <a:t>Evaluate NEPSI 2018 Reporting</a:t>
            </a:r>
            <a:r>
              <a:rPr lang="en-GB" sz="5000" b="1" spc="-8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and draw </a:t>
            </a:r>
            <a:r>
              <a:rPr lang="en-GB" sz="5000" spc="-80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sz="1300" spc="-8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spc="-160" dirty="0">
                <a:solidFill>
                  <a:schemeClr val="accent2">
                    <a:lumMod val="75000"/>
                  </a:schemeClr>
                </a:solidFill>
              </a:rPr>
              <a:t>Collect and promote the </a:t>
            </a:r>
            <a:r>
              <a:rPr lang="en-GB" sz="5000" b="1" spc="-160" dirty="0">
                <a:solidFill>
                  <a:srgbClr val="3366CC"/>
                </a:solidFill>
              </a:rPr>
              <a:t>National lobbying actions </a:t>
            </a:r>
            <a:r>
              <a:rPr lang="en-GB" sz="5000" spc="-160" dirty="0">
                <a:solidFill>
                  <a:schemeClr val="accent2">
                    <a:lumMod val="75000"/>
                  </a:schemeClr>
                </a:solidFill>
              </a:rPr>
              <a:t>on the Transposition of the </a:t>
            </a:r>
            <a:r>
              <a:rPr lang="en-GB" sz="5000" spc="-160" dirty="0" smtClean="0">
                <a:solidFill>
                  <a:schemeClr val="accent2">
                    <a:lumMod val="75000"/>
                  </a:schemeClr>
                </a:solidFill>
              </a:rPr>
              <a:t>CMD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GB" sz="1500" spc="-16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Review the draft </a:t>
            </a:r>
            <a:r>
              <a:rPr lang="en-GB" sz="5000" b="1" spc="-80" dirty="0">
                <a:solidFill>
                  <a:srgbClr val="3366CC"/>
                </a:solidFill>
              </a:rPr>
              <a:t>NEPSI </a:t>
            </a:r>
            <a:r>
              <a:rPr lang="en-GB" sz="5000" b="1" spc="-80" dirty="0" smtClean="0">
                <a:solidFill>
                  <a:srgbClr val="3366CC"/>
                </a:solidFill>
              </a:rPr>
              <a:t>Common Communication on </a:t>
            </a:r>
            <a:r>
              <a:rPr lang="en-GB" sz="5000" b="1" spc="-80" dirty="0">
                <a:solidFill>
                  <a:srgbClr val="3366CC"/>
                </a:solidFill>
              </a:rPr>
              <a:t>Silica </a:t>
            </a: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(with the support of UEPG PR and Communications Task Force</a:t>
            </a:r>
            <a:r>
              <a:rPr lang="en-GB" sz="5000" spc="-8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BE" sz="1500" spc="-8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b="1" spc="-80" dirty="0">
                <a:solidFill>
                  <a:srgbClr val="3366CC"/>
                </a:solidFill>
              </a:rPr>
              <a:t>Simplify the Silica Protocol </a:t>
            </a: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to adapt it to the Aggregates Sector / </a:t>
            </a:r>
            <a:r>
              <a:rPr lang="en-GB" sz="5000" spc="-80" dirty="0" smtClean="0">
                <a:solidFill>
                  <a:schemeClr val="accent2">
                    <a:lumMod val="75000"/>
                  </a:schemeClr>
                </a:solidFill>
              </a:rPr>
              <a:t>SMEs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BE" sz="1500" spc="-8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b="1" spc="-160" dirty="0" smtClean="0">
                <a:solidFill>
                  <a:srgbClr val="3366CC"/>
                </a:solidFill>
              </a:rPr>
              <a:t>Monitor </a:t>
            </a:r>
            <a:r>
              <a:rPr lang="en-GB" sz="5000" b="1" spc="-160" dirty="0">
                <a:solidFill>
                  <a:srgbClr val="3366CC"/>
                </a:solidFill>
              </a:rPr>
              <a:t>the standards on </a:t>
            </a:r>
            <a:r>
              <a:rPr lang="en-US" sz="5000" b="1" spc="-160" dirty="0">
                <a:solidFill>
                  <a:srgbClr val="3366CC"/>
                </a:solidFill>
              </a:rPr>
              <a:t>Workplace atmospheres </a:t>
            </a:r>
            <a:r>
              <a:rPr lang="en-US" sz="5000" spc="-200" dirty="0">
                <a:solidFill>
                  <a:schemeClr val="accent2">
                    <a:lumMod val="75000"/>
                  </a:schemeClr>
                </a:solidFill>
              </a:rPr>
              <a:t>(e.g. EN 689, EN 481, EN 1232</a:t>
            </a:r>
            <a:r>
              <a:rPr lang="en-US" sz="5000" spc="-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BE" sz="1500" spc="-200" dirty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5000" b="1" spc="-80" dirty="0">
                <a:solidFill>
                  <a:srgbClr val="3366CC"/>
                </a:solidFill>
              </a:rPr>
              <a:t>Review the NEPSI Task Sheets</a:t>
            </a:r>
            <a:r>
              <a:rPr lang="en-GB" sz="5000" spc="-80" dirty="0">
                <a:solidFill>
                  <a:schemeClr val="accent2">
                    <a:lumMod val="75000"/>
                  </a:schemeClr>
                </a:solidFill>
              </a:rPr>
              <a:t>’ content dedicated to the aggregates sector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4000" spc="-4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ctr">
              <a:buNone/>
            </a:pPr>
            <a:endParaRPr lang="en-GB" sz="1600" spc="-40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fr-BE" sz="2900" spc="-4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611188" y="0"/>
            <a:ext cx="7999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>
                <a:solidFill>
                  <a:schemeClr val="bg1"/>
                </a:solidFill>
              </a:rPr>
              <a:t>UEPG RCS WG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UEPG Respirable Crystalline Silica Working Group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698368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 bwMode="auto">
          <a:xfrm>
            <a:off x="611188" y="0"/>
            <a:ext cx="7999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>
                <a:solidFill>
                  <a:schemeClr val="bg1"/>
                </a:solidFill>
              </a:rPr>
              <a:t>UEPG RCS WG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UEPG Sharing and Promoting Good Practices</a:t>
            </a:r>
            <a:endParaRPr lang="fr-B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99" t="23800" r="26764" b="10401"/>
          <a:stretch/>
        </p:blipFill>
        <p:spPr>
          <a:xfrm>
            <a:off x="218406" y="980728"/>
            <a:ext cx="439248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5" t="36000" r="74412" b="37400"/>
          <a:stretch/>
        </p:blipFill>
        <p:spPr>
          <a:xfrm>
            <a:off x="5761278" y="1705856"/>
            <a:ext cx="1167156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88" t="38800" r="68113" b="17801"/>
          <a:stretch/>
        </p:blipFill>
        <p:spPr>
          <a:xfrm>
            <a:off x="6967487" y="911284"/>
            <a:ext cx="2118194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7"/>
          <a:stretch/>
        </p:blipFill>
        <p:spPr bwMode="auto">
          <a:xfrm>
            <a:off x="93685" y="3721856"/>
            <a:ext cx="2048492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13601" r="36613" b="16401"/>
          <a:stretch/>
        </p:blipFill>
        <p:spPr>
          <a:xfrm>
            <a:off x="4122615" y="3046110"/>
            <a:ext cx="1713600" cy="2448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84" y="4013024"/>
            <a:ext cx="2392038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25" t="20601" r="35038" b="6601"/>
          <a:stretch/>
        </p:blipFill>
        <p:spPr>
          <a:xfrm>
            <a:off x="7087672" y="3650784"/>
            <a:ext cx="1998009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3" t="20601" r="35038" b="6600"/>
          <a:stretch/>
        </p:blipFill>
        <p:spPr>
          <a:xfrm>
            <a:off x="2294926" y="3647284"/>
            <a:ext cx="1944002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38" t="22001" r="17713" b="16400"/>
          <a:stretch/>
        </p:blipFill>
        <p:spPr>
          <a:xfrm>
            <a:off x="2920742" y="895592"/>
            <a:ext cx="2896361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1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275A9E-8146-4970-8AE6-9F99B2CC5DDB}" type="slidenum">
              <a:rPr lang="en-GB" altLang="en-US" sz="1200" smtClean="0">
                <a:solidFill>
                  <a:schemeClr val="accent2"/>
                </a:solidFill>
                <a:latin typeface="Trebuchet MS" panose="020B0603020202020204" pitchFamily="34" charset="0"/>
              </a:rPr>
              <a:pPr/>
              <a:t>17</a:t>
            </a:fld>
            <a:endParaRPr lang="en-GB" altLang="en-US" sz="12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7544" y="4195777"/>
            <a:ext cx="69127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Aft>
                <a:spcPct val="15000"/>
              </a:spcAft>
            </a:pPr>
            <a:r>
              <a:rPr lang="en-US" sz="1800" b="0" i="1" dirty="0">
                <a:solidFill>
                  <a:srgbClr val="0070C0"/>
                </a:solidFill>
              </a:rPr>
              <a:t>"I commend the social partners who, in a preventive approach, negotiate sectoral agreements aiming to better protect the workers from carcinogenic agents. The NEPSI Agreement is an excellent example and I can only hope that others will follow the same way. </a:t>
            </a:r>
            <a:r>
              <a:rPr lang="en-US" sz="1800" i="1" dirty="0">
                <a:solidFill>
                  <a:srgbClr val="0070C0"/>
                </a:solidFill>
              </a:rPr>
              <a:t>In the field of health &amp; safety at work, the keywords must be “prevention and dialogue.” </a:t>
            </a:r>
            <a:endParaRPr lang="en-GB" altLang="en-US" sz="24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24D0E2B-9A22-4D4C-A747-1BF6B08214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150" y="1228724"/>
            <a:ext cx="1410554" cy="1410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BC9F2D-0459-494F-A6A5-2F69C0F751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35" y="4310900"/>
            <a:ext cx="1381952" cy="1381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105449" y="764704"/>
            <a:ext cx="70202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GB" altLang="en-US" b="0" i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sz="1800" b="0" i="1" dirty="0">
                <a:solidFill>
                  <a:srgbClr val="0070C0"/>
                </a:solidFill>
                <a:latin typeface="+mj-lt"/>
              </a:rPr>
              <a:t>“Setting limit values through EU legislation is instrumental for protection of workers</a:t>
            </a:r>
            <a:r>
              <a:rPr lang="en-GB" sz="1800" b="0" i="1" dirty="0" smtClean="0">
                <a:solidFill>
                  <a:srgbClr val="0070C0"/>
                </a:solidFill>
                <a:latin typeface="+mj-lt"/>
              </a:rPr>
              <a:t>’ health</a:t>
            </a:r>
            <a:r>
              <a:rPr lang="en-GB" sz="1800" b="0" i="1" dirty="0">
                <a:solidFill>
                  <a:srgbClr val="0070C0"/>
                </a:solidFill>
                <a:latin typeface="+mj-lt"/>
              </a:rPr>
              <a:t>. But it is the quality of implementation and enforcement on </a:t>
            </a:r>
            <a:r>
              <a:rPr lang="en-GB" sz="1800" b="0" i="1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GB" sz="1800" b="0" i="1" dirty="0">
                <a:solidFill>
                  <a:srgbClr val="0070C0"/>
                </a:solidFill>
                <a:latin typeface="+mj-lt"/>
              </a:rPr>
              <a:t>ground - on each factory floor, in each mine, on each construction site – </a:t>
            </a:r>
            <a:r>
              <a:rPr lang="en-GB" sz="1800" b="0" i="1" dirty="0" smtClean="0">
                <a:solidFill>
                  <a:srgbClr val="0070C0"/>
                </a:solidFill>
                <a:latin typeface="+mj-lt"/>
              </a:rPr>
              <a:t>that </a:t>
            </a:r>
            <a:r>
              <a:rPr lang="en-GB" sz="1800" b="0" i="1" dirty="0">
                <a:solidFill>
                  <a:srgbClr val="0070C0"/>
                </a:solidFill>
                <a:latin typeface="+mj-lt"/>
              </a:rPr>
              <a:t>will determine whether lives are saved. </a:t>
            </a:r>
            <a:r>
              <a:rPr lang="en-GB" sz="1800" i="1" dirty="0">
                <a:solidFill>
                  <a:srgbClr val="0070C0"/>
                </a:solidFill>
                <a:latin typeface="+mj-lt"/>
              </a:rPr>
              <a:t>That is where we see the </a:t>
            </a:r>
            <a:r>
              <a:rPr lang="en-GB" sz="1800" i="1" dirty="0" smtClean="0">
                <a:solidFill>
                  <a:srgbClr val="0070C0"/>
                </a:solidFill>
                <a:latin typeface="+mj-lt"/>
              </a:rPr>
              <a:t>true value </a:t>
            </a:r>
            <a:r>
              <a:rPr lang="en-GB" sz="1800" i="1" dirty="0">
                <a:solidFill>
                  <a:srgbClr val="0070C0"/>
                </a:solidFill>
                <a:latin typeface="+mj-lt"/>
              </a:rPr>
              <a:t>of the bottom-up approach, which has driven the success of </a:t>
            </a:r>
            <a:r>
              <a:rPr lang="en-GB" sz="1800" i="1" dirty="0" smtClean="0">
                <a:solidFill>
                  <a:srgbClr val="0070C0"/>
                </a:solidFill>
                <a:latin typeface="+mj-lt"/>
              </a:rPr>
              <a:t>NEPSI</a:t>
            </a:r>
            <a:r>
              <a:rPr lang="en-GB" sz="1800" b="0" i="1" dirty="0" smtClean="0">
                <a:solidFill>
                  <a:srgbClr val="0070C0"/>
                </a:solidFill>
                <a:latin typeface="+mj-lt"/>
              </a:rPr>
              <a:t>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591EE8-CA5A-4EFB-989A-3911EE0C0295}"/>
              </a:ext>
            </a:extLst>
          </p:cNvPr>
          <p:cNvSpPr txBox="1"/>
          <p:nvPr/>
        </p:nvSpPr>
        <p:spPr>
          <a:xfrm>
            <a:off x="2280940" y="2184910"/>
            <a:ext cx="11931343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defTabSz="914363">
              <a:lnSpc>
                <a:spcPct val="90000"/>
              </a:lnSpc>
              <a:spcBef>
                <a:spcPct val="0"/>
              </a:spcBef>
              <a:buNone/>
              <a:defRPr lang="en-US" sz="3200" b="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chemeClr val="accent1"/>
                    </a:gs>
                    <a:gs pos="8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endParaRPr lang="fr-BE" sz="2800" dirty="0"/>
          </a:p>
        </p:txBody>
      </p:sp>
      <p:sp>
        <p:nvSpPr>
          <p:cNvPr id="12" name="Rectangle 11"/>
          <p:cNvSpPr/>
          <p:nvPr/>
        </p:nvSpPr>
        <p:spPr>
          <a:xfrm>
            <a:off x="9989" y="1118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b="1" dirty="0" smtClean="0"/>
              <a:t>Recognition of NEPSI: </a:t>
            </a:r>
          </a:p>
          <a:p>
            <a:r>
              <a:rPr lang="en-GB" altLang="en-US" sz="2800" i="1" dirty="0" smtClean="0"/>
              <a:t>NEPSI signatories work together since 10 years </a:t>
            </a:r>
            <a:endParaRPr lang="en-GB" altLang="en-US" sz="28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58955" y="5964979"/>
            <a:ext cx="6485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-100" dirty="0">
                <a:solidFill>
                  <a:srgbClr val="0070C0"/>
                </a:solidFill>
              </a:rPr>
              <a:t>MEP Claude </a:t>
            </a:r>
            <a:r>
              <a:rPr lang="en-US" b="1" spc="-100" dirty="0" err="1">
                <a:solidFill>
                  <a:srgbClr val="0070C0"/>
                </a:solidFill>
              </a:rPr>
              <a:t>Rolin</a:t>
            </a:r>
            <a:r>
              <a:rPr lang="en-US" b="1" spc="-100" dirty="0">
                <a:solidFill>
                  <a:srgbClr val="0070C0"/>
                </a:solidFill>
              </a:rPr>
              <a:t> (PPE, Belgium), Rapporteur CMD 2</a:t>
            </a:r>
            <a:r>
              <a:rPr lang="en-US" b="1" spc="-100" baseline="30000" dirty="0">
                <a:solidFill>
                  <a:srgbClr val="0070C0"/>
                </a:solidFill>
              </a:rPr>
              <a:t>nd</a:t>
            </a:r>
            <a:r>
              <a:rPr lang="en-US" b="1" spc="-100" dirty="0">
                <a:solidFill>
                  <a:srgbClr val="0070C0"/>
                </a:solidFill>
              </a:rPr>
              <a:t> batch</a:t>
            </a:r>
            <a:endParaRPr lang="fr-BE" b="1" i="1" spc="-100" dirty="0">
              <a:solidFill>
                <a:srgbClr val="0070C0"/>
              </a:solidFill>
            </a:endParaRPr>
          </a:p>
          <a:p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745189" y="3030172"/>
            <a:ext cx="84353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Marianne </a:t>
            </a:r>
            <a:r>
              <a:rPr lang="en-GB" b="1" dirty="0" err="1">
                <a:solidFill>
                  <a:srgbClr val="0070C0"/>
                </a:solidFill>
              </a:rPr>
              <a:t>Thyssen</a:t>
            </a:r>
            <a:r>
              <a:rPr lang="en-GB" b="1" dirty="0">
                <a:solidFill>
                  <a:srgbClr val="0070C0"/>
                </a:solidFill>
              </a:rPr>
              <a:t>, EU Commissioner for Employment and Social Affairs</a:t>
            </a:r>
            <a:endParaRPr lang="en-GB" altLang="en-US" sz="2400" b="1" dirty="0">
              <a:solidFill>
                <a:srgbClr val="0000FF"/>
              </a:solidFill>
            </a:endParaRPr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008931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7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13" t="13601" r="37400" b="20601"/>
          <a:stretch/>
        </p:blipFill>
        <p:spPr>
          <a:xfrm rot="21140819">
            <a:off x="221222" y="1135944"/>
            <a:ext cx="2072670" cy="29520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980728"/>
            <a:ext cx="5672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70C0"/>
                </a:solidFill>
                <a:latin typeface="+mj-lt"/>
              </a:rPr>
              <a:t>Guidance for National Labour Inspectors on addressing risks from worker exposure to RCS on construction sites referring to NEPSI Good Practices, </a:t>
            </a:r>
            <a:r>
              <a:rPr lang="en-GB" sz="2000" i="1" dirty="0" smtClean="0">
                <a:solidFill>
                  <a:srgbClr val="0070C0"/>
                </a:solidFill>
                <a:latin typeface="+mj-lt"/>
              </a:rPr>
              <a:t>available on the</a:t>
            </a:r>
            <a:endParaRPr lang="en-GB" sz="2000" i="1" dirty="0">
              <a:solidFill>
                <a:srgbClr val="0070C0"/>
              </a:solidFill>
              <a:latin typeface="+mj-lt"/>
            </a:endParaRPr>
          </a:p>
          <a:p>
            <a:pPr marL="360363" algn="just"/>
            <a:r>
              <a:rPr lang="en-GB" sz="2000" i="1" dirty="0" smtClean="0">
                <a:solidFill>
                  <a:srgbClr val="0070C0"/>
                </a:solidFill>
                <a:latin typeface="+mj-lt"/>
              </a:rPr>
              <a:t>EU</a:t>
            </a:r>
            <a:r>
              <a:rPr lang="en-GB" sz="2000" i="1" dirty="0">
                <a:solidFill>
                  <a:srgbClr val="0070C0"/>
                </a:solidFill>
              </a:rPr>
              <a:t>- </a:t>
            </a:r>
            <a:r>
              <a:rPr lang="en-GB" sz="2000" i="1" dirty="0" smtClean="0">
                <a:solidFill>
                  <a:srgbClr val="0070C0"/>
                </a:solidFill>
                <a:latin typeface="+mj-lt"/>
              </a:rPr>
              <a:t>OSHA website</a:t>
            </a:r>
            <a:endParaRPr lang="en-GB" sz="20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305" y="5360021"/>
            <a:ext cx="5122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i="1" dirty="0">
                <a:solidFill>
                  <a:srgbClr val="0070C0"/>
                </a:solidFill>
                <a:latin typeface="+mj-lt"/>
              </a:rPr>
              <a:t>NEPSI part of the solutions and Good practices of the  "Roadmap on </a:t>
            </a:r>
            <a:r>
              <a:rPr lang="fr-BE" sz="2000" i="1" dirty="0" err="1">
                <a:solidFill>
                  <a:srgbClr val="0070C0"/>
                </a:solidFill>
                <a:latin typeface="+mj-lt"/>
              </a:rPr>
              <a:t>carcinogens</a:t>
            </a:r>
            <a:r>
              <a:rPr lang="fr-BE" sz="2000" i="1" dirty="0">
                <a:solidFill>
                  <a:srgbClr val="0070C0"/>
                </a:solidFill>
              </a:rPr>
              <a:t>"</a:t>
            </a:r>
            <a:r>
              <a:rPr lang="fr-BE" sz="2000" i="1" dirty="0">
                <a:solidFill>
                  <a:srgbClr val="0070C0"/>
                </a:solidFill>
                <a:latin typeface="+mj-lt"/>
              </a:rPr>
              <a:t> initiative and </a:t>
            </a:r>
            <a:r>
              <a:rPr lang="fr-BE" sz="2000" i="1" dirty="0" err="1">
                <a:solidFill>
                  <a:srgbClr val="0070C0"/>
                </a:solidFill>
                <a:latin typeface="+mj-lt"/>
              </a:rPr>
              <a:t>website</a:t>
            </a:r>
            <a:endParaRPr lang="fr-BE" sz="20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9" y="1118"/>
            <a:ext cx="9143999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b="1" dirty="0"/>
              <a:t>Recognition of NEPSI: </a:t>
            </a:r>
          </a:p>
          <a:p>
            <a:r>
              <a:rPr lang="en-GB" altLang="en-US" sz="2800" i="1" dirty="0"/>
              <a:t>NEPSI signatories work together since 10 years </a:t>
            </a:r>
            <a:endParaRPr lang="en-GB" alt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01" r="1176" b="5201"/>
          <a:stretch/>
        </p:blipFill>
        <p:spPr>
          <a:xfrm>
            <a:off x="2627784" y="2754842"/>
            <a:ext cx="5585570" cy="24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3" t="6601" r="24012" b="5201"/>
          <a:stretch/>
        </p:blipFill>
        <p:spPr>
          <a:xfrm>
            <a:off x="6062620" y="3688820"/>
            <a:ext cx="3120000" cy="28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250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36488" y="-27384"/>
            <a:ext cx="4244024" cy="6309320"/>
          </a:xfrm>
          <a:prstGeom prst="rect">
            <a:avLst/>
          </a:prstGeom>
          <a:solidFill>
            <a:schemeClr val="tx2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56620"/>
            <a:ext cx="696516" cy="6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youtu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705834"/>
            <a:ext cx="744861" cy="7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twit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5416280"/>
            <a:ext cx="821032" cy="8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Alev.Somer\Desktop\OFFICE\logos\UEPG 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3250" y="260648"/>
            <a:ext cx="2657475" cy="79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36488" y="1196752"/>
            <a:ext cx="4207511" cy="2880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Aggregates Association</a:t>
            </a:r>
          </a:p>
          <a:p>
            <a:pPr algn="l" eaLnBrk="0" hangingPunct="0">
              <a:spcBef>
                <a:spcPct val="20000"/>
              </a:spcBef>
            </a:pPr>
            <a:r>
              <a:rPr lang="fr-F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Rue </a:t>
            </a:r>
            <a:r>
              <a:rPr lang="fr-F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 Arlon </a:t>
            </a:r>
            <a:r>
              <a:rPr lang="fr-F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 </a:t>
            </a:r>
            <a:r>
              <a:rPr lang="fr-F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1050 Brussels </a:t>
            </a:r>
            <a:endParaRPr lang="fr-FR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0032 </a:t>
            </a: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2 233 5300 </a:t>
            </a:r>
            <a:endParaRPr lang="en-GB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000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secretariat@uepg.eu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GB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 Transparency Register: 15340821653-49</a:t>
            </a:r>
            <a:endParaRPr lang="fr-FR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sz="27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3300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www.uepg.eu</a:t>
            </a:r>
            <a:endParaRPr lang="en-US" sz="3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7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16001" y="4103442"/>
            <a:ext cx="4136519" cy="6217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hangingPunct="0">
              <a:spcBef>
                <a:spcPct val="20000"/>
              </a:spcBef>
            </a:pPr>
            <a:r>
              <a:rPr lang="en-US" sz="33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UEPG </a:t>
            </a:r>
            <a:r>
              <a:rPr lang="en-US" sz="3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(European Aggregates Association)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sz="2000" dirty="0" smtClean="0"/>
              <a:t>		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000" dirty="0"/>
              <a:t>	</a:t>
            </a:r>
            <a:endParaRPr lang="fr-F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80112" y="4869160"/>
            <a:ext cx="3960439" cy="547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UEPG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European 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Aggregates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 </a:t>
            </a:r>
            <a:endParaRPr lang="en-US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2000" dirty="0"/>
              <a:t>	</a:t>
            </a:r>
            <a:endParaRPr lang="fr-F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27984" y="5445224"/>
            <a:ext cx="3005777" cy="568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hangingPunct="0">
              <a:spcBef>
                <a:spcPct val="20000"/>
              </a:spcBef>
            </a:pPr>
            <a:r>
              <a:rPr lang="en-US" sz="2000" dirty="0"/>
              <a:t>		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UEPG_Aggregates</a:t>
            </a:r>
            <a:endParaRPr lang="fr-FR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96" y="-27384"/>
            <a:ext cx="3240360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</a:rPr>
              <a:t>THANK YOU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0701" y="2376264"/>
            <a:ext cx="27703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www.nepsi.eu</a:t>
            </a:r>
            <a:endParaRPr lang="fr-BE" sz="2800" b="1" u="sng" dirty="0">
              <a:solidFill>
                <a:srgbClr val="0070C0"/>
              </a:solidFill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1011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63000" y="6619875"/>
            <a:ext cx="38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62470-D050-41BE-A1BD-8C91BCE6F8B9}" type="slidenum">
              <a:rPr lang="en-GB" altLang="fr-FR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GB" altLang="fr-FR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6" descr="File:Hesbaye - Windmil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55" b="878"/>
          <a:stretch/>
        </p:blipFill>
        <p:spPr bwMode="auto">
          <a:xfrm>
            <a:off x="-47625" y="-15875"/>
            <a:ext cx="9228137" cy="69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116013" y="3284538"/>
            <a:ext cx="7369175" cy="954107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ct val="25000"/>
              </a:spcAft>
              <a:buClr>
                <a:srgbClr val="FF3300"/>
              </a:buClr>
            </a:pPr>
            <a:r>
              <a:rPr lang="en-GB" altLang="fr-F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Crystalline Silica is ubiquitous in nature : </a:t>
            </a:r>
            <a:br>
              <a:rPr lang="en-GB" altLang="fr-F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</a:br>
            <a:r>
              <a:rPr lang="en-GB" altLang="fr-F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    it forms 12% of the Earth crust </a:t>
            </a:r>
          </a:p>
        </p:txBody>
      </p:sp>
    </p:spTree>
    <p:extLst>
      <p:ext uri="{BB962C8B-B14F-4D97-AF65-F5344CB8AC3E}">
        <p14:creationId xmlns:p14="http://schemas.microsoft.com/office/powerpoint/2010/main" val="7222395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38" y="3859213"/>
            <a:ext cx="46402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63000" y="6619875"/>
            <a:ext cx="38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77F145-BB35-4774-92F5-33AB50A05165}" type="slidenum">
              <a:rPr lang="en-GB" altLang="fr-FR" b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GB" altLang="fr-FR" b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2" name="Picture 9" descr="sd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0"/>
            <a:ext cx="355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25" y="0"/>
            <a:ext cx="31273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building-New-Yor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3514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building materi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643438" cy="3468688"/>
          </a:xfrm>
          <a:prstGeom prst="rect">
            <a:avLst/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A2612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-9525" y="3179762"/>
            <a:ext cx="9153525" cy="1108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fr-FR" sz="2200" dirty="0">
                <a:solidFill>
                  <a:srgbClr val="002060"/>
                </a:solidFill>
              </a:rPr>
              <a:t>Crystalline silica is present in almost all materials extracted from the soil. These materials are essential components in many products such as glass, ceramics, foundry, paints, plastics and construction </a:t>
            </a:r>
            <a:r>
              <a:rPr lang="en-US" altLang="fr-FR" sz="2200" dirty="0" smtClean="0">
                <a:solidFill>
                  <a:srgbClr val="002060"/>
                </a:solidFill>
              </a:rPr>
              <a:t>products.</a:t>
            </a:r>
            <a:endParaRPr lang="en-GB" altLang="fr-F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447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63000" y="6619875"/>
            <a:ext cx="3810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25139D-A5D3-4FFC-95F0-192B9FBDCA5E}" type="slidenum">
              <a:rPr lang="en-GB" altLang="en-US" sz="1200">
                <a:solidFill>
                  <a:schemeClr val="accent2"/>
                </a:solidFill>
                <a:latin typeface="Trebuchet MS" panose="020B0603020202020204" pitchFamily="34" charset="0"/>
              </a:rPr>
              <a:pPr/>
              <a:t>4</a:t>
            </a:fld>
            <a:endParaRPr lang="en-GB" altLang="en-US" sz="12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7" name="Picture 2" descr="particle%20pete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62" y="908720"/>
            <a:ext cx="3944938" cy="533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508104" y="712288"/>
            <a:ext cx="440702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GB" altLang="en-US" sz="3200" dirty="0">
                <a:solidFill>
                  <a:srgbClr val="FF6600"/>
                </a:solidFill>
                <a:latin typeface="Trebuchet MS" panose="020B0603020202020204" pitchFamily="34" charset="0"/>
              </a:rPr>
              <a:t>RCS health effects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416996" y="1312554"/>
            <a:ext cx="4536504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002060"/>
                </a:solidFill>
              </a:rPr>
              <a:t>Prolonged</a:t>
            </a:r>
            <a:r>
              <a:rPr lang="en-US" altLang="en-US" sz="2000" b="0" dirty="0">
                <a:solidFill>
                  <a:srgbClr val="002060"/>
                </a:solidFill>
              </a:rPr>
              <a:t> inhalation of </a:t>
            </a:r>
            <a:r>
              <a:rPr lang="en-US" altLang="en-US" sz="2000" dirty="0">
                <a:solidFill>
                  <a:srgbClr val="002060"/>
                </a:solidFill>
              </a:rPr>
              <a:t>fine</a:t>
            </a:r>
            <a:r>
              <a:rPr lang="en-US" altLang="en-US" sz="2000" b="0" dirty="0">
                <a:solidFill>
                  <a:srgbClr val="002060"/>
                </a:solidFill>
              </a:rPr>
              <a:t> dust containing a proportion of crystalline silica can cause a specific type of lung damage called </a:t>
            </a:r>
            <a:r>
              <a:rPr lang="en-US" altLang="en-US" sz="2000" dirty="0">
                <a:solidFill>
                  <a:srgbClr val="002060"/>
                </a:solidFill>
              </a:rPr>
              <a:t>silicosis.</a:t>
            </a:r>
            <a:r>
              <a:rPr lang="en-GB" altLang="en-US" sz="2000" dirty="0">
                <a:solidFill>
                  <a:srgbClr val="002060"/>
                </a:solidFill>
              </a:rPr>
              <a:t> </a:t>
            </a:r>
            <a:r>
              <a:rPr lang="en-GB" altLang="en-US" sz="2000" b="0" dirty="0">
                <a:solidFill>
                  <a:srgbClr val="002060"/>
                </a:solidFill>
              </a:rPr>
              <a:t>Silicosis is one of the world’s oldest known occupational lung diseases.</a:t>
            </a:r>
          </a:p>
          <a:p>
            <a:pPr algn="just" eaLnBrk="1" hangingPunct="1"/>
            <a:endParaRPr lang="en-GB" altLang="en-US" sz="1500" b="0" dirty="0">
              <a:solidFill>
                <a:srgbClr val="002060"/>
              </a:solidFill>
            </a:endParaRPr>
          </a:p>
          <a:p>
            <a:pPr algn="just" eaLnBrk="1" hangingPunct="1"/>
            <a:r>
              <a:rPr lang="en-GB" altLang="en-US" sz="2000" b="0" dirty="0" smtClean="0">
                <a:solidFill>
                  <a:srgbClr val="002060"/>
                </a:solidFill>
              </a:rPr>
              <a:t>Studies </a:t>
            </a:r>
            <a:r>
              <a:rPr lang="en-GB" altLang="en-US" sz="2000" b="0" dirty="0">
                <a:solidFill>
                  <a:srgbClr val="002060"/>
                </a:solidFill>
              </a:rPr>
              <a:t>show an excess </a:t>
            </a:r>
            <a:r>
              <a:rPr lang="en-GB" altLang="en-US" sz="2000" dirty="0">
                <a:solidFill>
                  <a:srgbClr val="002060"/>
                </a:solidFill>
              </a:rPr>
              <a:t>risk </a:t>
            </a:r>
            <a:r>
              <a:rPr lang="en-GB" altLang="en-US" sz="2000" dirty="0" smtClean="0">
                <a:solidFill>
                  <a:srgbClr val="002060"/>
                </a:solidFill>
              </a:rPr>
              <a:t>of lung </a:t>
            </a:r>
            <a:r>
              <a:rPr lang="en-GB" altLang="en-US" sz="2000" dirty="0">
                <a:solidFill>
                  <a:srgbClr val="002060"/>
                </a:solidFill>
              </a:rPr>
              <a:t>cancer in populations exposed </a:t>
            </a:r>
            <a:r>
              <a:rPr lang="en-GB" altLang="en-US" sz="2000" dirty="0" smtClean="0">
                <a:solidFill>
                  <a:srgbClr val="002060"/>
                </a:solidFill>
              </a:rPr>
              <a:t>to respirable </a:t>
            </a:r>
            <a:r>
              <a:rPr lang="en-GB" altLang="en-US" sz="2000" dirty="0">
                <a:solidFill>
                  <a:srgbClr val="002060"/>
                </a:solidFill>
              </a:rPr>
              <a:t>crystalline silica</a:t>
            </a:r>
            <a:r>
              <a:rPr lang="en-GB" altLang="en-US" sz="2000" b="0" dirty="0">
                <a:solidFill>
                  <a:srgbClr val="002060"/>
                </a:solidFill>
              </a:rPr>
              <a:t>, in particular amongst </a:t>
            </a:r>
            <a:r>
              <a:rPr lang="en-GB" altLang="en-US" sz="2000" b="0" dirty="0" smtClean="0">
                <a:solidFill>
                  <a:srgbClr val="002060"/>
                </a:solidFill>
              </a:rPr>
              <a:t>silicotics.</a:t>
            </a:r>
          </a:p>
          <a:p>
            <a:pPr algn="just" eaLnBrk="1" hangingPunct="1"/>
            <a:endParaRPr lang="en-GB" altLang="en-US" sz="1500" dirty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000" spc="-2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IARC </a:t>
            </a:r>
            <a:r>
              <a:rPr lang="en-US" sz="2000" b="0" spc="-2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International Agency for Research on Cancer, </a:t>
            </a:r>
            <a:r>
              <a:rPr lang="en-US" sz="2000" b="0" spc="-2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classified inhaled crystalline silica (quartz or cristobalite) </a:t>
            </a:r>
            <a:r>
              <a:rPr lang="en-US" sz="2000" b="0" spc="-2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occupational </a:t>
            </a:r>
            <a:r>
              <a:rPr lang="en-US" sz="2000" b="0" spc="-2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as a </a:t>
            </a:r>
            <a:r>
              <a:rPr lang="en-US" sz="2000" spc="-2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 1 </a:t>
            </a:r>
            <a:r>
              <a:rPr lang="en-US" sz="2000" spc="-2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carcinogen (1997)</a:t>
            </a:r>
            <a:r>
              <a:rPr lang="en-US" sz="2000" b="0" spc="-20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altLang="en-US" sz="2000" b="0" spc="-2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GB" altLang="en-US" sz="22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GB" altLang="en-US" sz="2200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n-GB" altLang="en-US" sz="2200" b="0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 bwMode="auto">
          <a:xfrm>
            <a:off x="611188" y="0"/>
            <a:ext cx="7999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 smtClean="0">
                <a:solidFill>
                  <a:schemeClr val="bg1"/>
                </a:solidFill>
              </a:rPr>
              <a:t>RCS</a:t>
            </a:r>
            <a:endParaRPr lang="fr-BE" altLang="fr-FR" sz="4000" b="1" kern="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618417" y="-26834"/>
            <a:ext cx="7999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 smtClean="0">
                <a:solidFill>
                  <a:schemeClr val="bg1"/>
                </a:solidFill>
              </a:rPr>
              <a:t>RCS</a:t>
            </a:r>
            <a:endParaRPr lang="fr-BE" altLang="fr-FR" sz="40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63656" y="0"/>
            <a:ext cx="9207655" cy="7647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2800" dirty="0" smtClean="0"/>
              <a:t>Respirable Crystalline Silica (RCS)</a:t>
            </a:r>
            <a:endParaRPr lang="en-US" sz="2800" dirty="0"/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52635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i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protection of workers from the risks related to exposure to carcinogens or mutagens at work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Directive 2004/37/EC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2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</a:t>
            </a: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	 Under 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on-going revision of </a:t>
            </a: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Annexes 			 </a:t>
            </a:r>
            <a:r>
              <a:rPr lang="en-GB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GB" sz="2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</a:t>
            </a:r>
            <a:r>
              <a:rPr lang="en-GB" sz="2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GB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</a:t>
            </a:r>
            <a:r>
              <a:rPr lang="en-GB" sz="2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GB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batches)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GB" sz="2400" b="1" u="sng" spc="-4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	</a:t>
            </a:r>
            <a:r>
              <a:rPr lang="en-GB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Entered </a:t>
            </a:r>
            <a:r>
              <a:rPr lang="en-GB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force </a:t>
            </a: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GB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batch)</a:t>
            </a:r>
          </a:p>
          <a:p>
            <a:pPr marL="0" indent="0">
              <a:buNone/>
            </a:pP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GB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Directive </a:t>
            </a:r>
            <a:r>
              <a:rPr lang="en-GB" sz="2400" b="1" u="sng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2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EU)2017/2398</a:t>
            </a:r>
          </a:p>
          <a:p>
            <a:pPr marL="0" indent="0">
              <a:buNone/>
            </a:pPr>
            <a:endParaRPr lang="en-GB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 </a:t>
            </a:r>
            <a:r>
              <a:rPr lang="en-GB" sz="2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</a:t>
            </a:r>
            <a:r>
              <a:rPr lang="en-GB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GB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States’ transposition’s </a:t>
            </a: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deadline </a:t>
            </a:r>
            <a:r>
              <a:rPr lang="en-GB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Directive (EU)2017/2398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63656" y="0"/>
            <a:ext cx="9207655" cy="7647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2800" dirty="0" smtClean="0"/>
              <a:t>Revision </a:t>
            </a:r>
            <a:r>
              <a:rPr lang="en-US" sz="2800" dirty="0"/>
              <a:t>of the Carcinogens and Mutagens Directive</a:t>
            </a: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6287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19" y="836712"/>
            <a:ext cx="8621304" cy="5429895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 proportionate and technically feasible</a:t>
            </a:r>
            <a:r>
              <a:rPr lang="en-GB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endParaRPr lang="en-GB" sz="2000" b="1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lang="en-GB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BOELV </a:t>
            </a:r>
            <a:r>
              <a:rPr lang="en-GB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of 0.1 mg/m³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(Respirable fraction) (Annex III)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GB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Work involving </a:t>
            </a:r>
            <a:r>
              <a:rPr lang="en-GB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exposure to respirable crystalline silica </a:t>
            </a:r>
            <a:r>
              <a:rPr lang="en-GB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dust generated </a:t>
            </a:r>
            <a:r>
              <a:rPr lang="en-GB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by a work process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 (Annex I - 6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.)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en-GB" sz="5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NEPSI Recognition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363538" algn="l"/>
              </a:tabLst>
            </a:pP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as a </a:t>
            </a:r>
            <a:r>
              <a:rPr lang="en-GB" sz="2000" b="1" spc="-2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valuable and necessary instrument 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</a:t>
            </a:r>
            <a:r>
              <a:rPr lang="en-GB" sz="2000" b="1" spc="-2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complement regulatory measures and to support the effective implementation of the limit value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(Recital 19</a:t>
            </a:r>
            <a:r>
              <a:rPr lang="en-GB" sz="2000" spc="-2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None/>
            </a:pPr>
            <a:endParaRPr lang="en-GB" sz="5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</a:pPr>
            <a:r>
              <a:rPr lang="en-GB" sz="24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GB" sz="24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evaluation of RCS when appropriate 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according to review process </a:t>
            </a:r>
            <a:r>
              <a:rPr lang="en-GB" sz="2000" spc="-2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on 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basis of </a:t>
            </a:r>
            <a:r>
              <a:rPr lang="en-GB" sz="2000" b="1" spc="-2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available information, including scientific and technical data, economic feasibility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, a thorough </a:t>
            </a:r>
            <a:r>
              <a:rPr lang="en-GB" sz="2000" b="1" spc="-2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assessment of the socioeconomic impact and availability of exposure measurement protocols and techniques at the workplace </a:t>
            </a:r>
            <a:r>
              <a:rPr lang="en-GB" sz="2000" spc="-2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(Article 1-18ª – Recital 1)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251520" y="0"/>
            <a:ext cx="871296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BE" altLang="fr-FR" sz="4000" b="1" kern="0" dirty="0" smtClean="0">
                <a:solidFill>
                  <a:schemeClr val="bg1"/>
                </a:solidFill>
              </a:rPr>
              <a:t>CMD </a:t>
            </a:r>
            <a:r>
              <a:rPr lang="en-GB" sz="4000" b="1" kern="0" dirty="0" smtClean="0">
                <a:solidFill>
                  <a:schemeClr val="bg1"/>
                </a:solidFill>
              </a:rPr>
              <a:t>1</a:t>
            </a:r>
            <a:r>
              <a:rPr lang="en-GB" sz="4000" b="1" kern="0" baseline="30000" dirty="0" smtClean="0">
                <a:solidFill>
                  <a:schemeClr val="bg1"/>
                </a:solidFill>
              </a:rPr>
              <a:t>st</a:t>
            </a:r>
            <a:r>
              <a:rPr lang="en-GB" sz="4000" b="1" kern="0" dirty="0" smtClean="0">
                <a:solidFill>
                  <a:schemeClr val="bg1"/>
                </a:solidFill>
              </a:rPr>
              <a:t> batch  </a:t>
            </a:r>
            <a:r>
              <a:rPr lang="en-GB" sz="3200" i="1" kern="0" dirty="0" smtClean="0">
                <a:solidFill>
                  <a:schemeClr val="bg1"/>
                </a:solidFill>
              </a:rPr>
              <a:t>with the </a:t>
            </a:r>
            <a:r>
              <a:rPr lang="en-GB" sz="3200" i="1" kern="0" dirty="0">
                <a:solidFill>
                  <a:schemeClr val="bg1"/>
                </a:solidFill>
              </a:rPr>
              <a:t>Inclusion </a:t>
            </a:r>
            <a:r>
              <a:rPr lang="en-GB" sz="3200" i="1" kern="0" dirty="0" smtClean="0">
                <a:solidFill>
                  <a:schemeClr val="bg1"/>
                </a:solidFill>
              </a:rPr>
              <a:t>of RCS </a:t>
            </a:r>
            <a:endParaRPr lang="fr-BE" altLang="fr-FR" sz="3200" i="1" kern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3656" y="0"/>
            <a:ext cx="9207655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2800" dirty="0" smtClean="0"/>
              <a:t>Revision </a:t>
            </a:r>
            <a:r>
              <a:rPr lang="en-US" sz="2800" dirty="0"/>
              <a:t>of the Carcinogens and Mutagens </a:t>
            </a:r>
            <a:r>
              <a:rPr lang="en-US" sz="2800" dirty="0" smtClean="0"/>
              <a:t>Directive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2"/>
              </a:rPr>
              <a:t>Directive (EU)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2017/2398</a:t>
            </a:r>
            <a:r>
              <a:rPr lang="en-US" sz="2000" dirty="0" smtClean="0">
                <a:solidFill>
                  <a:schemeClr val="bg1"/>
                </a:solidFill>
              </a:rPr>
              <a:t> (1</a:t>
            </a:r>
            <a:r>
              <a:rPr lang="en-US" sz="2000" baseline="30000" dirty="0" smtClean="0">
                <a:solidFill>
                  <a:schemeClr val="bg1"/>
                </a:solidFill>
              </a:rPr>
              <a:t>st</a:t>
            </a:r>
            <a:r>
              <a:rPr lang="en-US" sz="2000" dirty="0" smtClean="0">
                <a:solidFill>
                  <a:schemeClr val="bg1"/>
                </a:solidFill>
              </a:rPr>
              <a:t> batch)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2028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150"/>
            <a:ext cx="8496944" cy="55999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BE" altLang="fr-FR" sz="2900" b="1" u="sng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fr-BE" sz="1600" dirty="0">
              <a:solidFill>
                <a:schemeClr val="tx2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fr-BE" b="1" dirty="0">
                <a:solidFill>
                  <a:srgbClr val="002060"/>
                </a:solidFill>
              </a:rPr>
              <a:t>Rapporteur Claude Rolin (EPP, Belgium):</a:t>
            </a:r>
          </a:p>
          <a:p>
            <a:pPr>
              <a:lnSpc>
                <a:spcPct val="80000"/>
              </a:lnSpc>
            </a:pPr>
            <a:endParaRPr lang="fr-BE" sz="29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fr-BE" sz="29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endParaRPr lang="fr-BE" sz="29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fr-BE" sz="2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endParaRPr lang="fr-BE" sz="2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endParaRPr lang="fr-BE" sz="2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endParaRPr lang="fr-BE" sz="2900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European Parliament amendments on the “Recognition of Social Agreement as NEPSI” into the text.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</a:t>
            </a:r>
            <a:r>
              <a:rPr lang="en-GB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2018: </a:t>
            </a:r>
            <a:endParaRPr lang="en-GB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None/>
            </a:pPr>
            <a:r>
              <a:rPr lang="en-GB" sz="3200" b="1" spc="-80" dirty="0" smtClean="0">
                <a:solidFill>
                  <a:srgbClr val="002060"/>
                </a:solidFill>
              </a:rPr>
              <a:t>MEP </a:t>
            </a:r>
            <a:r>
              <a:rPr lang="en-GB" sz="3200" b="1" spc="-80" dirty="0" err="1">
                <a:solidFill>
                  <a:srgbClr val="002060"/>
                </a:solidFill>
              </a:rPr>
              <a:t>Rolin’s</a:t>
            </a:r>
            <a:r>
              <a:rPr lang="en-GB" sz="3200" b="1" spc="-80" dirty="0">
                <a:solidFill>
                  <a:srgbClr val="002060"/>
                </a:solidFill>
              </a:rPr>
              <a:t> </a:t>
            </a:r>
            <a:r>
              <a:rPr lang="en-GB" sz="3200" b="1" spc="-80" dirty="0">
                <a:solidFill>
                  <a:srgbClr val="00B0F0"/>
                </a:solidFill>
              </a:rPr>
              <a:t>Report was approved </a:t>
            </a:r>
            <a:r>
              <a:rPr lang="en-GB" sz="3200" spc="-60" dirty="0">
                <a:solidFill>
                  <a:srgbClr val="002060"/>
                </a:solidFill>
              </a:rPr>
              <a:t>at the Employment and Social Affairs Committee of the European Parliament </a:t>
            </a:r>
            <a:r>
              <a:rPr lang="en-GB" sz="3200" spc="-80" dirty="0" smtClean="0">
                <a:solidFill>
                  <a:srgbClr val="002060"/>
                </a:solidFill>
              </a:rPr>
              <a:t>.</a:t>
            </a:r>
            <a:endParaRPr lang="fr-BE" sz="3200" spc="-80" dirty="0">
              <a:solidFill>
                <a:srgbClr val="002060"/>
              </a:solidFill>
            </a:endParaRPr>
          </a:p>
          <a:p>
            <a:pPr marL="457200" lvl="1" indent="0" algn="just">
              <a:buNone/>
            </a:pPr>
            <a:endParaRPr lang="en-GB" sz="32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Now:</a:t>
            </a:r>
            <a:r>
              <a:rPr lang="en-US" spc="-80" dirty="0" smtClean="0">
                <a:solidFill>
                  <a:srgbClr val="002060"/>
                </a:solidFill>
              </a:rPr>
              <a:t>	 </a:t>
            </a:r>
          </a:p>
          <a:p>
            <a:pPr marL="457200" lvl="1" indent="0" algn="just">
              <a:buNone/>
            </a:pPr>
            <a:r>
              <a:rPr lang="en-US" sz="3200" b="1" spc="-80" dirty="0">
                <a:solidFill>
                  <a:srgbClr val="002060"/>
                </a:solidFill>
              </a:rPr>
              <a:t>the </a:t>
            </a:r>
            <a:r>
              <a:rPr lang="en-US" sz="3200" b="1" spc="-80" dirty="0">
                <a:solidFill>
                  <a:srgbClr val="00B0F0"/>
                </a:solidFill>
              </a:rPr>
              <a:t>interinstitutional work </a:t>
            </a:r>
            <a:r>
              <a:rPr lang="en-US" sz="3200" spc="-80" dirty="0">
                <a:solidFill>
                  <a:srgbClr val="002060"/>
                </a:solidFill>
              </a:rPr>
              <a:t>has started  between </a:t>
            </a:r>
            <a:r>
              <a:rPr lang="en-US" sz="3200" b="1" spc="-80" dirty="0">
                <a:solidFill>
                  <a:srgbClr val="002060"/>
                </a:solidFill>
              </a:rPr>
              <a:t>the European Commission, the </a:t>
            </a:r>
            <a:r>
              <a:rPr lang="en-US" sz="3200" b="1" spc="-80" dirty="0" smtClean="0">
                <a:solidFill>
                  <a:srgbClr val="002060"/>
                </a:solidFill>
              </a:rPr>
              <a:t>Council/ Austrian EU Presidency </a:t>
            </a:r>
            <a:r>
              <a:rPr lang="en-US" sz="3200" b="1" spc="-80" dirty="0">
                <a:solidFill>
                  <a:srgbClr val="002060"/>
                </a:solidFill>
              </a:rPr>
              <a:t>and the European Parliament. </a:t>
            </a:r>
          </a:p>
          <a:p>
            <a:pPr algn="just"/>
            <a:endParaRPr lang="fr-BE" sz="29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fr-BE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fr-BE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80000"/>
              </a:lnSpc>
            </a:pPr>
            <a:endParaRPr lang="fr-BE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fr-BE" sz="1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9762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fr-BE" sz="16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38" t="69600" r="45275" b="15000"/>
          <a:stretch/>
        </p:blipFill>
        <p:spPr>
          <a:xfrm>
            <a:off x="2411760" y="1412776"/>
            <a:ext cx="583264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-63656" y="0"/>
            <a:ext cx="9207655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r>
              <a:rPr lang="en-US" sz="2800" dirty="0" smtClean="0"/>
              <a:t>Revision </a:t>
            </a:r>
            <a:r>
              <a:rPr lang="en-US" sz="2800" dirty="0"/>
              <a:t>of the Carcinogens and Mutagens </a:t>
            </a:r>
            <a:r>
              <a:rPr lang="en-US" sz="2800" dirty="0" smtClean="0"/>
              <a:t>Directive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(2</a:t>
            </a:r>
            <a:r>
              <a:rPr lang="en-US" sz="2000" baseline="30000" dirty="0" smtClean="0">
                <a:solidFill>
                  <a:schemeClr val="bg1"/>
                </a:solidFill>
              </a:rPr>
              <a:t>nd </a:t>
            </a:r>
            <a:r>
              <a:rPr lang="en-US" sz="2000" dirty="0" smtClean="0">
                <a:solidFill>
                  <a:schemeClr val="bg1"/>
                </a:solidFill>
              </a:rPr>
              <a:t> batch) under interinstitutional work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2589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85722" y="1484864"/>
            <a:ext cx="1728192" cy="1245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4995" y="959068"/>
            <a:ext cx="8382000" cy="443198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voluntary action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programme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since 2006</a:t>
            </a:r>
            <a:r>
              <a:rPr lang="en-US" sz="2800" b="1" dirty="0"/>
              <a:t/>
            </a:r>
            <a:br>
              <a:rPr lang="en-US" sz="2800" b="1" dirty="0"/>
            </a:br>
            <a:endParaRPr lang="fr-BE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996" y="2880405"/>
            <a:ext cx="8791492" cy="234666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88900" lvl="1" indent="0">
              <a:lnSpc>
                <a:spcPct val="100000"/>
              </a:lnSpc>
              <a:buNone/>
              <a:tabLst>
                <a:tab pos="88900" algn="l"/>
              </a:tabLst>
            </a:pPr>
            <a:r>
              <a:rPr lang="fr-FR" sz="22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First </a:t>
            </a:r>
            <a:r>
              <a:rPr lang="fr-FR" sz="2200" b="1" dirty="0" err="1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multisectoral</a:t>
            </a:r>
            <a:r>
              <a:rPr lang="fr-FR" sz="22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agreement </a:t>
            </a:r>
            <a:r>
              <a:rPr lang="fr-FR" sz="2200" b="1" dirty="0" err="1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published</a:t>
            </a:r>
            <a:r>
              <a:rPr lang="fr-FR" sz="22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in the Official </a:t>
            </a:r>
            <a:r>
              <a:rPr lang="fr-FR" sz="22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Journal</a:t>
            </a:r>
          </a:p>
          <a:p>
            <a:pPr marL="517525" lvl="1" indent="0">
              <a:lnSpc>
                <a:spcPct val="100000"/>
              </a:lnSpc>
              <a:buNone/>
            </a:pPr>
            <a:endParaRPr lang="fr-FR" sz="1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       </a:t>
            </a:r>
            <a:r>
              <a:rPr lang="fr-FR" sz="2000" dirty="0" err="1" smtClean="0">
                <a:solidFill>
                  <a:srgbClr val="0070C0"/>
                </a:solidFill>
              </a:rPr>
              <a:t>signed</a:t>
            </a:r>
            <a:r>
              <a:rPr lang="fr-FR" sz="2000" dirty="0" smtClean="0">
                <a:solidFill>
                  <a:srgbClr val="0070C0"/>
                </a:solidFill>
              </a:rPr>
              <a:t> by the </a:t>
            </a:r>
            <a:r>
              <a:rPr lang="fr-FR" sz="2000" b="1" dirty="0" smtClean="0">
                <a:solidFill>
                  <a:srgbClr val="0070C0"/>
                </a:solidFill>
              </a:rPr>
              <a:t>European </a:t>
            </a:r>
            <a:r>
              <a:rPr lang="fr-FR" sz="2000" b="1" dirty="0" err="1" smtClean="0">
                <a:solidFill>
                  <a:srgbClr val="0070C0"/>
                </a:solidFill>
              </a:rPr>
              <a:t>trade</a:t>
            </a:r>
            <a:r>
              <a:rPr lang="fr-FR" sz="2000" b="1" dirty="0" smtClean="0">
                <a:solidFill>
                  <a:srgbClr val="0070C0"/>
                </a:solidFill>
              </a:rPr>
              <a:t> union </a:t>
            </a:r>
            <a:r>
              <a:rPr lang="fr-FR" sz="2000" b="1" dirty="0" err="1" smtClean="0">
                <a:solidFill>
                  <a:srgbClr val="0070C0"/>
                </a:solidFill>
              </a:rPr>
              <a:t>industriAll</a:t>
            </a:r>
            <a:r>
              <a:rPr lang="fr-FR" sz="2000" dirty="0" smtClean="0">
                <a:solidFill>
                  <a:srgbClr val="0070C0"/>
                </a:solidFill>
              </a:rPr>
              <a:t> and</a:t>
            </a:r>
            <a:r>
              <a:rPr lang="en-GB" altLang="fr-FR" sz="1800" dirty="0" smtClean="0">
                <a:solidFill>
                  <a:srgbClr val="0070C0"/>
                </a:solidFill>
              </a:rPr>
              <a:t>  </a:t>
            </a:r>
            <a:r>
              <a:rPr lang="en-GB" altLang="fr-FR" sz="2000" b="1" dirty="0" smtClean="0">
                <a:solidFill>
                  <a:srgbClr val="0070C0"/>
                </a:solidFill>
              </a:rPr>
              <a:t>17 </a:t>
            </a:r>
            <a:r>
              <a:rPr lang="en-GB" altLang="fr-FR" sz="2000" b="1" dirty="0">
                <a:solidFill>
                  <a:srgbClr val="0070C0"/>
                </a:solidFill>
              </a:rPr>
              <a:t>employers organisations</a:t>
            </a:r>
            <a:r>
              <a:rPr lang="en-GB" altLang="fr-FR" sz="1800" dirty="0" smtClean="0">
                <a:solidFill>
                  <a:srgbClr val="0070C0"/>
                </a:solidFill>
              </a:rPr>
              <a:t>: </a:t>
            </a:r>
            <a:r>
              <a:rPr lang="en-GB" altLang="fr-FR" sz="1800" b="1" dirty="0" smtClean="0">
                <a:solidFill>
                  <a:srgbClr val="0070C0"/>
                </a:solidFill>
              </a:rPr>
              <a:t>extractive </a:t>
            </a:r>
            <a:r>
              <a:rPr lang="en-GB" altLang="fr-FR" sz="1800" b="1" dirty="0">
                <a:solidFill>
                  <a:srgbClr val="0070C0"/>
                </a:solidFill>
              </a:rPr>
              <a:t>industry </a:t>
            </a:r>
            <a:r>
              <a:rPr lang="en-GB" altLang="fr-FR" sz="1800" dirty="0">
                <a:solidFill>
                  <a:srgbClr val="0070C0"/>
                </a:solidFill>
              </a:rPr>
              <a:t>(Euromines, </a:t>
            </a:r>
            <a:r>
              <a:rPr lang="en-GB" altLang="fr-FR" sz="1800" dirty="0" err="1" smtClean="0">
                <a:solidFill>
                  <a:srgbClr val="0070C0"/>
                </a:solidFill>
              </a:rPr>
              <a:t>EuroRoc</a:t>
            </a:r>
            <a:r>
              <a:rPr lang="en-GB" altLang="fr-FR" sz="1800" dirty="0" smtClean="0">
                <a:solidFill>
                  <a:srgbClr val="0070C0"/>
                </a:solidFill>
              </a:rPr>
              <a:t>, IMA-Europe,</a:t>
            </a:r>
            <a:r>
              <a:rPr lang="en-GB" altLang="fr-FR" sz="1800" b="1" dirty="0">
                <a:solidFill>
                  <a:srgbClr val="0070C0"/>
                </a:solidFill>
              </a:rPr>
              <a:t> </a:t>
            </a:r>
            <a:r>
              <a:rPr lang="en-GB" altLang="fr-FR" sz="1800" b="1" dirty="0" smtClean="0">
                <a:solidFill>
                  <a:srgbClr val="0070C0"/>
                </a:solidFill>
              </a:rPr>
              <a:t>UEPG</a:t>
            </a:r>
            <a:r>
              <a:rPr lang="en-GB" altLang="fr-FR" sz="1800" dirty="0" smtClean="0">
                <a:solidFill>
                  <a:srgbClr val="0070C0"/>
                </a:solidFill>
              </a:rPr>
              <a:t>),  </a:t>
            </a:r>
            <a:r>
              <a:rPr lang="en-GB" altLang="fr-FR" sz="1800" b="1" dirty="0">
                <a:solidFill>
                  <a:srgbClr val="0070C0"/>
                </a:solidFill>
              </a:rPr>
              <a:t>Ceramics </a:t>
            </a:r>
            <a:r>
              <a:rPr lang="en-GB" altLang="fr-FR" sz="1800" dirty="0">
                <a:solidFill>
                  <a:srgbClr val="0070C0"/>
                </a:solidFill>
              </a:rPr>
              <a:t>(</a:t>
            </a:r>
            <a:r>
              <a:rPr lang="en-GB" altLang="fr-FR" sz="1800" dirty="0" err="1">
                <a:solidFill>
                  <a:srgbClr val="0070C0"/>
                </a:solidFill>
              </a:rPr>
              <a:t>Cerame-Unie</a:t>
            </a:r>
            <a:r>
              <a:rPr lang="en-GB" altLang="fr-FR" sz="1800" dirty="0">
                <a:solidFill>
                  <a:srgbClr val="0070C0"/>
                </a:solidFill>
              </a:rPr>
              <a:t>, EXCA), </a:t>
            </a:r>
            <a:r>
              <a:rPr lang="en-GB" altLang="fr-FR" sz="1800" b="1" dirty="0">
                <a:solidFill>
                  <a:srgbClr val="0070C0"/>
                </a:solidFill>
              </a:rPr>
              <a:t>Foundry</a:t>
            </a:r>
            <a:r>
              <a:rPr lang="en-GB" altLang="fr-FR" sz="1800" dirty="0">
                <a:solidFill>
                  <a:srgbClr val="0070C0"/>
                </a:solidFill>
              </a:rPr>
              <a:t> (CAEF/CEEMET), </a:t>
            </a:r>
            <a:r>
              <a:rPr lang="en-GB" altLang="fr-FR" sz="1800" b="1" dirty="0">
                <a:solidFill>
                  <a:srgbClr val="0070C0"/>
                </a:solidFill>
              </a:rPr>
              <a:t>Glass</a:t>
            </a:r>
            <a:r>
              <a:rPr lang="en-GB" altLang="fr-FR" sz="1800" dirty="0">
                <a:solidFill>
                  <a:srgbClr val="0070C0"/>
                </a:solidFill>
              </a:rPr>
              <a:t> (APFE, </a:t>
            </a:r>
            <a:r>
              <a:rPr lang="en-GB" altLang="fr-FR" sz="1800" dirty="0" smtClean="0">
                <a:solidFill>
                  <a:srgbClr val="0070C0"/>
                </a:solidFill>
              </a:rPr>
              <a:t>FEVE</a:t>
            </a:r>
            <a:r>
              <a:rPr lang="en-GB" altLang="fr-FR" sz="1800" dirty="0">
                <a:solidFill>
                  <a:srgbClr val="0070C0"/>
                </a:solidFill>
              </a:rPr>
              <a:t>, Glass for Europe),  </a:t>
            </a:r>
            <a:r>
              <a:rPr lang="en-GB" altLang="fr-FR" sz="1800" b="1" dirty="0">
                <a:solidFill>
                  <a:srgbClr val="0070C0"/>
                </a:solidFill>
              </a:rPr>
              <a:t>Mineral Wool </a:t>
            </a:r>
            <a:r>
              <a:rPr lang="en-GB" altLang="fr-FR" sz="1800" dirty="0">
                <a:solidFill>
                  <a:srgbClr val="0070C0"/>
                </a:solidFill>
              </a:rPr>
              <a:t>(EURIMA), </a:t>
            </a:r>
            <a:r>
              <a:rPr lang="en-GB" altLang="fr-FR" sz="1800" b="1" dirty="0" smtClean="0">
                <a:solidFill>
                  <a:srgbClr val="0070C0"/>
                </a:solidFill>
              </a:rPr>
              <a:t>Construction </a:t>
            </a:r>
            <a:r>
              <a:rPr lang="en-GB" altLang="fr-FR" sz="1800" b="1" dirty="0">
                <a:solidFill>
                  <a:srgbClr val="0070C0"/>
                </a:solidFill>
              </a:rPr>
              <a:t>Products </a:t>
            </a:r>
            <a:r>
              <a:rPr lang="en-GB" altLang="fr-FR" sz="1800" dirty="0">
                <a:solidFill>
                  <a:srgbClr val="0070C0"/>
                </a:solidFill>
              </a:rPr>
              <a:t>(</a:t>
            </a:r>
            <a:r>
              <a:rPr lang="en-GB" altLang="fr-FR" sz="1800" dirty="0" err="1">
                <a:solidFill>
                  <a:srgbClr val="0070C0"/>
                </a:solidFill>
              </a:rPr>
              <a:t>Cembureau</a:t>
            </a:r>
            <a:r>
              <a:rPr lang="en-GB" altLang="fr-FR" sz="1800" dirty="0">
                <a:solidFill>
                  <a:srgbClr val="0070C0"/>
                </a:solidFill>
              </a:rPr>
              <a:t>, ECSPA, EMO, </a:t>
            </a:r>
            <a:r>
              <a:rPr lang="en-GB" altLang="fr-FR" sz="1800" dirty="0" smtClean="0">
                <a:solidFill>
                  <a:srgbClr val="0070C0"/>
                </a:solidFill>
              </a:rPr>
              <a:t>BIBM </a:t>
            </a:r>
            <a:r>
              <a:rPr lang="en-GB" altLang="fr-FR" sz="1800" dirty="0">
                <a:solidFill>
                  <a:srgbClr val="0070C0"/>
                </a:solidFill>
              </a:rPr>
              <a:t>and ERMCO, ASTA worldwide</a:t>
            </a:r>
            <a:r>
              <a:rPr lang="en-GB" altLang="fr-FR" sz="1800" dirty="0" smtClean="0">
                <a:solidFill>
                  <a:srgbClr val="0070C0"/>
                </a:solidFill>
              </a:rPr>
              <a:t>)</a:t>
            </a:r>
            <a:endParaRPr lang="en-GB" sz="1800" b="1" dirty="0">
              <a:solidFill>
                <a:srgbClr val="0070C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7F8CFA-4233-4358-89A7-754C15A7AB5C}"/>
              </a:ext>
            </a:extLst>
          </p:cNvPr>
          <p:cNvGrpSpPr/>
          <p:nvPr/>
        </p:nvGrpSpPr>
        <p:grpSpPr>
          <a:xfrm>
            <a:off x="134553" y="5339433"/>
            <a:ext cx="8945240" cy="755820"/>
            <a:chOff x="-99170" y="795108"/>
            <a:chExt cx="8585200" cy="755820"/>
          </a:xfrm>
          <a:solidFill>
            <a:srgbClr val="0070C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EEBBACE-836E-4636-BCC0-849044035153}"/>
                </a:ext>
              </a:extLst>
            </p:cNvPr>
            <p:cNvSpPr/>
            <p:nvPr/>
          </p:nvSpPr>
          <p:spPr>
            <a:xfrm>
              <a:off x="-99170" y="795108"/>
              <a:ext cx="8585200" cy="7558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="" xmlns:a16="http://schemas.microsoft.com/office/drawing/2014/main" id="{913A3A84-F4D0-4454-B247-0ACDF54BEDAC}"/>
                </a:ext>
              </a:extLst>
            </p:cNvPr>
            <p:cNvSpPr txBox="1"/>
            <p:nvPr/>
          </p:nvSpPr>
          <p:spPr>
            <a:xfrm>
              <a:off x="-62274" y="832004"/>
              <a:ext cx="8511408" cy="6820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0" kern="1200" baseline="0" dirty="0"/>
                <a:t>The Agreement is improving the protection of health of employees occupationally exposed at the workplace to RCS (</a:t>
              </a:r>
              <a:r>
                <a:rPr lang="en-GB" sz="1900" b="0" i="1" kern="1200" baseline="0" dirty="0"/>
                <a:t>EC implementation study, 2016</a:t>
              </a:r>
              <a:r>
                <a:rPr lang="en-GB" sz="1900" b="0" kern="1200" baseline="0" dirty="0"/>
                <a:t>)</a:t>
              </a:r>
              <a:endParaRPr lang="en-GB" sz="1900" kern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-63656" y="0"/>
            <a:ext cx="9207655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</a:t>
            </a:r>
            <a:r>
              <a:rPr lang="en-US" sz="2800" dirty="0"/>
              <a:t>is the NEPSI Social Dialogue Agreement?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827583" y="1610194"/>
            <a:ext cx="741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7525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Strong </a:t>
            </a:r>
            <a:r>
              <a:rPr lang="fr-F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commitment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to control </a:t>
            </a:r>
            <a:endParaRPr lang="fr-FR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7525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fr-F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exposure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</a:t>
            </a:r>
            <a:r>
              <a:rPr lang="fr-F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workers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fr-FR" sz="2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517525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respirable </a:t>
            </a:r>
            <a:r>
              <a:rPr lang="fr-F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crystalline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silica</a:t>
            </a:r>
            <a:r>
              <a:rPr lang="fr-F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dust</a:t>
            </a:r>
            <a:endParaRPr lang="fr-BE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1540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4965" y="968791"/>
            <a:ext cx="8382000" cy="443198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voluntary action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programme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since 2006</a:t>
            </a:r>
            <a:r>
              <a:rPr lang="en-US" sz="2800" b="1" dirty="0"/>
              <a:t/>
            </a:r>
            <a:br>
              <a:rPr lang="en-US" sz="2800" b="1" dirty="0"/>
            </a:br>
            <a:endParaRPr lang="fr-BE" sz="28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F7F8CFA-4233-4358-89A7-754C15A7AB5C}"/>
              </a:ext>
            </a:extLst>
          </p:cNvPr>
          <p:cNvGrpSpPr/>
          <p:nvPr/>
        </p:nvGrpSpPr>
        <p:grpSpPr>
          <a:xfrm>
            <a:off x="134553" y="5446290"/>
            <a:ext cx="8945240" cy="755820"/>
            <a:chOff x="-99170" y="795108"/>
            <a:chExt cx="8585200" cy="755820"/>
          </a:xfrm>
          <a:solidFill>
            <a:srgbClr val="0070C0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BEEBBACE-836E-4636-BCC0-849044035153}"/>
                </a:ext>
              </a:extLst>
            </p:cNvPr>
            <p:cNvSpPr/>
            <p:nvPr/>
          </p:nvSpPr>
          <p:spPr>
            <a:xfrm>
              <a:off x="-99170" y="795108"/>
              <a:ext cx="8585200" cy="7558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="" xmlns:a16="http://schemas.microsoft.com/office/drawing/2014/main" id="{913A3A84-F4D0-4454-B247-0ACDF54BEDAC}"/>
                </a:ext>
              </a:extLst>
            </p:cNvPr>
            <p:cNvSpPr txBox="1"/>
            <p:nvPr/>
          </p:nvSpPr>
          <p:spPr>
            <a:xfrm>
              <a:off x="-62274" y="832004"/>
              <a:ext cx="8511408" cy="6820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0" kern="1200" baseline="0" dirty="0"/>
                <a:t>The Agreement is improving the protection of health of employees occupationally exposed at the workplace to RCS (</a:t>
              </a:r>
              <a:r>
                <a:rPr lang="en-GB" sz="1900" b="0" i="1" kern="1200" baseline="0" dirty="0"/>
                <a:t>EC implementation study, 2016</a:t>
              </a:r>
              <a:r>
                <a:rPr lang="en-GB" sz="1900" b="0" kern="1200" baseline="0" dirty="0"/>
                <a:t>)</a:t>
              </a:r>
              <a:endParaRPr lang="en-GB" sz="1900" kern="1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7862" y="0"/>
            <a:ext cx="9207655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AIM</a:t>
            </a:r>
            <a:r>
              <a:rPr lang="en-US" sz="2800" dirty="0" smtClean="0"/>
              <a:t> of the NEPSI </a:t>
            </a:r>
            <a:r>
              <a:rPr lang="en-US" sz="2800" dirty="0"/>
              <a:t>Social Dialogue </a:t>
            </a:r>
            <a:r>
              <a:rPr lang="en-US" sz="2800" dirty="0" smtClean="0"/>
              <a:t>Agreement </a:t>
            </a:r>
            <a:endParaRPr lang="fr-BE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7518" y="1544068"/>
            <a:ext cx="8459307" cy="4525963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</a:t>
            </a: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rotection</a:t>
            </a:r>
            <a:r>
              <a:rPr lang="en-US" sz="2000" dirty="0" smtClean="0">
                <a:solidFill>
                  <a:srgbClr val="0070C0"/>
                </a:solidFill>
              </a:rPr>
              <a:t> of health of Employees and other individuals occupationally exposed at the workplace to Respirable crystalline silica from materials / products / raw materials containing crystalline silica. </a:t>
            </a:r>
          </a:p>
          <a:p>
            <a:pPr marL="285750" indent="-285750" algn="just">
              <a:buFontTx/>
              <a:buChar char="-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</a:t>
            </a:r>
            <a:r>
              <a:rPr lang="en-US" sz="2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inimisation</a:t>
            </a: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of exposure </a:t>
            </a:r>
            <a:r>
              <a:rPr lang="en-US" sz="2000" dirty="0">
                <a:solidFill>
                  <a:srgbClr val="0070C0"/>
                </a:solidFill>
              </a:rPr>
              <a:t>to Respirable crystalline silica at the workplace by applying the Good Practices stipulated herein in order to </a:t>
            </a:r>
            <a:r>
              <a:rPr lang="en-US" sz="2000" b="1" dirty="0">
                <a:solidFill>
                  <a:srgbClr val="0070C0"/>
                </a:solidFill>
              </a:rPr>
              <a:t>prevent,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eliminate or reduce occupational health risks related to Respirable crystalline silica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Increasing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knowledge about potential health effects </a:t>
            </a:r>
            <a:r>
              <a:rPr lang="en-US" sz="2000" dirty="0">
                <a:solidFill>
                  <a:srgbClr val="0070C0"/>
                </a:solidFill>
              </a:rPr>
              <a:t>of Respirable crystalline silica and about Good Practices. </a:t>
            </a:r>
            <a:endParaRPr lang="fr-BE" sz="2000" dirty="0">
              <a:solidFill>
                <a:srgbClr val="0070C0"/>
              </a:solidFill>
            </a:endParaRPr>
          </a:p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67" t="10721" r="12166"/>
          <a:stretch/>
        </p:blipFill>
        <p:spPr>
          <a:xfrm>
            <a:off x="7847856" y="-61930"/>
            <a:ext cx="1332656" cy="96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781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1420</Words>
  <Application>Microsoft Office PowerPoint</Application>
  <PresentationFormat>On-screen Show (4:3)</PresentationFormat>
  <Paragraphs>256</Paragraphs>
  <Slides>19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Workers Health Protection  through the Good Handling and Use of Crystalline Silica and Products Containing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voluntary action programme since 2006 </vt:lpstr>
      <vt:lpstr> A voluntary action programme since 2006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Fond Veronique</dc:creator>
  <cp:lastModifiedBy>Jim Holmes</cp:lastModifiedBy>
  <cp:revision>778</cp:revision>
  <cp:lastPrinted>2018-09-10T12:49:28Z</cp:lastPrinted>
  <dcterms:created xsi:type="dcterms:W3CDTF">2004-01-28T16:07:36Z</dcterms:created>
  <dcterms:modified xsi:type="dcterms:W3CDTF">2018-09-19T14:17:34Z</dcterms:modified>
</cp:coreProperties>
</file>