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69" r:id="rId2"/>
    <p:sldId id="257" r:id="rId3"/>
    <p:sldId id="258" r:id="rId4"/>
    <p:sldId id="26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0" autoAdjust="0"/>
  </p:normalViewPr>
  <p:slideViewPr>
    <p:cSldViewPr>
      <p:cViewPr varScale="1">
        <p:scale>
          <a:sx n="69" d="100"/>
          <a:sy n="69" d="100"/>
        </p:scale>
        <p:origin x="-54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34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01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DB63B-F344-4588-B68E-6E0C33DA76E2}" type="datetimeFigureOut">
              <a:rPr lang="en-IE" smtClean="0"/>
              <a:pPr/>
              <a:t>07/03/2017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C692F-4D9C-4F5B-A148-BD6742C1C897}" type="slidenum">
              <a:rPr lang="en-IE" smtClean="0"/>
              <a:pPr/>
              <a:t>‹#›</a:t>
            </a:fld>
            <a:endParaRPr lang="en-IE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DB63B-F344-4588-B68E-6E0C33DA76E2}" type="datetimeFigureOut">
              <a:rPr lang="en-IE" smtClean="0"/>
              <a:pPr/>
              <a:t>07/03/2017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C692F-4D9C-4F5B-A148-BD6742C1C897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DB63B-F344-4588-B68E-6E0C33DA76E2}" type="datetimeFigureOut">
              <a:rPr lang="en-IE" smtClean="0"/>
              <a:pPr/>
              <a:t>07/03/2017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C692F-4D9C-4F5B-A148-BD6742C1C897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DB63B-F344-4588-B68E-6E0C33DA76E2}" type="datetimeFigureOut">
              <a:rPr lang="en-IE" smtClean="0"/>
              <a:pPr/>
              <a:t>07/03/2017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C692F-4D9C-4F5B-A148-BD6742C1C897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DB63B-F344-4588-B68E-6E0C33DA76E2}" type="datetimeFigureOut">
              <a:rPr lang="en-IE" smtClean="0"/>
              <a:pPr/>
              <a:t>07/03/2017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C692F-4D9C-4F5B-A148-BD6742C1C897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DB63B-F344-4588-B68E-6E0C33DA76E2}" type="datetimeFigureOut">
              <a:rPr lang="en-IE" smtClean="0"/>
              <a:pPr/>
              <a:t>07/03/2017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C692F-4D9C-4F5B-A148-BD6742C1C897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DB63B-F344-4588-B68E-6E0C33DA76E2}" type="datetimeFigureOut">
              <a:rPr lang="en-IE" smtClean="0"/>
              <a:pPr/>
              <a:t>07/03/2017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C692F-4D9C-4F5B-A148-BD6742C1C897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DB63B-F344-4588-B68E-6E0C33DA76E2}" type="datetimeFigureOut">
              <a:rPr lang="en-IE" smtClean="0"/>
              <a:pPr/>
              <a:t>07/03/2017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C692F-4D9C-4F5B-A148-BD6742C1C897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DB63B-F344-4588-B68E-6E0C33DA76E2}" type="datetimeFigureOut">
              <a:rPr lang="en-IE" smtClean="0"/>
              <a:pPr/>
              <a:t>07/03/2017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C692F-4D9C-4F5B-A148-BD6742C1C897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DB63B-F344-4588-B68E-6E0C33DA76E2}" type="datetimeFigureOut">
              <a:rPr lang="en-IE" smtClean="0"/>
              <a:pPr/>
              <a:t>07/03/2017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C692F-4D9C-4F5B-A148-BD6742C1C897}" type="slidenum">
              <a:rPr lang="en-IE" smtClean="0"/>
              <a:pPr/>
              <a:t>‹#›</a:t>
            </a:fld>
            <a:endParaRPr lang="en-IE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FDEDB63B-F344-4588-B68E-6E0C33DA76E2}" type="datetimeFigureOut">
              <a:rPr lang="en-IE" smtClean="0"/>
              <a:pPr/>
              <a:t>07/03/2017</a:t>
            </a:fld>
            <a:endParaRPr lang="en-IE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905C692F-4D9C-4F5B-A148-BD6742C1C897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FDEDB63B-F344-4588-B68E-6E0C33DA76E2}" type="datetimeFigureOut">
              <a:rPr lang="en-IE" smtClean="0"/>
              <a:pPr/>
              <a:t>07/03/2017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905C692F-4D9C-4F5B-A148-BD6742C1C897}" type="slidenum">
              <a:rPr lang="en-IE" smtClean="0"/>
              <a:pPr/>
              <a:t>‹#›</a:t>
            </a:fld>
            <a:endParaRPr lang="en-I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Bitumen Delivery and Storage </a:t>
            </a:r>
            <a:endParaRPr lang="en-IE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331640" y="2492896"/>
            <a:ext cx="6192688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395536" y="1916832"/>
            <a:ext cx="6480720" cy="4695824"/>
          </a:xfrm>
        </p:spPr>
        <p:txBody>
          <a:bodyPr/>
          <a:lstStyle/>
          <a:p>
            <a:endParaRPr lang="en-IE" dirty="0" smtClean="0"/>
          </a:p>
          <a:p>
            <a:pPr>
              <a:buNone/>
            </a:pPr>
            <a:endParaRPr lang="en-IE" dirty="0" smtClean="0"/>
          </a:p>
          <a:p>
            <a:pPr>
              <a:buNone/>
            </a:pPr>
            <a:endParaRPr lang="en-IE" dirty="0"/>
          </a:p>
        </p:txBody>
      </p:sp>
      <p:sp>
        <p:nvSpPr>
          <p:cNvPr id="8" name="TextBox 7"/>
          <p:cNvSpPr txBox="1"/>
          <p:nvPr/>
        </p:nvSpPr>
        <p:spPr>
          <a:xfrm>
            <a:off x="899592" y="2852936"/>
            <a:ext cx="6768752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/>
              <a:t>        Gearoid </a:t>
            </a:r>
            <a:r>
              <a:rPr lang="en-IE" dirty="0" smtClean="0"/>
              <a:t>Lohan</a:t>
            </a:r>
          </a:p>
          <a:p>
            <a:endParaRPr lang="en-IE" dirty="0" smtClean="0"/>
          </a:p>
          <a:p>
            <a:endParaRPr lang="en-IE" dirty="0" smtClean="0"/>
          </a:p>
          <a:p>
            <a:endParaRPr lang="en-IE" sz="2800" dirty="0" smtClean="0"/>
          </a:p>
          <a:p>
            <a:r>
              <a:rPr lang="en-IE" sz="2800" dirty="0" smtClean="0"/>
              <a:t>      </a:t>
            </a:r>
          </a:p>
          <a:p>
            <a:r>
              <a:rPr lang="en-IE" sz="2800" dirty="0" smtClean="0"/>
              <a:t> </a:t>
            </a:r>
            <a:r>
              <a:rPr lang="en-IE" sz="2800" dirty="0" smtClean="0"/>
              <a:t>     </a:t>
            </a:r>
            <a:r>
              <a:rPr lang="en-IE" sz="2800" dirty="0" smtClean="0"/>
              <a:t>Hazards </a:t>
            </a:r>
            <a:r>
              <a:rPr lang="en-IE" sz="2800" dirty="0" smtClean="0"/>
              <a:t>of Bitumen Delivery and Storage </a:t>
            </a:r>
          </a:p>
          <a:p>
            <a:endParaRPr lang="en-IE" dirty="0" smtClean="0"/>
          </a:p>
          <a:p>
            <a:endParaRPr lang="en-I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Minimize the Risk</a:t>
            </a:r>
            <a:endParaRPr lang="en-IE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8925" lvl="0" indent="-288925" fontAlgn="base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kumimoji="0" lang="en-GB" altLang="en-US" sz="1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Drench Shower</a:t>
            </a:r>
          </a:p>
          <a:p>
            <a:pPr marL="288925" lvl="0" indent="-288925" fontAlgn="base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kumimoji="0" lang="en-GB" altLang="en-US" sz="1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PPE  - within 6m of the delivery point.</a:t>
            </a:r>
          </a:p>
          <a:p>
            <a:pPr marL="288925" lvl="0" indent="-288925" fontAlgn="base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kumimoji="0" lang="en-US" altLang="en-US" sz="1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Product storage temperature</a:t>
            </a:r>
          </a:p>
          <a:p>
            <a:pPr marL="288925" indent="-288925" fontAlgn="base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kumimoji="0" lang="en-US" altLang="en-US" sz="1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Tank Labeling  avoid product crossover</a:t>
            </a:r>
            <a:br>
              <a:rPr kumimoji="0" lang="en-US" altLang="en-US" sz="1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</a:br>
            <a:endParaRPr kumimoji="0" lang="en-US" altLang="en-US" sz="18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  <a:p>
            <a:pPr marL="288925" indent="-288925" fontAlgn="base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kumimoji="0" lang="en-US" altLang="en-US" sz="1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Level gauge maintenance</a:t>
            </a:r>
          </a:p>
          <a:p>
            <a:pPr marL="288925" lvl="0" indent="-288925" fontAlgn="base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endParaRPr kumimoji="0" lang="en-US" altLang="en-US" sz="18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  <a:p>
            <a:pPr marL="288925" lvl="0" indent="-288925" fontAlgn="base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kumimoji="0" lang="en-US" altLang="en-US" sz="1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Bitumen First Aid – Bitumen Burns</a:t>
            </a:r>
            <a:r>
              <a:rPr kumimoji="0" lang="en-US" altLang="en-US" sz="1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/>
            </a:r>
            <a:br>
              <a:rPr kumimoji="0" lang="en-US" altLang="en-US" sz="1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</a:br>
            <a:r>
              <a:rPr kumimoji="0" lang="en-US" altLang="en-US" sz="1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Cool water (Drench Shower)</a:t>
            </a:r>
            <a:br>
              <a:rPr kumimoji="0" lang="en-US" altLang="en-US" sz="1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</a:br>
            <a:r>
              <a:rPr kumimoji="0" lang="en-US" altLang="en-US" sz="1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Leave bitumen in place</a:t>
            </a:r>
            <a:br>
              <a:rPr kumimoji="0" lang="en-US" altLang="en-US" sz="1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</a:br>
            <a:r>
              <a:rPr kumimoji="0" lang="en-US" altLang="en-US" sz="1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Do not bandage</a:t>
            </a:r>
            <a:br>
              <a:rPr kumimoji="0" lang="en-US" altLang="en-US" sz="1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</a:br>
            <a:r>
              <a:rPr kumimoji="0" lang="en-US" altLang="en-US" sz="1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Call emergency Services</a:t>
            </a:r>
          </a:p>
          <a:p>
            <a:pPr marL="0" indent="0">
              <a:buNone/>
            </a:pPr>
            <a:endParaRPr lang="en-IE" dirty="0"/>
          </a:p>
        </p:txBody>
      </p:sp>
      <p:pic>
        <p:nvPicPr>
          <p:cNvPr id="18434" name="Picture 2" descr="http://olefins.com.bd/wp-content/uploads/2015/02/portable-safety-show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1700809"/>
            <a:ext cx="2520279" cy="34942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872404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www.ammann-group.com/wp-content/uploads/bitumen_tank_universal-hrt-400_ame_merignac_frankreich_bitumentanks_2014_k5s73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1556792"/>
            <a:ext cx="4572000" cy="4176167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0" lang="en-GB" altLang="en-US" sz="3600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Futura Bold"/>
                <a:ea typeface="+mj-ea"/>
                <a:cs typeface="+mj-cs"/>
              </a:rPr>
              <a:t>Bitumen HSE – What the Bitumen Tank Farm should have?</a:t>
            </a:r>
            <a:endParaRPr lang="en-IE" sz="3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8925" lvl="0" indent="-288925" fontAlgn="base">
              <a:lnSpc>
                <a:spcPct val="135000"/>
              </a:lnSpc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kumimoji="0" lang="en-GB" altLang="en-US" sz="20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Off-loading Instructions</a:t>
            </a:r>
          </a:p>
          <a:p>
            <a:pPr marL="288925" lvl="0" indent="-288925" fontAlgn="base">
              <a:lnSpc>
                <a:spcPct val="135000"/>
              </a:lnSpc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kumimoji="0" lang="en-GB" altLang="en-US" sz="20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Adequate Lighting</a:t>
            </a:r>
          </a:p>
          <a:p>
            <a:pPr marL="288925" lvl="0" indent="-288925" fontAlgn="base">
              <a:lnSpc>
                <a:spcPct val="135000"/>
              </a:lnSpc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kumimoji="0" lang="en-GB" altLang="en-US" sz="20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Tank Labelling, Gauges, Alarms</a:t>
            </a:r>
          </a:p>
          <a:p>
            <a:pPr marL="288925" lvl="0" indent="-288925" fontAlgn="base">
              <a:lnSpc>
                <a:spcPct val="135000"/>
              </a:lnSpc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kumimoji="0" lang="en-GB" altLang="en-US" sz="20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Bitumen Burns poster</a:t>
            </a:r>
          </a:p>
          <a:p>
            <a:pPr marL="288925" lvl="0" indent="-288925" fontAlgn="base">
              <a:lnSpc>
                <a:spcPct val="135000"/>
              </a:lnSpc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kumimoji="0" lang="en-GB" altLang="en-US" sz="20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Bitumen Burns Guidance</a:t>
            </a:r>
          </a:p>
          <a:p>
            <a:pPr marL="288925" lvl="0" indent="-288925" fontAlgn="base">
              <a:lnSpc>
                <a:spcPct val="135000"/>
              </a:lnSpc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kumimoji="0" lang="en-GB" altLang="en-US" sz="20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Never mix penetration grade</a:t>
            </a:r>
          </a:p>
          <a:p>
            <a:pPr marL="288925" lvl="0" indent="-288925" fontAlgn="base">
              <a:lnSpc>
                <a:spcPct val="135000"/>
              </a:lnSpc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kumimoji="0" lang="en-GB" altLang="en-US" sz="20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 with cutback</a:t>
            </a:r>
          </a:p>
          <a:p>
            <a:pPr marL="288925" lvl="0" indent="-288925" fontAlgn="base">
              <a:lnSpc>
                <a:spcPct val="135000"/>
              </a:lnSpc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kumimoji="0" lang="en-GB" altLang="en-US" sz="20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Adequate Turning Angle for Trucks</a:t>
            </a:r>
            <a:endParaRPr lang="en-IE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769891"/>
            <a:ext cx="2943154" cy="2088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851091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IE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Bitumen PPE</a:t>
            </a:r>
            <a:endParaRPr lang="en-IE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288925" lvl="0" indent="-288925" fontAlgn="base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kumimoji="0" lang="en-IE" altLang="en-US" sz="24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Helmet, Visor and Neck apron</a:t>
            </a:r>
          </a:p>
          <a:p>
            <a:pPr marL="288925" lvl="0" indent="-288925" fontAlgn="base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kumimoji="0" lang="en-IE" altLang="en-US" sz="24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One piece Coverall - with High Vis</a:t>
            </a:r>
          </a:p>
          <a:p>
            <a:pPr marL="288925" lvl="0" indent="-288925" fontAlgn="base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kumimoji="0" lang="en-IE" altLang="en-US" sz="24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Heat resistant gloves</a:t>
            </a:r>
          </a:p>
          <a:p>
            <a:pPr marL="288925" lvl="0" indent="-288925" fontAlgn="base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kumimoji="0" lang="en-IE" altLang="en-US" sz="24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Foot protection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2050" name="Picture 2" descr="\\VSICLDFS20\SIAC-Civil Engineering Ireland\Paving and BP\Shared\Presentations\Nynas_SafetyBook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0"/>
            <a:ext cx="4479324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050064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0" lang="en-GB" altLang="en-US" sz="3600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Futura Bold"/>
                <a:ea typeface="+mj-ea"/>
                <a:cs typeface="+mj-cs"/>
              </a:rPr>
              <a:t>Bitumen HSE – What the Bitumen Tank Farm should have?</a:t>
            </a:r>
            <a:endParaRPr lang="en-IE" sz="3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marL="288925" lvl="0" indent="-288925" fontAlgn="base">
              <a:lnSpc>
                <a:spcPct val="165000"/>
              </a:lnSpc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kumimoji="0" lang="en-GB" altLang="en-US" sz="1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rbel" pitchFamily="34" charset="0"/>
              </a:rPr>
              <a:t>Adequate Turning Circle</a:t>
            </a:r>
          </a:p>
          <a:p>
            <a:pPr marL="288925" lvl="0" indent="-288925" fontAlgn="base">
              <a:lnSpc>
                <a:spcPct val="165000"/>
              </a:lnSpc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kumimoji="0" lang="en-GB" altLang="en-US" sz="1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rbel" pitchFamily="34" charset="0"/>
              </a:rPr>
              <a:t>Drench Shower</a:t>
            </a:r>
          </a:p>
          <a:p>
            <a:pPr marL="288925" lvl="0" indent="-288925" fontAlgn="base">
              <a:lnSpc>
                <a:spcPct val="165000"/>
              </a:lnSpc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kumimoji="0" lang="en-GB" altLang="en-US" sz="1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rbel" pitchFamily="34" charset="0"/>
              </a:rPr>
              <a:t>Fire Extinguisher</a:t>
            </a:r>
          </a:p>
          <a:p>
            <a:pPr marL="288925" lvl="0" indent="-288925" fontAlgn="base">
              <a:lnSpc>
                <a:spcPct val="165000"/>
              </a:lnSpc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kumimoji="0" lang="en-GB" altLang="en-US" sz="1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rbel" pitchFamily="34" charset="0"/>
              </a:rPr>
              <a:t>Material Safety Data Sheets</a:t>
            </a:r>
          </a:p>
          <a:p>
            <a:pPr marL="288925" lvl="0" indent="-288925" fontAlgn="base">
              <a:lnSpc>
                <a:spcPct val="165000"/>
              </a:lnSpc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kumimoji="0" lang="en-GB" altLang="en-US" sz="1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rbel" pitchFamily="34" charset="0"/>
              </a:rPr>
              <a:t>Emergency  Plan</a:t>
            </a:r>
          </a:p>
          <a:p>
            <a:pPr marL="288925" lvl="0" indent="-288925" fontAlgn="base">
              <a:lnSpc>
                <a:spcPct val="165000"/>
              </a:lnSpc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kumimoji="0" lang="en-GB" altLang="en-US" sz="1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rbel" pitchFamily="34" charset="0"/>
              </a:rPr>
              <a:t>Tel </a:t>
            </a:r>
            <a:r>
              <a:rPr kumimoji="0" lang="en-GB" altLang="en-US" sz="16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orbel" pitchFamily="34" charset="0"/>
              </a:rPr>
              <a:t>No.s</a:t>
            </a:r>
            <a:r>
              <a:rPr kumimoji="0" lang="en-GB" altLang="en-US" sz="1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rbel" pitchFamily="34" charset="0"/>
              </a:rPr>
              <a:t> – Do you know where to go in the event of an emergency ?</a:t>
            </a:r>
          </a:p>
          <a:p>
            <a:pPr marL="288925" lvl="0" indent="-288925" fontAlgn="base">
              <a:lnSpc>
                <a:spcPct val="165000"/>
              </a:lnSpc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kumimoji="0" lang="en-GB" altLang="en-US" sz="1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rbel" pitchFamily="34" charset="0"/>
              </a:rPr>
              <a:t>Risk Assessment</a:t>
            </a:r>
          </a:p>
          <a:p>
            <a:pPr marL="288925" lvl="0" indent="-288925" fontAlgn="base">
              <a:lnSpc>
                <a:spcPct val="165000"/>
              </a:lnSpc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kumimoji="0" lang="en-GB" altLang="en-US" sz="1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rbel" pitchFamily="34" charset="0"/>
              </a:rPr>
              <a:t>Adequate Signage/Posters - Directions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graphicFrame>
        <p:nvGraphicFramePr>
          <p:cNvPr id="16385" name="Object 1"/>
          <p:cNvGraphicFramePr>
            <a:graphicFrameLocks noChangeAspect="1"/>
          </p:cNvGraphicFramePr>
          <p:nvPr/>
        </p:nvGraphicFramePr>
        <p:xfrm>
          <a:off x="4572000" y="1556792"/>
          <a:ext cx="4104456" cy="5040560"/>
        </p:xfrm>
        <a:graphic>
          <a:graphicData uri="http://schemas.openxmlformats.org/presentationml/2006/ole">
            <p:oleObj spid="_x0000_s16385" name="Acrobat Document" r:id="rId3" imgW="5667355" imgH="8019997" progId="AcroExch.Document.11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1990273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Overview</a:t>
            </a:r>
            <a:endParaRPr lang="en-IE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125000"/>
              </a:lnSpc>
              <a:spcBef>
                <a:spcPct val="80000"/>
              </a:spcBef>
              <a:buFont typeface="Wingdings" pitchFamily="2" charset="2"/>
              <a:buChar char="Ø"/>
            </a:pPr>
            <a:r>
              <a:rPr lang="en-US" altLang="en-US" sz="2400" dirty="0" smtClean="0">
                <a:cs typeface="Aharoni" pitchFamily="2" charset="-79"/>
              </a:rPr>
              <a:t>Bitumen regarded as a ‘safe product’</a:t>
            </a:r>
          </a:p>
          <a:p>
            <a:pPr>
              <a:lnSpc>
                <a:spcPct val="125000"/>
              </a:lnSpc>
              <a:spcBef>
                <a:spcPct val="80000"/>
              </a:spcBef>
              <a:buFont typeface="Wingdings" pitchFamily="2" charset="2"/>
              <a:buChar char="Ø"/>
            </a:pPr>
            <a:r>
              <a:rPr lang="en-US" altLang="en-US" sz="2400" dirty="0" smtClean="0">
                <a:cs typeface="Aharoni" pitchFamily="2" charset="-79"/>
              </a:rPr>
              <a:t>Inert at ambient temperature.</a:t>
            </a:r>
            <a:br>
              <a:rPr lang="en-US" altLang="en-US" sz="2400" dirty="0" smtClean="0">
                <a:cs typeface="Aharoni" pitchFamily="2" charset="-79"/>
              </a:rPr>
            </a:br>
            <a:endParaRPr lang="en-US" altLang="en-US" sz="2400" dirty="0" smtClean="0">
              <a:cs typeface="Aharoni" pitchFamily="2" charset="-79"/>
            </a:endParaRPr>
          </a:p>
          <a:p>
            <a:pPr>
              <a:lnSpc>
                <a:spcPct val="125000"/>
              </a:lnSpc>
              <a:spcBef>
                <a:spcPct val="80000"/>
              </a:spcBef>
              <a:buFont typeface="Wingdings" pitchFamily="2" charset="2"/>
              <a:buChar char="Ø"/>
            </a:pPr>
            <a:r>
              <a:rPr lang="en-US" altLang="en-US" sz="2400" dirty="0" smtClean="0">
                <a:cs typeface="Aharoni" pitchFamily="2" charset="-79"/>
              </a:rPr>
              <a:t>Low Volatility</a:t>
            </a:r>
            <a:br>
              <a:rPr lang="en-US" altLang="en-US" sz="2400" dirty="0" smtClean="0">
                <a:cs typeface="Aharoni" pitchFamily="2" charset="-79"/>
              </a:rPr>
            </a:br>
            <a:endParaRPr lang="en-US" altLang="en-US" sz="2400" dirty="0" smtClean="0">
              <a:cs typeface="Aharoni" pitchFamily="2" charset="-79"/>
            </a:endParaRPr>
          </a:p>
          <a:p>
            <a:pPr>
              <a:lnSpc>
                <a:spcPct val="125000"/>
              </a:lnSpc>
              <a:spcBef>
                <a:spcPct val="80000"/>
              </a:spcBef>
              <a:buFont typeface="Wingdings" pitchFamily="2" charset="2"/>
              <a:buChar char="Ø"/>
            </a:pPr>
            <a:r>
              <a:rPr lang="en-US" altLang="en-US" sz="2400" dirty="0" smtClean="0">
                <a:cs typeface="Aharoni" pitchFamily="2" charset="-79"/>
              </a:rPr>
              <a:t>Low water solubility</a:t>
            </a:r>
            <a:br>
              <a:rPr lang="en-US" altLang="en-US" sz="2400" dirty="0" smtClean="0">
                <a:cs typeface="Aharoni" pitchFamily="2" charset="-79"/>
              </a:rPr>
            </a:br>
            <a:endParaRPr lang="en-US" altLang="en-US" sz="2400" dirty="0" smtClean="0">
              <a:cs typeface="Aharoni" pitchFamily="2" charset="-79"/>
            </a:endParaRPr>
          </a:p>
          <a:p>
            <a:pPr>
              <a:lnSpc>
                <a:spcPct val="125000"/>
              </a:lnSpc>
              <a:spcBef>
                <a:spcPct val="80000"/>
              </a:spcBef>
              <a:buFont typeface="Wingdings" pitchFamily="2" charset="2"/>
              <a:buChar char="Ø"/>
            </a:pPr>
            <a:r>
              <a:rPr lang="en-US" altLang="en-US" sz="2400" dirty="0" smtClean="0">
                <a:cs typeface="Aharoni" pitchFamily="2" charset="-79"/>
              </a:rPr>
              <a:t>Highly durable</a:t>
            </a:r>
          </a:p>
        </p:txBody>
      </p:sp>
      <p:pic>
        <p:nvPicPr>
          <p:cNvPr id="25602" name="Picture 2" descr="Image result for bitumen tank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2996952"/>
            <a:ext cx="5508104" cy="35730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07449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>
                <a:solidFill>
                  <a:schemeClr val="bg2">
                    <a:lumMod val="75000"/>
                  </a:schemeClr>
                </a:solidFill>
              </a:rPr>
              <a:t>Bitumen Types and Grades</a:t>
            </a:r>
            <a:endParaRPr lang="en-IE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288925" lvl="0" indent="-288925" fontAlgn="base">
              <a:lnSpc>
                <a:spcPct val="165000"/>
              </a:lnSpc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kumimoji="0" lang="en-GB" altLang="en-US" sz="29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Penetration grade </a:t>
            </a:r>
            <a:r>
              <a:rPr kumimoji="0" lang="en-GB" altLang="en-US" sz="29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bitumens</a:t>
            </a:r>
            <a:r>
              <a:rPr kumimoji="0" lang="en-GB" altLang="en-US" sz="29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 </a:t>
            </a:r>
            <a:br>
              <a:rPr kumimoji="0" lang="en-GB" altLang="en-US" sz="29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</a:br>
            <a:r>
              <a:rPr kumimoji="0" lang="en-GB" altLang="en-US" sz="29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40/60pen,</a:t>
            </a:r>
            <a:r>
              <a:rPr kumimoji="0" lang="en-GB" altLang="en-US" sz="29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 70/100pen, 160/220pen</a:t>
            </a:r>
            <a:endParaRPr kumimoji="0" lang="en-GB" altLang="en-US" sz="29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  <a:p>
            <a:pPr marL="288925" lvl="0" indent="-288925" fontAlgn="base">
              <a:lnSpc>
                <a:spcPct val="165000"/>
              </a:lnSpc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kumimoji="0" lang="en-GB" altLang="en-US" sz="29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Polymer Modified Grade </a:t>
            </a:r>
            <a:r>
              <a:rPr kumimoji="0" lang="en-GB" altLang="en-US" sz="29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Bitumens</a:t>
            </a:r>
            <a:r>
              <a:rPr kumimoji="0" lang="en-GB" altLang="en-US" sz="29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/>
            </a:r>
            <a:br>
              <a:rPr kumimoji="0" lang="en-GB" altLang="en-US" sz="29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</a:br>
            <a:r>
              <a:rPr kumimoji="0" lang="en-GB" altLang="en-US" sz="29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Special Applications – Higher Temperatures</a:t>
            </a:r>
          </a:p>
          <a:p>
            <a:pPr marL="288925" lvl="0" indent="-288925" fontAlgn="base">
              <a:lnSpc>
                <a:spcPct val="165000"/>
              </a:lnSpc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kumimoji="0" lang="en-GB" altLang="en-US" sz="29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Oxidised / Blown Grade </a:t>
            </a:r>
            <a:r>
              <a:rPr kumimoji="0" lang="en-GB" altLang="en-US" sz="29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Bitumens</a:t>
            </a:r>
            <a:endParaRPr kumimoji="0" lang="en-GB" altLang="en-US" sz="29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  <a:p>
            <a:pPr marL="288925" lvl="0" indent="-288925" fontAlgn="base">
              <a:lnSpc>
                <a:spcPct val="165000"/>
              </a:lnSpc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kumimoji="0" lang="en-GB" altLang="en-US" sz="29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Clear Grade bitumen (Coloured</a:t>
            </a:r>
            <a:r>
              <a:rPr kumimoji="0" lang="en-GB" altLang="en-US" sz="29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 Asphalt</a:t>
            </a:r>
            <a:r>
              <a:rPr kumimoji="0" lang="en-GB" altLang="en-US" sz="29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)</a:t>
            </a:r>
          </a:p>
          <a:p>
            <a:pPr marL="288925" indent="-288925" fontAlgn="base">
              <a:lnSpc>
                <a:spcPct val="165000"/>
              </a:lnSpc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kumimoji="0" lang="en-GB" altLang="en-US" sz="29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Other types</a:t>
            </a:r>
            <a:br>
              <a:rPr kumimoji="0" lang="en-GB" altLang="en-US" sz="29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</a:br>
            <a:r>
              <a:rPr kumimoji="0" lang="en-GB" altLang="en-US" sz="29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Emulsions</a:t>
            </a:r>
            <a:br>
              <a:rPr kumimoji="0" lang="en-GB" altLang="en-US" sz="29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</a:br>
            <a:r>
              <a:rPr kumimoji="0" lang="en-GB" altLang="en-US" sz="29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Hard Grades</a:t>
            </a:r>
            <a:r>
              <a:rPr kumimoji="0" lang="en-GB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Futura Medium"/>
                <a:ea typeface="+mn-ea"/>
                <a:cs typeface="+mn-cs"/>
              </a:rPr>
              <a:t/>
            </a:r>
            <a:br>
              <a:rPr kumimoji="0" lang="en-GB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Futura Medium"/>
                <a:ea typeface="+mn-ea"/>
                <a:cs typeface="+mn-cs"/>
              </a:rPr>
            </a:br>
            <a:endParaRPr kumimoji="0" lang="en-US" alt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Futura Medium"/>
              <a:ea typeface="+mn-ea"/>
              <a:cs typeface="+mn-cs"/>
            </a:endParaRPr>
          </a:p>
          <a:p>
            <a:endParaRPr lang="en-I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573015"/>
            <a:ext cx="3744416" cy="2664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78" name="Picture 2" descr="Image result for bitumen 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1772816"/>
            <a:ext cx="2851879" cy="21602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603407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686800" cy="936625"/>
          </a:xfrm>
        </p:spPr>
        <p:txBody>
          <a:bodyPr>
            <a:normAutofit/>
          </a:bodyPr>
          <a:lstStyle/>
          <a:p>
            <a:r>
              <a:rPr lang="en-GB" altLang="en-US" sz="4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Schematic of the Asphalt Value Chain</a:t>
            </a:r>
          </a:p>
        </p:txBody>
      </p:sp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810125"/>
            <a:ext cx="1557338" cy="90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8" y="1600200"/>
            <a:ext cx="1371600" cy="1817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45" name="Line 5"/>
          <p:cNvSpPr>
            <a:spLocks noChangeShapeType="1"/>
          </p:cNvSpPr>
          <p:nvPr/>
        </p:nvSpPr>
        <p:spPr bwMode="auto">
          <a:xfrm>
            <a:off x="1898650" y="2895600"/>
            <a:ext cx="985838" cy="0"/>
          </a:xfrm>
          <a:prstGeom prst="line">
            <a:avLst/>
          </a:prstGeom>
          <a:noFill/>
          <a:ln w="28575">
            <a:solidFill>
              <a:srgbClr val="0033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E"/>
          </a:p>
        </p:txBody>
      </p:sp>
      <p:grpSp>
        <p:nvGrpSpPr>
          <p:cNvPr id="10246" name="Group 6"/>
          <p:cNvGrpSpPr>
            <a:grpSpLocks/>
          </p:cNvGrpSpPr>
          <p:nvPr/>
        </p:nvGrpSpPr>
        <p:grpSpPr bwMode="auto">
          <a:xfrm flipH="1">
            <a:off x="3095625" y="2590800"/>
            <a:ext cx="2514600" cy="441325"/>
            <a:chOff x="2110" y="2039"/>
            <a:chExt cx="1539" cy="242"/>
          </a:xfrm>
        </p:grpSpPr>
        <p:grpSp>
          <p:nvGrpSpPr>
            <p:cNvPr id="10352" name="Group 7"/>
            <p:cNvGrpSpPr>
              <a:grpSpLocks/>
            </p:cNvGrpSpPr>
            <p:nvPr/>
          </p:nvGrpSpPr>
          <p:grpSpPr bwMode="auto">
            <a:xfrm>
              <a:off x="2110" y="2039"/>
              <a:ext cx="1529" cy="227"/>
              <a:chOff x="2110" y="2039"/>
              <a:chExt cx="1529" cy="227"/>
            </a:xfrm>
          </p:grpSpPr>
          <p:sp>
            <p:nvSpPr>
              <p:cNvPr id="10608" name="Freeform 8"/>
              <p:cNvSpPr>
                <a:spLocks/>
              </p:cNvSpPr>
              <p:nvPr/>
            </p:nvSpPr>
            <p:spPr bwMode="auto">
              <a:xfrm>
                <a:off x="3391" y="2065"/>
                <a:ext cx="221" cy="192"/>
              </a:xfrm>
              <a:custGeom>
                <a:avLst/>
                <a:gdLst>
                  <a:gd name="T0" fmla="*/ 44 w 1105"/>
                  <a:gd name="T1" fmla="*/ 38 h 959"/>
                  <a:gd name="T2" fmla="*/ 44 w 1105"/>
                  <a:gd name="T3" fmla="*/ 21 h 959"/>
                  <a:gd name="T4" fmla="*/ 0 w 1105"/>
                  <a:gd name="T5" fmla="*/ 0 h 95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105" h="959">
                    <a:moveTo>
                      <a:pt x="1105" y="959"/>
                    </a:moveTo>
                    <a:lnTo>
                      <a:pt x="1093" y="522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IE"/>
              </a:p>
            </p:txBody>
          </p:sp>
          <p:sp>
            <p:nvSpPr>
              <p:cNvPr id="10609" name="Freeform 9"/>
              <p:cNvSpPr>
                <a:spLocks/>
              </p:cNvSpPr>
              <p:nvPr/>
            </p:nvSpPr>
            <p:spPr bwMode="auto">
              <a:xfrm>
                <a:off x="3452" y="2070"/>
                <a:ext cx="63" cy="95"/>
              </a:xfrm>
              <a:custGeom>
                <a:avLst/>
                <a:gdLst>
                  <a:gd name="T0" fmla="*/ 0 w 315"/>
                  <a:gd name="T1" fmla="*/ 19 h 479"/>
                  <a:gd name="T2" fmla="*/ 2 w 315"/>
                  <a:gd name="T3" fmla="*/ 0 h 479"/>
                  <a:gd name="T4" fmla="*/ 9 w 315"/>
                  <a:gd name="T5" fmla="*/ 0 h 479"/>
                  <a:gd name="T6" fmla="*/ 13 w 315"/>
                  <a:gd name="T7" fmla="*/ 19 h 479"/>
                  <a:gd name="T8" fmla="*/ 0 w 315"/>
                  <a:gd name="T9" fmla="*/ 19 h 47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15" h="479">
                    <a:moveTo>
                      <a:pt x="0" y="479"/>
                    </a:moveTo>
                    <a:lnTo>
                      <a:pt x="59" y="0"/>
                    </a:lnTo>
                    <a:lnTo>
                      <a:pt x="237" y="0"/>
                    </a:lnTo>
                    <a:lnTo>
                      <a:pt x="315" y="479"/>
                    </a:lnTo>
                    <a:lnTo>
                      <a:pt x="0" y="479"/>
                    </a:lnTo>
                    <a:close/>
                  </a:path>
                </a:pathLst>
              </a:custGeom>
              <a:solidFill>
                <a:srgbClr val="777777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IE"/>
              </a:p>
            </p:txBody>
          </p:sp>
          <p:sp>
            <p:nvSpPr>
              <p:cNvPr id="10610" name="Freeform 10"/>
              <p:cNvSpPr>
                <a:spLocks/>
              </p:cNvSpPr>
              <p:nvPr/>
            </p:nvSpPr>
            <p:spPr bwMode="auto">
              <a:xfrm>
                <a:off x="3452" y="2070"/>
                <a:ext cx="63" cy="95"/>
              </a:xfrm>
              <a:custGeom>
                <a:avLst/>
                <a:gdLst>
                  <a:gd name="T0" fmla="*/ 0 w 315"/>
                  <a:gd name="T1" fmla="*/ 19 h 479"/>
                  <a:gd name="T2" fmla="*/ 2 w 315"/>
                  <a:gd name="T3" fmla="*/ 0 h 479"/>
                  <a:gd name="T4" fmla="*/ 9 w 315"/>
                  <a:gd name="T5" fmla="*/ 0 h 479"/>
                  <a:gd name="T6" fmla="*/ 13 w 315"/>
                  <a:gd name="T7" fmla="*/ 19 h 47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5" h="479">
                    <a:moveTo>
                      <a:pt x="0" y="479"/>
                    </a:moveTo>
                    <a:lnTo>
                      <a:pt x="59" y="0"/>
                    </a:lnTo>
                    <a:lnTo>
                      <a:pt x="237" y="0"/>
                    </a:lnTo>
                    <a:lnTo>
                      <a:pt x="315" y="479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IE"/>
              </a:p>
            </p:txBody>
          </p:sp>
          <p:sp>
            <p:nvSpPr>
              <p:cNvPr id="10611" name="Freeform 11"/>
              <p:cNvSpPr>
                <a:spLocks/>
              </p:cNvSpPr>
              <p:nvPr/>
            </p:nvSpPr>
            <p:spPr bwMode="auto">
              <a:xfrm>
                <a:off x="3292" y="2109"/>
                <a:ext cx="228" cy="113"/>
              </a:xfrm>
              <a:custGeom>
                <a:avLst/>
                <a:gdLst>
                  <a:gd name="T0" fmla="*/ 2 w 1142"/>
                  <a:gd name="T1" fmla="*/ 23 h 566"/>
                  <a:gd name="T2" fmla="*/ 2 w 1142"/>
                  <a:gd name="T3" fmla="*/ 17 h 566"/>
                  <a:gd name="T4" fmla="*/ 9 w 1142"/>
                  <a:gd name="T5" fmla="*/ 17 h 566"/>
                  <a:gd name="T6" fmla="*/ 9 w 1142"/>
                  <a:gd name="T7" fmla="*/ 0 h 566"/>
                  <a:gd name="T8" fmla="*/ 18 w 1142"/>
                  <a:gd name="T9" fmla="*/ 0 h 566"/>
                  <a:gd name="T10" fmla="*/ 17 w 1142"/>
                  <a:gd name="T11" fmla="*/ 4 h 566"/>
                  <a:gd name="T12" fmla="*/ 27 w 1142"/>
                  <a:gd name="T13" fmla="*/ 4 h 566"/>
                  <a:gd name="T14" fmla="*/ 27 w 1142"/>
                  <a:gd name="T15" fmla="*/ 11 h 566"/>
                  <a:gd name="T16" fmla="*/ 34 w 1142"/>
                  <a:gd name="T17" fmla="*/ 12 h 566"/>
                  <a:gd name="T18" fmla="*/ 35 w 1142"/>
                  <a:gd name="T19" fmla="*/ 10 h 566"/>
                  <a:gd name="T20" fmla="*/ 46 w 1142"/>
                  <a:gd name="T21" fmla="*/ 10 h 566"/>
                  <a:gd name="T22" fmla="*/ 46 w 1142"/>
                  <a:gd name="T23" fmla="*/ 22 h 566"/>
                  <a:gd name="T24" fmla="*/ 0 w 1142"/>
                  <a:gd name="T25" fmla="*/ 23 h 566"/>
                  <a:gd name="T26" fmla="*/ 2 w 1142"/>
                  <a:gd name="T27" fmla="*/ 23 h 56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142" h="566">
                    <a:moveTo>
                      <a:pt x="60" y="566"/>
                    </a:moveTo>
                    <a:lnTo>
                      <a:pt x="60" y="438"/>
                    </a:lnTo>
                    <a:lnTo>
                      <a:pt x="229" y="438"/>
                    </a:lnTo>
                    <a:lnTo>
                      <a:pt x="217" y="0"/>
                    </a:lnTo>
                    <a:lnTo>
                      <a:pt x="445" y="0"/>
                    </a:lnTo>
                    <a:lnTo>
                      <a:pt x="433" y="92"/>
                    </a:lnTo>
                    <a:lnTo>
                      <a:pt x="685" y="92"/>
                    </a:lnTo>
                    <a:lnTo>
                      <a:pt x="685" y="273"/>
                    </a:lnTo>
                    <a:lnTo>
                      <a:pt x="853" y="291"/>
                    </a:lnTo>
                    <a:lnTo>
                      <a:pt x="889" y="238"/>
                    </a:lnTo>
                    <a:lnTo>
                      <a:pt x="1142" y="238"/>
                    </a:lnTo>
                    <a:lnTo>
                      <a:pt x="1142" y="548"/>
                    </a:lnTo>
                    <a:lnTo>
                      <a:pt x="0" y="566"/>
                    </a:lnTo>
                    <a:lnTo>
                      <a:pt x="60" y="566"/>
                    </a:lnTo>
                    <a:close/>
                  </a:path>
                </a:pathLst>
              </a:custGeom>
              <a:solidFill>
                <a:srgbClr val="BABAB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IE"/>
              </a:p>
            </p:txBody>
          </p:sp>
          <p:sp>
            <p:nvSpPr>
              <p:cNvPr id="10612" name="Freeform 12"/>
              <p:cNvSpPr>
                <a:spLocks/>
              </p:cNvSpPr>
              <p:nvPr/>
            </p:nvSpPr>
            <p:spPr bwMode="auto">
              <a:xfrm>
                <a:off x="3292" y="2109"/>
                <a:ext cx="228" cy="113"/>
              </a:xfrm>
              <a:custGeom>
                <a:avLst/>
                <a:gdLst>
                  <a:gd name="T0" fmla="*/ 2 w 1142"/>
                  <a:gd name="T1" fmla="*/ 23 h 566"/>
                  <a:gd name="T2" fmla="*/ 2 w 1142"/>
                  <a:gd name="T3" fmla="*/ 17 h 566"/>
                  <a:gd name="T4" fmla="*/ 9 w 1142"/>
                  <a:gd name="T5" fmla="*/ 17 h 566"/>
                  <a:gd name="T6" fmla="*/ 9 w 1142"/>
                  <a:gd name="T7" fmla="*/ 0 h 566"/>
                  <a:gd name="T8" fmla="*/ 18 w 1142"/>
                  <a:gd name="T9" fmla="*/ 0 h 566"/>
                  <a:gd name="T10" fmla="*/ 17 w 1142"/>
                  <a:gd name="T11" fmla="*/ 4 h 566"/>
                  <a:gd name="T12" fmla="*/ 27 w 1142"/>
                  <a:gd name="T13" fmla="*/ 4 h 566"/>
                  <a:gd name="T14" fmla="*/ 27 w 1142"/>
                  <a:gd name="T15" fmla="*/ 11 h 566"/>
                  <a:gd name="T16" fmla="*/ 34 w 1142"/>
                  <a:gd name="T17" fmla="*/ 12 h 566"/>
                  <a:gd name="T18" fmla="*/ 35 w 1142"/>
                  <a:gd name="T19" fmla="*/ 10 h 566"/>
                  <a:gd name="T20" fmla="*/ 46 w 1142"/>
                  <a:gd name="T21" fmla="*/ 10 h 566"/>
                  <a:gd name="T22" fmla="*/ 46 w 1142"/>
                  <a:gd name="T23" fmla="*/ 22 h 566"/>
                  <a:gd name="T24" fmla="*/ 0 w 1142"/>
                  <a:gd name="T25" fmla="*/ 23 h 56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142" h="566">
                    <a:moveTo>
                      <a:pt x="60" y="566"/>
                    </a:moveTo>
                    <a:lnTo>
                      <a:pt x="60" y="438"/>
                    </a:lnTo>
                    <a:lnTo>
                      <a:pt x="229" y="438"/>
                    </a:lnTo>
                    <a:lnTo>
                      <a:pt x="217" y="0"/>
                    </a:lnTo>
                    <a:lnTo>
                      <a:pt x="445" y="0"/>
                    </a:lnTo>
                    <a:lnTo>
                      <a:pt x="433" y="92"/>
                    </a:lnTo>
                    <a:lnTo>
                      <a:pt x="685" y="92"/>
                    </a:lnTo>
                    <a:lnTo>
                      <a:pt x="685" y="273"/>
                    </a:lnTo>
                    <a:lnTo>
                      <a:pt x="853" y="291"/>
                    </a:lnTo>
                    <a:lnTo>
                      <a:pt x="889" y="238"/>
                    </a:lnTo>
                    <a:lnTo>
                      <a:pt x="1142" y="238"/>
                    </a:lnTo>
                    <a:lnTo>
                      <a:pt x="1142" y="548"/>
                    </a:lnTo>
                    <a:lnTo>
                      <a:pt x="0" y="56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IE"/>
              </a:p>
            </p:txBody>
          </p:sp>
          <p:sp>
            <p:nvSpPr>
              <p:cNvPr id="10613" name="Freeform 13"/>
              <p:cNvSpPr>
                <a:spLocks/>
              </p:cNvSpPr>
              <p:nvPr/>
            </p:nvSpPr>
            <p:spPr bwMode="auto">
              <a:xfrm>
                <a:off x="2110" y="2179"/>
                <a:ext cx="1529" cy="87"/>
              </a:xfrm>
              <a:custGeom>
                <a:avLst/>
                <a:gdLst>
                  <a:gd name="T0" fmla="*/ 4 w 7644"/>
                  <a:gd name="T1" fmla="*/ 4 h 436"/>
                  <a:gd name="T2" fmla="*/ 16 w 7644"/>
                  <a:gd name="T3" fmla="*/ 17 h 436"/>
                  <a:gd name="T4" fmla="*/ 306 w 7644"/>
                  <a:gd name="T5" fmla="*/ 17 h 436"/>
                  <a:gd name="T6" fmla="*/ 305 w 7644"/>
                  <a:gd name="T7" fmla="*/ 9 h 436"/>
                  <a:gd name="T8" fmla="*/ 220 w 7644"/>
                  <a:gd name="T9" fmla="*/ 9 h 436"/>
                  <a:gd name="T10" fmla="*/ 109 w 7644"/>
                  <a:gd name="T11" fmla="*/ 8 h 436"/>
                  <a:gd name="T12" fmla="*/ 85 w 7644"/>
                  <a:gd name="T13" fmla="*/ 7 h 436"/>
                  <a:gd name="T14" fmla="*/ 39 w 7644"/>
                  <a:gd name="T15" fmla="*/ 3 h 436"/>
                  <a:gd name="T16" fmla="*/ 0 w 7644"/>
                  <a:gd name="T17" fmla="*/ 0 h 436"/>
                  <a:gd name="T18" fmla="*/ 3 w 7644"/>
                  <a:gd name="T19" fmla="*/ 4 h 436"/>
                  <a:gd name="T20" fmla="*/ 4 w 7644"/>
                  <a:gd name="T21" fmla="*/ 4 h 4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644" h="436">
                    <a:moveTo>
                      <a:pt x="101" y="109"/>
                    </a:moveTo>
                    <a:lnTo>
                      <a:pt x="406" y="436"/>
                    </a:lnTo>
                    <a:lnTo>
                      <a:pt x="7644" y="436"/>
                    </a:lnTo>
                    <a:lnTo>
                      <a:pt x="7632" y="218"/>
                    </a:lnTo>
                    <a:lnTo>
                      <a:pt x="5498" y="218"/>
                    </a:lnTo>
                    <a:lnTo>
                      <a:pt x="2717" y="196"/>
                    </a:lnTo>
                    <a:lnTo>
                      <a:pt x="2133" y="174"/>
                    </a:lnTo>
                    <a:lnTo>
                      <a:pt x="965" y="86"/>
                    </a:lnTo>
                    <a:lnTo>
                      <a:pt x="0" y="0"/>
                    </a:lnTo>
                    <a:lnTo>
                      <a:pt x="76" y="109"/>
                    </a:lnTo>
                    <a:lnTo>
                      <a:pt x="101" y="109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IE"/>
              </a:p>
            </p:txBody>
          </p:sp>
          <p:sp>
            <p:nvSpPr>
              <p:cNvPr id="10614" name="Freeform 14"/>
              <p:cNvSpPr>
                <a:spLocks/>
              </p:cNvSpPr>
              <p:nvPr/>
            </p:nvSpPr>
            <p:spPr bwMode="auto">
              <a:xfrm>
                <a:off x="2110" y="2179"/>
                <a:ext cx="1529" cy="87"/>
              </a:xfrm>
              <a:custGeom>
                <a:avLst/>
                <a:gdLst>
                  <a:gd name="T0" fmla="*/ 4 w 7644"/>
                  <a:gd name="T1" fmla="*/ 4 h 436"/>
                  <a:gd name="T2" fmla="*/ 16 w 7644"/>
                  <a:gd name="T3" fmla="*/ 17 h 436"/>
                  <a:gd name="T4" fmla="*/ 306 w 7644"/>
                  <a:gd name="T5" fmla="*/ 17 h 436"/>
                  <a:gd name="T6" fmla="*/ 305 w 7644"/>
                  <a:gd name="T7" fmla="*/ 9 h 436"/>
                  <a:gd name="T8" fmla="*/ 220 w 7644"/>
                  <a:gd name="T9" fmla="*/ 9 h 436"/>
                  <a:gd name="T10" fmla="*/ 109 w 7644"/>
                  <a:gd name="T11" fmla="*/ 8 h 436"/>
                  <a:gd name="T12" fmla="*/ 85 w 7644"/>
                  <a:gd name="T13" fmla="*/ 7 h 436"/>
                  <a:gd name="T14" fmla="*/ 39 w 7644"/>
                  <a:gd name="T15" fmla="*/ 3 h 436"/>
                  <a:gd name="T16" fmla="*/ 0 w 7644"/>
                  <a:gd name="T17" fmla="*/ 0 h 436"/>
                  <a:gd name="T18" fmla="*/ 3 w 7644"/>
                  <a:gd name="T19" fmla="*/ 4 h 4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7644" h="436">
                    <a:moveTo>
                      <a:pt x="101" y="109"/>
                    </a:moveTo>
                    <a:lnTo>
                      <a:pt x="406" y="436"/>
                    </a:lnTo>
                    <a:lnTo>
                      <a:pt x="7644" y="436"/>
                    </a:lnTo>
                    <a:lnTo>
                      <a:pt x="7632" y="218"/>
                    </a:lnTo>
                    <a:lnTo>
                      <a:pt x="5498" y="218"/>
                    </a:lnTo>
                    <a:lnTo>
                      <a:pt x="2717" y="196"/>
                    </a:lnTo>
                    <a:lnTo>
                      <a:pt x="2133" y="174"/>
                    </a:lnTo>
                    <a:lnTo>
                      <a:pt x="965" y="86"/>
                    </a:lnTo>
                    <a:lnTo>
                      <a:pt x="0" y="0"/>
                    </a:lnTo>
                    <a:lnTo>
                      <a:pt x="76" y="109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IE"/>
              </a:p>
            </p:txBody>
          </p:sp>
          <p:sp>
            <p:nvSpPr>
              <p:cNvPr id="10615" name="Freeform 15"/>
              <p:cNvSpPr>
                <a:spLocks/>
              </p:cNvSpPr>
              <p:nvPr/>
            </p:nvSpPr>
            <p:spPr bwMode="auto">
              <a:xfrm>
                <a:off x="2217" y="2187"/>
                <a:ext cx="1417" cy="35"/>
              </a:xfrm>
              <a:custGeom>
                <a:avLst/>
                <a:gdLst>
                  <a:gd name="T0" fmla="*/ 2 w 7086"/>
                  <a:gd name="T1" fmla="*/ 1 h 175"/>
                  <a:gd name="T2" fmla="*/ 9 w 7086"/>
                  <a:gd name="T3" fmla="*/ 4 h 175"/>
                  <a:gd name="T4" fmla="*/ 89 w 7086"/>
                  <a:gd name="T5" fmla="*/ 7 h 175"/>
                  <a:gd name="T6" fmla="*/ 283 w 7086"/>
                  <a:gd name="T7" fmla="*/ 7 h 175"/>
                  <a:gd name="T8" fmla="*/ 283 w 7086"/>
                  <a:gd name="T9" fmla="*/ 4 h 175"/>
                  <a:gd name="T10" fmla="*/ 87 w 7086"/>
                  <a:gd name="T11" fmla="*/ 4 h 175"/>
                  <a:gd name="T12" fmla="*/ 0 w 7086"/>
                  <a:gd name="T13" fmla="*/ 0 h 175"/>
                  <a:gd name="T14" fmla="*/ 2 w 7086"/>
                  <a:gd name="T15" fmla="*/ 1 h 17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7086" h="175">
                    <a:moveTo>
                      <a:pt x="51" y="22"/>
                    </a:moveTo>
                    <a:lnTo>
                      <a:pt x="216" y="88"/>
                    </a:lnTo>
                    <a:lnTo>
                      <a:pt x="2223" y="175"/>
                    </a:lnTo>
                    <a:lnTo>
                      <a:pt x="7086" y="175"/>
                    </a:lnTo>
                    <a:lnTo>
                      <a:pt x="7086" y="88"/>
                    </a:lnTo>
                    <a:lnTo>
                      <a:pt x="2184" y="88"/>
                    </a:lnTo>
                    <a:lnTo>
                      <a:pt x="0" y="0"/>
                    </a:lnTo>
                    <a:lnTo>
                      <a:pt x="51" y="2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IE"/>
              </a:p>
            </p:txBody>
          </p:sp>
          <p:sp>
            <p:nvSpPr>
              <p:cNvPr id="10616" name="Freeform 16"/>
              <p:cNvSpPr>
                <a:spLocks/>
              </p:cNvSpPr>
              <p:nvPr/>
            </p:nvSpPr>
            <p:spPr bwMode="auto">
              <a:xfrm>
                <a:off x="2217" y="2187"/>
                <a:ext cx="1417" cy="35"/>
              </a:xfrm>
              <a:custGeom>
                <a:avLst/>
                <a:gdLst>
                  <a:gd name="T0" fmla="*/ 2 w 7086"/>
                  <a:gd name="T1" fmla="*/ 1 h 175"/>
                  <a:gd name="T2" fmla="*/ 9 w 7086"/>
                  <a:gd name="T3" fmla="*/ 4 h 175"/>
                  <a:gd name="T4" fmla="*/ 89 w 7086"/>
                  <a:gd name="T5" fmla="*/ 7 h 175"/>
                  <a:gd name="T6" fmla="*/ 283 w 7086"/>
                  <a:gd name="T7" fmla="*/ 7 h 175"/>
                  <a:gd name="T8" fmla="*/ 283 w 7086"/>
                  <a:gd name="T9" fmla="*/ 4 h 175"/>
                  <a:gd name="T10" fmla="*/ 87 w 7086"/>
                  <a:gd name="T11" fmla="*/ 4 h 175"/>
                  <a:gd name="T12" fmla="*/ 0 w 7086"/>
                  <a:gd name="T13" fmla="*/ 0 h 17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086" h="175">
                    <a:moveTo>
                      <a:pt x="51" y="22"/>
                    </a:moveTo>
                    <a:lnTo>
                      <a:pt x="216" y="88"/>
                    </a:lnTo>
                    <a:lnTo>
                      <a:pt x="2223" y="175"/>
                    </a:lnTo>
                    <a:lnTo>
                      <a:pt x="7086" y="175"/>
                    </a:lnTo>
                    <a:lnTo>
                      <a:pt x="7086" y="88"/>
                    </a:lnTo>
                    <a:lnTo>
                      <a:pt x="2184" y="88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IE"/>
              </a:p>
            </p:txBody>
          </p:sp>
          <p:sp>
            <p:nvSpPr>
              <p:cNvPr id="10617" name="Freeform 17"/>
              <p:cNvSpPr>
                <a:spLocks/>
              </p:cNvSpPr>
              <p:nvPr/>
            </p:nvSpPr>
            <p:spPr bwMode="auto">
              <a:xfrm>
                <a:off x="3606" y="2205"/>
                <a:ext cx="1" cy="17"/>
              </a:xfrm>
              <a:custGeom>
                <a:avLst/>
                <a:gdLst>
                  <a:gd name="T0" fmla="*/ 0 w 1"/>
                  <a:gd name="T1" fmla="*/ 0 h 87"/>
                  <a:gd name="T2" fmla="*/ 0 w 1"/>
                  <a:gd name="T3" fmla="*/ 3 h 87"/>
                  <a:gd name="T4" fmla="*/ 0 w 1"/>
                  <a:gd name="T5" fmla="*/ 0 h 8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87">
                    <a:moveTo>
                      <a:pt x="0" y="0"/>
                    </a:moveTo>
                    <a:lnTo>
                      <a:pt x="0" y="87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IE"/>
              </a:p>
            </p:txBody>
          </p:sp>
          <p:sp>
            <p:nvSpPr>
              <p:cNvPr id="10618" name="Line 18"/>
              <p:cNvSpPr>
                <a:spLocks noChangeShapeType="1"/>
              </p:cNvSpPr>
              <p:nvPr/>
            </p:nvSpPr>
            <p:spPr bwMode="auto">
              <a:xfrm>
                <a:off x="2173" y="2183"/>
                <a:ext cx="34" cy="3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IE"/>
              </a:p>
            </p:txBody>
          </p:sp>
          <p:sp>
            <p:nvSpPr>
              <p:cNvPr id="10619" name="Freeform 19"/>
              <p:cNvSpPr>
                <a:spLocks/>
              </p:cNvSpPr>
              <p:nvPr/>
            </p:nvSpPr>
            <p:spPr bwMode="auto">
              <a:xfrm>
                <a:off x="2212" y="2187"/>
                <a:ext cx="46" cy="13"/>
              </a:xfrm>
              <a:custGeom>
                <a:avLst/>
                <a:gdLst>
                  <a:gd name="T0" fmla="*/ 0 w 231"/>
                  <a:gd name="T1" fmla="*/ 0 h 66"/>
                  <a:gd name="T2" fmla="*/ 1 w 231"/>
                  <a:gd name="T3" fmla="*/ 3 h 66"/>
                  <a:gd name="T4" fmla="*/ 9 w 231"/>
                  <a:gd name="T5" fmla="*/ 3 h 6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31" h="66">
                    <a:moveTo>
                      <a:pt x="0" y="0"/>
                    </a:moveTo>
                    <a:lnTo>
                      <a:pt x="25" y="66"/>
                    </a:lnTo>
                    <a:lnTo>
                      <a:pt x="231" y="6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IE"/>
              </a:p>
            </p:txBody>
          </p:sp>
          <p:sp>
            <p:nvSpPr>
              <p:cNvPr id="10620" name="Line 20"/>
              <p:cNvSpPr>
                <a:spLocks noChangeShapeType="1"/>
              </p:cNvSpPr>
              <p:nvPr/>
            </p:nvSpPr>
            <p:spPr bwMode="auto">
              <a:xfrm flipV="1">
                <a:off x="2193" y="2161"/>
                <a:ext cx="1" cy="2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IE"/>
              </a:p>
            </p:txBody>
          </p:sp>
          <p:sp>
            <p:nvSpPr>
              <p:cNvPr id="10621" name="Freeform 21"/>
              <p:cNvSpPr>
                <a:spLocks/>
              </p:cNvSpPr>
              <p:nvPr/>
            </p:nvSpPr>
            <p:spPr bwMode="auto">
              <a:xfrm>
                <a:off x="2217" y="2209"/>
                <a:ext cx="53" cy="13"/>
              </a:xfrm>
              <a:custGeom>
                <a:avLst/>
                <a:gdLst>
                  <a:gd name="T0" fmla="*/ 11 w 266"/>
                  <a:gd name="T1" fmla="*/ 0 h 66"/>
                  <a:gd name="T2" fmla="*/ 0 w 266"/>
                  <a:gd name="T3" fmla="*/ 0 h 66"/>
                  <a:gd name="T4" fmla="*/ 3 w 266"/>
                  <a:gd name="T5" fmla="*/ 3 h 66"/>
                  <a:gd name="T6" fmla="*/ 8 w 266"/>
                  <a:gd name="T7" fmla="*/ 3 h 6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66" h="66">
                    <a:moveTo>
                      <a:pt x="266" y="0"/>
                    </a:moveTo>
                    <a:lnTo>
                      <a:pt x="0" y="0"/>
                    </a:lnTo>
                    <a:lnTo>
                      <a:pt x="72" y="66"/>
                    </a:lnTo>
                    <a:lnTo>
                      <a:pt x="194" y="6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IE"/>
              </a:p>
            </p:txBody>
          </p:sp>
          <p:sp>
            <p:nvSpPr>
              <p:cNvPr id="10622" name="Freeform 22"/>
              <p:cNvSpPr>
                <a:spLocks/>
              </p:cNvSpPr>
              <p:nvPr/>
            </p:nvSpPr>
            <p:spPr bwMode="auto">
              <a:xfrm>
                <a:off x="2326" y="2192"/>
                <a:ext cx="2" cy="17"/>
              </a:xfrm>
              <a:custGeom>
                <a:avLst/>
                <a:gdLst>
                  <a:gd name="T0" fmla="*/ 0 w 12"/>
                  <a:gd name="T1" fmla="*/ 0 h 87"/>
                  <a:gd name="T2" fmla="*/ 0 w 12"/>
                  <a:gd name="T3" fmla="*/ 3 h 87"/>
                  <a:gd name="T4" fmla="*/ 0 w 12"/>
                  <a:gd name="T5" fmla="*/ 0 h 8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2" h="87">
                    <a:moveTo>
                      <a:pt x="12" y="0"/>
                    </a:moveTo>
                    <a:lnTo>
                      <a:pt x="0" y="87"/>
                    </a:lnTo>
                    <a:lnTo>
                      <a:pt x="12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IE"/>
              </a:p>
            </p:txBody>
          </p:sp>
          <p:sp>
            <p:nvSpPr>
              <p:cNvPr id="10623" name="Freeform 23"/>
              <p:cNvSpPr>
                <a:spLocks/>
              </p:cNvSpPr>
              <p:nvPr/>
            </p:nvSpPr>
            <p:spPr bwMode="auto">
              <a:xfrm>
                <a:off x="2362" y="2192"/>
                <a:ext cx="1" cy="17"/>
              </a:xfrm>
              <a:custGeom>
                <a:avLst/>
                <a:gdLst>
                  <a:gd name="T0" fmla="*/ 0 w 1"/>
                  <a:gd name="T1" fmla="*/ 0 h 87"/>
                  <a:gd name="T2" fmla="*/ 0 w 1"/>
                  <a:gd name="T3" fmla="*/ 3 h 87"/>
                  <a:gd name="T4" fmla="*/ 0 w 1"/>
                  <a:gd name="T5" fmla="*/ 0 h 8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87">
                    <a:moveTo>
                      <a:pt x="0" y="0"/>
                    </a:moveTo>
                    <a:lnTo>
                      <a:pt x="0" y="87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IE"/>
              </a:p>
            </p:txBody>
          </p:sp>
          <p:sp>
            <p:nvSpPr>
              <p:cNvPr id="10624" name="Freeform 24"/>
              <p:cNvSpPr>
                <a:spLocks/>
              </p:cNvSpPr>
              <p:nvPr/>
            </p:nvSpPr>
            <p:spPr bwMode="auto">
              <a:xfrm>
                <a:off x="2399" y="2196"/>
                <a:ext cx="2" cy="13"/>
              </a:xfrm>
              <a:custGeom>
                <a:avLst/>
                <a:gdLst>
                  <a:gd name="T0" fmla="*/ 0 w 12"/>
                  <a:gd name="T1" fmla="*/ 3 h 66"/>
                  <a:gd name="T2" fmla="*/ 0 w 12"/>
                  <a:gd name="T3" fmla="*/ 0 h 66"/>
                  <a:gd name="T4" fmla="*/ 0 w 12"/>
                  <a:gd name="T5" fmla="*/ 3 h 6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2" h="66">
                    <a:moveTo>
                      <a:pt x="12" y="66"/>
                    </a:moveTo>
                    <a:lnTo>
                      <a:pt x="0" y="0"/>
                    </a:lnTo>
                    <a:lnTo>
                      <a:pt x="12" y="6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IE"/>
              </a:p>
            </p:txBody>
          </p:sp>
          <p:sp>
            <p:nvSpPr>
              <p:cNvPr id="10625" name="Freeform 25"/>
              <p:cNvSpPr>
                <a:spLocks/>
              </p:cNvSpPr>
              <p:nvPr/>
            </p:nvSpPr>
            <p:spPr bwMode="auto">
              <a:xfrm>
                <a:off x="2440" y="2192"/>
                <a:ext cx="1" cy="17"/>
              </a:xfrm>
              <a:custGeom>
                <a:avLst/>
                <a:gdLst>
                  <a:gd name="T0" fmla="*/ 0 w 1"/>
                  <a:gd name="T1" fmla="*/ 0 h 87"/>
                  <a:gd name="T2" fmla="*/ 0 w 1"/>
                  <a:gd name="T3" fmla="*/ 3 h 87"/>
                  <a:gd name="T4" fmla="*/ 0 w 1"/>
                  <a:gd name="T5" fmla="*/ 0 h 8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87">
                    <a:moveTo>
                      <a:pt x="0" y="0"/>
                    </a:moveTo>
                    <a:lnTo>
                      <a:pt x="0" y="87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IE"/>
              </a:p>
            </p:txBody>
          </p:sp>
          <p:sp>
            <p:nvSpPr>
              <p:cNvPr id="10626" name="Freeform 26"/>
              <p:cNvSpPr>
                <a:spLocks/>
              </p:cNvSpPr>
              <p:nvPr/>
            </p:nvSpPr>
            <p:spPr bwMode="auto">
              <a:xfrm>
                <a:off x="2472" y="2196"/>
                <a:ext cx="1" cy="17"/>
              </a:xfrm>
              <a:custGeom>
                <a:avLst/>
                <a:gdLst>
                  <a:gd name="T0" fmla="*/ 0 w 1"/>
                  <a:gd name="T1" fmla="*/ 0 h 88"/>
                  <a:gd name="T2" fmla="*/ 0 w 1"/>
                  <a:gd name="T3" fmla="*/ 3 h 88"/>
                  <a:gd name="T4" fmla="*/ 0 w 1"/>
                  <a:gd name="T5" fmla="*/ 0 h 8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88">
                    <a:moveTo>
                      <a:pt x="0" y="0"/>
                    </a:moveTo>
                    <a:lnTo>
                      <a:pt x="0" y="88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IE"/>
              </a:p>
            </p:txBody>
          </p:sp>
          <p:sp>
            <p:nvSpPr>
              <p:cNvPr id="10627" name="Freeform 27"/>
              <p:cNvSpPr>
                <a:spLocks/>
              </p:cNvSpPr>
              <p:nvPr/>
            </p:nvSpPr>
            <p:spPr bwMode="auto">
              <a:xfrm>
                <a:off x="2518" y="2200"/>
                <a:ext cx="1" cy="18"/>
              </a:xfrm>
              <a:custGeom>
                <a:avLst/>
                <a:gdLst>
                  <a:gd name="T0" fmla="*/ 0 w 1"/>
                  <a:gd name="T1" fmla="*/ 0 h 87"/>
                  <a:gd name="T2" fmla="*/ 0 w 1"/>
                  <a:gd name="T3" fmla="*/ 4 h 87"/>
                  <a:gd name="T4" fmla="*/ 0 w 1"/>
                  <a:gd name="T5" fmla="*/ 0 h 8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87">
                    <a:moveTo>
                      <a:pt x="0" y="0"/>
                    </a:moveTo>
                    <a:lnTo>
                      <a:pt x="0" y="87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IE"/>
              </a:p>
            </p:txBody>
          </p:sp>
          <p:sp>
            <p:nvSpPr>
              <p:cNvPr id="10628" name="Freeform 28"/>
              <p:cNvSpPr>
                <a:spLocks/>
              </p:cNvSpPr>
              <p:nvPr/>
            </p:nvSpPr>
            <p:spPr bwMode="auto">
              <a:xfrm>
                <a:off x="2549" y="2200"/>
                <a:ext cx="1" cy="18"/>
              </a:xfrm>
              <a:custGeom>
                <a:avLst/>
                <a:gdLst>
                  <a:gd name="T0" fmla="*/ 0 w 1"/>
                  <a:gd name="T1" fmla="*/ 0 h 87"/>
                  <a:gd name="T2" fmla="*/ 0 w 1"/>
                  <a:gd name="T3" fmla="*/ 4 h 87"/>
                  <a:gd name="T4" fmla="*/ 0 w 1"/>
                  <a:gd name="T5" fmla="*/ 0 h 8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87">
                    <a:moveTo>
                      <a:pt x="0" y="0"/>
                    </a:moveTo>
                    <a:lnTo>
                      <a:pt x="0" y="87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IE"/>
              </a:p>
            </p:txBody>
          </p:sp>
          <p:sp>
            <p:nvSpPr>
              <p:cNvPr id="10629" name="Freeform 29"/>
              <p:cNvSpPr>
                <a:spLocks/>
              </p:cNvSpPr>
              <p:nvPr/>
            </p:nvSpPr>
            <p:spPr bwMode="auto">
              <a:xfrm>
                <a:off x="2578" y="2200"/>
                <a:ext cx="3" cy="18"/>
              </a:xfrm>
              <a:custGeom>
                <a:avLst/>
                <a:gdLst>
                  <a:gd name="T0" fmla="*/ 0 w 13"/>
                  <a:gd name="T1" fmla="*/ 0 h 87"/>
                  <a:gd name="T2" fmla="*/ 1 w 13"/>
                  <a:gd name="T3" fmla="*/ 4 h 87"/>
                  <a:gd name="T4" fmla="*/ 0 w 13"/>
                  <a:gd name="T5" fmla="*/ 0 h 8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3" h="87">
                    <a:moveTo>
                      <a:pt x="0" y="0"/>
                    </a:moveTo>
                    <a:lnTo>
                      <a:pt x="13" y="87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IE"/>
              </a:p>
            </p:txBody>
          </p:sp>
          <p:sp>
            <p:nvSpPr>
              <p:cNvPr id="10630" name="Freeform 30"/>
              <p:cNvSpPr>
                <a:spLocks/>
              </p:cNvSpPr>
              <p:nvPr/>
            </p:nvSpPr>
            <p:spPr bwMode="auto">
              <a:xfrm>
                <a:off x="2608" y="2200"/>
                <a:ext cx="1" cy="18"/>
              </a:xfrm>
              <a:custGeom>
                <a:avLst/>
                <a:gdLst>
                  <a:gd name="T0" fmla="*/ 0 w 1"/>
                  <a:gd name="T1" fmla="*/ 4 h 87"/>
                  <a:gd name="T2" fmla="*/ 0 w 1"/>
                  <a:gd name="T3" fmla="*/ 0 h 87"/>
                  <a:gd name="T4" fmla="*/ 0 w 1"/>
                  <a:gd name="T5" fmla="*/ 4 h 8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87">
                    <a:moveTo>
                      <a:pt x="0" y="87"/>
                    </a:moveTo>
                    <a:lnTo>
                      <a:pt x="0" y="0"/>
                    </a:lnTo>
                    <a:lnTo>
                      <a:pt x="0" y="8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IE"/>
              </a:p>
            </p:txBody>
          </p:sp>
          <p:sp>
            <p:nvSpPr>
              <p:cNvPr id="10631" name="Freeform 31"/>
              <p:cNvSpPr>
                <a:spLocks/>
              </p:cNvSpPr>
              <p:nvPr/>
            </p:nvSpPr>
            <p:spPr bwMode="auto">
              <a:xfrm>
                <a:off x="2646" y="2205"/>
                <a:ext cx="1" cy="17"/>
              </a:xfrm>
              <a:custGeom>
                <a:avLst/>
                <a:gdLst>
                  <a:gd name="T0" fmla="*/ 0 w 1"/>
                  <a:gd name="T1" fmla="*/ 0 h 87"/>
                  <a:gd name="T2" fmla="*/ 0 w 1"/>
                  <a:gd name="T3" fmla="*/ 3 h 87"/>
                  <a:gd name="T4" fmla="*/ 0 w 1"/>
                  <a:gd name="T5" fmla="*/ 0 h 8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87">
                    <a:moveTo>
                      <a:pt x="0" y="0"/>
                    </a:moveTo>
                    <a:lnTo>
                      <a:pt x="0" y="87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IE"/>
              </a:p>
            </p:txBody>
          </p:sp>
          <p:sp>
            <p:nvSpPr>
              <p:cNvPr id="10632" name="Freeform 32"/>
              <p:cNvSpPr>
                <a:spLocks/>
              </p:cNvSpPr>
              <p:nvPr/>
            </p:nvSpPr>
            <p:spPr bwMode="auto">
              <a:xfrm>
                <a:off x="2688" y="2205"/>
                <a:ext cx="1" cy="17"/>
              </a:xfrm>
              <a:custGeom>
                <a:avLst/>
                <a:gdLst>
                  <a:gd name="T0" fmla="*/ 0 w 1"/>
                  <a:gd name="T1" fmla="*/ 0 h 87"/>
                  <a:gd name="T2" fmla="*/ 0 w 1"/>
                  <a:gd name="T3" fmla="*/ 3 h 87"/>
                  <a:gd name="T4" fmla="*/ 0 w 1"/>
                  <a:gd name="T5" fmla="*/ 0 h 8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87">
                    <a:moveTo>
                      <a:pt x="0" y="0"/>
                    </a:moveTo>
                    <a:lnTo>
                      <a:pt x="0" y="87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IE"/>
              </a:p>
            </p:txBody>
          </p:sp>
          <p:sp>
            <p:nvSpPr>
              <p:cNvPr id="10633" name="Freeform 33"/>
              <p:cNvSpPr>
                <a:spLocks/>
              </p:cNvSpPr>
              <p:nvPr/>
            </p:nvSpPr>
            <p:spPr bwMode="auto">
              <a:xfrm>
                <a:off x="2731" y="2205"/>
                <a:ext cx="1" cy="17"/>
              </a:xfrm>
              <a:custGeom>
                <a:avLst/>
                <a:gdLst>
                  <a:gd name="T0" fmla="*/ 0 w 1"/>
                  <a:gd name="T1" fmla="*/ 0 h 87"/>
                  <a:gd name="T2" fmla="*/ 0 w 1"/>
                  <a:gd name="T3" fmla="*/ 3 h 87"/>
                  <a:gd name="T4" fmla="*/ 0 w 1"/>
                  <a:gd name="T5" fmla="*/ 0 h 8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87">
                    <a:moveTo>
                      <a:pt x="0" y="0"/>
                    </a:moveTo>
                    <a:lnTo>
                      <a:pt x="0" y="87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IE"/>
              </a:p>
            </p:txBody>
          </p:sp>
          <p:sp>
            <p:nvSpPr>
              <p:cNvPr id="10634" name="Freeform 34"/>
              <p:cNvSpPr>
                <a:spLocks/>
              </p:cNvSpPr>
              <p:nvPr/>
            </p:nvSpPr>
            <p:spPr bwMode="auto">
              <a:xfrm>
                <a:off x="2765" y="2205"/>
                <a:ext cx="1" cy="17"/>
              </a:xfrm>
              <a:custGeom>
                <a:avLst/>
                <a:gdLst>
                  <a:gd name="T0" fmla="*/ 0 w 1"/>
                  <a:gd name="T1" fmla="*/ 0 h 87"/>
                  <a:gd name="T2" fmla="*/ 0 w 1"/>
                  <a:gd name="T3" fmla="*/ 3 h 87"/>
                  <a:gd name="T4" fmla="*/ 0 w 1"/>
                  <a:gd name="T5" fmla="*/ 0 h 8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87">
                    <a:moveTo>
                      <a:pt x="0" y="0"/>
                    </a:moveTo>
                    <a:lnTo>
                      <a:pt x="0" y="87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IE"/>
              </a:p>
            </p:txBody>
          </p:sp>
          <p:sp>
            <p:nvSpPr>
              <p:cNvPr id="10635" name="Freeform 35"/>
              <p:cNvSpPr>
                <a:spLocks/>
              </p:cNvSpPr>
              <p:nvPr/>
            </p:nvSpPr>
            <p:spPr bwMode="auto">
              <a:xfrm>
                <a:off x="2804" y="2205"/>
                <a:ext cx="1" cy="17"/>
              </a:xfrm>
              <a:custGeom>
                <a:avLst/>
                <a:gdLst>
                  <a:gd name="T0" fmla="*/ 0 w 1"/>
                  <a:gd name="T1" fmla="*/ 0 h 87"/>
                  <a:gd name="T2" fmla="*/ 0 w 1"/>
                  <a:gd name="T3" fmla="*/ 3 h 87"/>
                  <a:gd name="T4" fmla="*/ 0 w 1"/>
                  <a:gd name="T5" fmla="*/ 0 h 8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87">
                    <a:moveTo>
                      <a:pt x="0" y="0"/>
                    </a:moveTo>
                    <a:lnTo>
                      <a:pt x="0" y="87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IE"/>
              </a:p>
            </p:txBody>
          </p:sp>
          <p:sp>
            <p:nvSpPr>
              <p:cNvPr id="10636" name="Freeform 36"/>
              <p:cNvSpPr>
                <a:spLocks/>
              </p:cNvSpPr>
              <p:nvPr/>
            </p:nvSpPr>
            <p:spPr bwMode="auto">
              <a:xfrm>
                <a:off x="2920" y="2205"/>
                <a:ext cx="1" cy="17"/>
              </a:xfrm>
              <a:custGeom>
                <a:avLst/>
                <a:gdLst>
                  <a:gd name="T0" fmla="*/ 0 w 1"/>
                  <a:gd name="T1" fmla="*/ 0 h 87"/>
                  <a:gd name="T2" fmla="*/ 0 w 1"/>
                  <a:gd name="T3" fmla="*/ 3 h 87"/>
                  <a:gd name="T4" fmla="*/ 0 w 1"/>
                  <a:gd name="T5" fmla="*/ 0 h 8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87">
                    <a:moveTo>
                      <a:pt x="0" y="0"/>
                    </a:moveTo>
                    <a:lnTo>
                      <a:pt x="0" y="87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IE"/>
              </a:p>
            </p:txBody>
          </p:sp>
          <p:sp>
            <p:nvSpPr>
              <p:cNvPr id="10637" name="Freeform 37"/>
              <p:cNvSpPr>
                <a:spLocks/>
              </p:cNvSpPr>
              <p:nvPr/>
            </p:nvSpPr>
            <p:spPr bwMode="auto">
              <a:xfrm>
                <a:off x="2959" y="2205"/>
                <a:ext cx="3" cy="17"/>
              </a:xfrm>
              <a:custGeom>
                <a:avLst/>
                <a:gdLst>
                  <a:gd name="T0" fmla="*/ 0 w 11"/>
                  <a:gd name="T1" fmla="*/ 0 h 87"/>
                  <a:gd name="T2" fmla="*/ 1 w 11"/>
                  <a:gd name="T3" fmla="*/ 3 h 87"/>
                  <a:gd name="T4" fmla="*/ 0 w 11"/>
                  <a:gd name="T5" fmla="*/ 0 h 8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1" h="87">
                    <a:moveTo>
                      <a:pt x="0" y="0"/>
                    </a:moveTo>
                    <a:lnTo>
                      <a:pt x="11" y="87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IE"/>
              </a:p>
            </p:txBody>
          </p:sp>
          <p:sp>
            <p:nvSpPr>
              <p:cNvPr id="10638" name="Freeform 38"/>
              <p:cNvSpPr>
                <a:spLocks/>
              </p:cNvSpPr>
              <p:nvPr/>
            </p:nvSpPr>
            <p:spPr bwMode="auto">
              <a:xfrm>
                <a:off x="2993" y="2205"/>
                <a:ext cx="3" cy="17"/>
              </a:xfrm>
              <a:custGeom>
                <a:avLst/>
                <a:gdLst>
                  <a:gd name="T0" fmla="*/ 0 w 11"/>
                  <a:gd name="T1" fmla="*/ 0 h 87"/>
                  <a:gd name="T2" fmla="*/ 1 w 11"/>
                  <a:gd name="T3" fmla="*/ 3 h 87"/>
                  <a:gd name="T4" fmla="*/ 0 w 11"/>
                  <a:gd name="T5" fmla="*/ 0 h 8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1" h="87">
                    <a:moveTo>
                      <a:pt x="0" y="0"/>
                    </a:moveTo>
                    <a:lnTo>
                      <a:pt x="11" y="87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IE"/>
              </a:p>
            </p:txBody>
          </p:sp>
          <p:sp>
            <p:nvSpPr>
              <p:cNvPr id="10639" name="Freeform 39"/>
              <p:cNvSpPr>
                <a:spLocks/>
              </p:cNvSpPr>
              <p:nvPr/>
            </p:nvSpPr>
            <p:spPr bwMode="auto">
              <a:xfrm>
                <a:off x="3030" y="2205"/>
                <a:ext cx="2" cy="17"/>
              </a:xfrm>
              <a:custGeom>
                <a:avLst/>
                <a:gdLst>
                  <a:gd name="T0" fmla="*/ 0 w 12"/>
                  <a:gd name="T1" fmla="*/ 0 h 87"/>
                  <a:gd name="T2" fmla="*/ 0 w 12"/>
                  <a:gd name="T3" fmla="*/ 3 h 87"/>
                  <a:gd name="T4" fmla="*/ 0 w 12"/>
                  <a:gd name="T5" fmla="*/ 0 h 8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2" h="87">
                    <a:moveTo>
                      <a:pt x="12" y="0"/>
                    </a:moveTo>
                    <a:lnTo>
                      <a:pt x="0" y="87"/>
                    </a:lnTo>
                    <a:lnTo>
                      <a:pt x="12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IE"/>
              </a:p>
            </p:txBody>
          </p:sp>
          <p:sp>
            <p:nvSpPr>
              <p:cNvPr id="10640" name="Freeform 40"/>
              <p:cNvSpPr>
                <a:spLocks/>
              </p:cNvSpPr>
              <p:nvPr/>
            </p:nvSpPr>
            <p:spPr bwMode="auto">
              <a:xfrm>
                <a:off x="3076" y="2205"/>
                <a:ext cx="1" cy="17"/>
              </a:xfrm>
              <a:custGeom>
                <a:avLst/>
                <a:gdLst>
                  <a:gd name="T0" fmla="*/ 0 w 1"/>
                  <a:gd name="T1" fmla="*/ 0 h 87"/>
                  <a:gd name="T2" fmla="*/ 0 w 1"/>
                  <a:gd name="T3" fmla="*/ 3 h 87"/>
                  <a:gd name="T4" fmla="*/ 0 w 1"/>
                  <a:gd name="T5" fmla="*/ 0 h 8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87">
                    <a:moveTo>
                      <a:pt x="0" y="0"/>
                    </a:moveTo>
                    <a:lnTo>
                      <a:pt x="0" y="87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IE"/>
              </a:p>
            </p:txBody>
          </p:sp>
          <p:sp>
            <p:nvSpPr>
              <p:cNvPr id="10641" name="Freeform 41"/>
              <p:cNvSpPr>
                <a:spLocks/>
              </p:cNvSpPr>
              <p:nvPr/>
            </p:nvSpPr>
            <p:spPr bwMode="auto">
              <a:xfrm>
                <a:off x="3115" y="2205"/>
                <a:ext cx="1" cy="17"/>
              </a:xfrm>
              <a:custGeom>
                <a:avLst/>
                <a:gdLst>
                  <a:gd name="T0" fmla="*/ 0 w 1"/>
                  <a:gd name="T1" fmla="*/ 0 h 87"/>
                  <a:gd name="T2" fmla="*/ 0 w 1"/>
                  <a:gd name="T3" fmla="*/ 3 h 87"/>
                  <a:gd name="T4" fmla="*/ 0 w 1"/>
                  <a:gd name="T5" fmla="*/ 0 h 8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87">
                    <a:moveTo>
                      <a:pt x="0" y="0"/>
                    </a:moveTo>
                    <a:lnTo>
                      <a:pt x="0" y="87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IE"/>
              </a:p>
            </p:txBody>
          </p:sp>
          <p:sp>
            <p:nvSpPr>
              <p:cNvPr id="10642" name="Freeform 42"/>
              <p:cNvSpPr>
                <a:spLocks/>
              </p:cNvSpPr>
              <p:nvPr/>
            </p:nvSpPr>
            <p:spPr bwMode="auto">
              <a:xfrm>
                <a:off x="3158" y="2205"/>
                <a:ext cx="3" cy="13"/>
              </a:xfrm>
              <a:custGeom>
                <a:avLst/>
                <a:gdLst>
                  <a:gd name="T0" fmla="*/ 1 w 11"/>
                  <a:gd name="T1" fmla="*/ 3 h 65"/>
                  <a:gd name="T2" fmla="*/ 0 w 11"/>
                  <a:gd name="T3" fmla="*/ 0 h 65"/>
                  <a:gd name="T4" fmla="*/ 1 w 11"/>
                  <a:gd name="T5" fmla="*/ 3 h 6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1" h="65">
                    <a:moveTo>
                      <a:pt x="11" y="65"/>
                    </a:moveTo>
                    <a:lnTo>
                      <a:pt x="0" y="0"/>
                    </a:lnTo>
                    <a:lnTo>
                      <a:pt x="11" y="65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IE"/>
              </a:p>
            </p:txBody>
          </p:sp>
          <p:sp>
            <p:nvSpPr>
              <p:cNvPr id="10643" name="Freeform 43"/>
              <p:cNvSpPr>
                <a:spLocks/>
              </p:cNvSpPr>
              <p:nvPr/>
            </p:nvSpPr>
            <p:spPr bwMode="auto">
              <a:xfrm>
                <a:off x="3207" y="2205"/>
                <a:ext cx="1" cy="13"/>
              </a:xfrm>
              <a:custGeom>
                <a:avLst/>
                <a:gdLst>
                  <a:gd name="T0" fmla="*/ 0 w 1"/>
                  <a:gd name="T1" fmla="*/ 3 h 65"/>
                  <a:gd name="T2" fmla="*/ 0 w 1"/>
                  <a:gd name="T3" fmla="*/ 0 h 65"/>
                  <a:gd name="T4" fmla="*/ 0 w 1"/>
                  <a:gd name="T5" fmla="*/ 3 h 6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65">
                    <a:moveTo>
                      <a:pt x="0" y="65"/>
                    </a:moveTo>
                    <a:lnTo>
                      <a:pt x="0" y="0"/>
                    </a:lnTo>
                    <a:lnTo>
                      <a:pt x="0" y="65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IE"/>
              </a:p>
            </p:txBody>
          </p:sp>
          <p:sp>
            <p:nvSpPr>
              <p:cNvPr id="10644" name="Freeform 44"/>
              <p:cNvSpPr>
                <a:spLocks/>
              </p:cNvSpPr>
              <p:nvPr/>
            </p:nvSpPr>
            <p:spPr bwMode="auto">
              <a:xfrm>
                <a:off x="3248" y="2205"/>
                <a:ext cx="2" cy="17"/>
              </a:xfrm>
              <a:custGeom>
                <a:avLst/>
                <a:gdLst>
                  <a:gd name="T0" fmla="*/ 0 w 11"/>
                  <a:gd name="T1" fmla="*/ 0 h 87"/>
                  <a:gd name="T2" fmla="*/ 0 w 11"/>
                  <a:gd name="T3" fmla="*/ 3 h 87"/>
                  <a:gd name="T4" fmla="*/ 0 w 11"/>
                  <a:gd name="T5" fmla="*/ 0 h 8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1" h="87">
                    <a:moveTo>
                      <a:pt x="11" y="0"/>
                    </a:moveTo>
                    <a:lnTo>
                      <a:pt x="0" y="87"/>
                    </a:lnTo>
                    <a:lnTo>
                      <a:pt x="11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IE"/>
              </a:p>
            </p:txBody>
          </p:sp>
          <p:sp>
            <p:nvSpPr>
              <p:cNvPr id="10645" name="Freeform 45"/>
              <p:cNvSpPr>
                <a:spLocks/>
              </p:cNvSpPr>
              <p:nvPr/>
            </p:nvSpPr>
            <p:spPr bwMode="auto">
              <a:xfrm>
                <a:off x="3289" y="2205"/>
                <a:ext cx="3" cy="17"/>
              </a:xfrm>
              <a:custGeom>
                <a:avLst/>
                <a:gdLst>
                  <a:gd name="T0" fmla="*/ 1 w 11"/>
                  <a:gd name="T1" fmla="*/ 0 h 87"/>
                  <a:gd name="T2" fmla="*/ 0 w 11"/>
                  <a:gd name="T3" fmla="*/ 3 h 87"/>
                  <a:gd name="T4" fmla="*/ 1 w 11"/>
                  <a:gd name="T5" fmla="*/ 0 h 8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1" h="87">
                    <a:moveTo>
                      <a:pt x="11" y="0"/>
                    </a:moveTo>
                    <a:lnTo>
                      <a:pt x="0" y="87"/>
                    </a:lnTo>
                    <a:lnTo>
                      <a:pt x="11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IE"/>
              </a:p>
            </p:txBody>
          </p:sp>
          <p:sp>
            <p:nvSpPr>
              <p:cNvPr id="10646" name="Freeform 46"/>
              <p:cNvSpPr>
                <a:spLocks/>
              </p:cNvSpPr>
              <p:nvPr/>
            </p:nvSpPr>
            <p:spPr bwMode="auto">
              <a:xfrm>
                <a:off x="3328" y="2205"/>
                <a:ext cx="1" cy="17"/>
              </a:xfrm>
              <a:custGeom>
                <a:avLst/>
                <a:gdLst>
                  <a:gd name="T0" fmla="*/ 0 w 1"/>
                  <a:gd name="T1" fmla="*/ 0 h 87"/>
                  <a:gd name="T2" fmla="*/ 0 w 1"/>
                  <a:gd name="T3" fmla="*/ 3 h 87"/>
                  <a:gd name="T4" fmla="*/ 0 w 1"/>
                  <a:gd name="T5" fmla="*/ 0 h 8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87">
                    <a:moveTo>
                      <a:pt x="0" y="0"/>
                    </a:moveTo>
                    <a:lnTo>
                      <a:pt x="0" y="87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IE"/>
              </a:p>
            </p:txBody>
          </p:sp>
          <p:sp>
            <p:nvSpPr>
              <p:cNvPr id="10647" name="Freeform 47"/>
              <p:cNvSpPr>
                <a:spLocks/>
              </p:cNvSpPr>
              <p:nvPr/>
            </p:nvSpPr>
            <p:spPr bwMode="auto">
              <a:xfrm>
                <a:off x="3355" y="2205"/>
                <a:ext cx="1" cy="17"/>
              </a:xfrm>
              <a:custGeom>
                <a:avLst/>
                <a:gdLst>
                  <a:gd name="T0" fmla="*/ 0 w 1"/>
                  <a:gd name="T1" fmla="*/ 0 h 87"/>
                  <a:gd name="T2" fmla="*/ 0 w 1"/>
                  <a:gd name="T3" fmla="*/ 3 h 87"/>
                  <a:gd name="T4" fmla="*/ 0 w 1"/>
                  <a:gd name="T5" fmla="*/ 0 h 8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87">
                    <a:moveTo>
                      <a:pt x="0" y="0"/>
                    </a:moveTo>
                    <a:lnTo>
                      <a:pt x="0" y="87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IE"/>
              </a:p>
            </p:txBody>
          </p:sp>
          <p:sp>
            <p:nvSpPr>
              <p:cNvPr id="10648" name="Freeform 48"/>
              <p:cNvSpPr>
                <a:spLocks/>
              </p:cNvSpPr>
              <p:nvPr/>
            </p:nvSpPr>
            <p:spPr bwMode="auto">
              <a:xfrm>
                <a:off x="3396" y="2205"/>
                <a:ext cx="2" cy="17"/>
              </a:xfrm>
              <a:custGeom>
                <a:avLst/>
                <a:gdLst>
                  <a:gd name="T0" fmla="*/ 0 w 11"/>
                  <a:gd name="T1" fmla="*/ 0 h 87"/>
                  <a:gd name="T2" fmla="*/ 0 w 11"/>
                  <a:gd name="T3" fmla="*/ 3 h 87"/>
                  <a:gd name="T4" fmla="*/ 0 w 11"/>
                  <a:gd name="T5" fmla="*/ 0 h 8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1" h="87">
                    <a:moveTo>
                      <a:pt x="0" y="0"/>
                    </a:moveTo>
                    <a:lnTo>
                      <a:pt x="11" y="87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IE"/>
              </a:p>
            </p:txBody>
          </p:sp>
          <p:sp>
            <p:nvSpPr>
              <p:cNvPr id="10649" name="Freeform 49"/>
              <p:cNvSpPr>
                <a:spLocks/>
              </p:cNvSpPr>
              <p:nvPr/>
            </p:nvSpPr>
            <p:spPr bwMode="auto">
              <a:xfrm>
                <a:off x="3440" y="2205"/>
                <a:ext cx="1" cy="17"/>
              </a:xfrm>
              <a:custGeom>
                <a:avLst/>
                <a:gdLst>
                  <a:gd name="T0" fmla="*/ 0 w 1"/>
                  <a:gd name="T1" fmla="*/ 0 h 87"/>
                  <a:gd name="T2" fmla="*/ 0 w 1"/>
                  <a:gd name="T3" fmla="*/ 3 h 87"/>
                  <a:gd name="T4" fmla="*/ 0 w 1"/>
                  <a:gd name="T5" fmla="*/ 0 h 8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87">
                    <a:moveTo>
                      <a:pt x="0" y="0"/>
                    </a:moveTo>
                    <a:lnTo>
                      <a:pt x="0" y="87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IE"/>
              </a:p>
            </p:txBody>
          </p:sp>
          <p:sp>
            <p:nvSpPr>
              <p:cNvPr id="10650" name="Freeform 50"/>
              <p:cNvSpPr>
                <a:spLocks/>
              </p:cNvSpPr>
              <p:nvPr/>
            </p:nvSpPr>
            <p:spPr bwMode="auto">
              <a:xfrm>
                <a:off x="3476" y="2205"/>
                <a:ext cx="3" cy="13"/>
              </a:xfrm>
              <a:custGeom>
                <a:avLst/>
                <a:gdLst>
                  <a:gd name="T0" fmla="*/ 1 w 13"/>
                  <a:gd name="T1" fmla="*/ 3 h 65"/>
                  <a:gd name="T2" fmla="*/ 0 w 13"/>
                  <a:gd name="T3" fmla="*/ 0 h 65"/>
                  <a:gd name="T4" fmla="*/ 1 w 13"/>
                  <a:gd name="T5" fmla="*/ 3 h 6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3" h="65">
                    <a:moveTo>
                      <a:pt x="13" y="65"/>
                    </a:moveTo>
                    <a:lnTo>
                      <a:pt x="0" y="0"/>
                    </a:lnTo>
                    <a:lnTo>
                      <a:pt x="13" y="65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IE"/>
              </a:p>
            </p:txBody>
          </p:sp>
          <p:sp>
            <p:nvSpPr>
              <p:cNvPr id="10651" name="Freeform 51"/>
              <p:cNvSpPr>
                <a:spLocks/>
              </p:cNvSpPr>
              <p:nvPr/>
            </p:nvSpPr>
            <p:spPr bwMode="auto">
              <a:xfrm>
                <a:off x="3520" y="2205"/>
                <a:ext cx="1" cy="17"/>
              </a:xfrm>
              <a:custGeom>
                <a:avLst/>
                <a:gdLst>
                  <a:gd name="T0" fmla="*/ 0 w 1"/>
                  <a:gd name="T1" fmla="*/ 0 h 87"/>
                  <a:gd name="T2" fmla="*/ 0 w 1"/>
                  <a:gd name="T3" fmla="*/ 3 h 87"/>
                  <a:gd name="T4" fmla="*/ 0 w 1"/>
                  <a:gd name="T5" fmla="*/ 0 h 8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87">
                    <a:moveTo>
                      <a:pt x="0" y="0"/>
                    </a:moveTo>
                    <a:lnTo>
                      <a:pt x="0" y="87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IE"/>
              </a:p>
            </p:txBody>
          </p:sp>
          <p:sp>
            <p:nvSpPr>
              <p:cNvPr id="10652" name="Freeform 52"/>
              <p:cNvSpPr>
                <a:spLocks/>
              </p:cNvSpPr>
              <p:nvPr/>
            </p:nvSpPr>
            <p:spPr bwMode="auto">
              <a:xfrm>
                <a:off x="3559" y="2205"/>
                <a:ext cx="2" cy="17"/>
              </a:xfrm>
              <a:custGeom>
                <a:avLst/>
                <a:gdLst>
                  <a:gd name="T0" fmla="*/ 0 w 12"/>
                  <a:gd name="T1" fmla="*/ 3 h 87"/>
                  <a:gd name="T2" fmla="*/ 0 w 12"/>
                  <a:gd name="T3" fmla="*/ 0 h 87"/>
                  <a:gd name="T4" fmla="*/ 0 w 12"/>
                  <a:gd name="T5" fmla="*/ 3 h 8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2" h="87">
                    <a:moveTo>
                      <a:pt x="0" y="87"/>
                    </a:moveTo>
                    <a:lnTo>
                      <a:pt x="12" y="0"/>
                    </a:lnTo>
                    <a:lnTo>
                      <a:pt x="0" y="8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IE"/>
              </a:p>
            </p:txBody>
          </p:sp>
          <p:sp>
            <p:nvSpPr>
              <p:cNvPr id="10653" name="Rectangle 53"/>
              <p:cNvSpPr>
                <a:spLocks noChangeArrowheads="1"/>
              </p:cNvSpPr>
              <p:nvPr/>
            </p:nvSpPr>
            <p:spPr bwMode="auto">
              <a:xfrm>
                <a:off x="2350" y="2078"/>
                <a:ext cx="6" cy="105"/>
              </a:xfrm>
              <a:prstGeom prst="rect">
                <a:avLst/>
              </a:prstGeom>
              <a:solidFill>
                <a:srgbClr val="BABAB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IE" altLang="en-US" sz="1800"/>
              </a:p>
            </p:txBody>
          </p:sp>
          <p:sp>
            <p:nvSpPr>
              <p:cNvPr id="10654" name="Rectangle 54"/>
              <p:cNvSpPr>
                <a:spLocks noChangeArrowheads="1"/>
              </p:cNvSpPr>
              <p:nvPr/>
            </p:nvSpPr>
            <p:spPr bwMode="auto">
              <a:xfrm>
                <a:off x="2350" y="2078"/>
                <a:ext cx="6" cy="105"/>
              </a:xfrm>
              <a:prstGeom prst="rect">
                <a:avLst/>
              </a:prstGeom>
              <a:noFill/>
              <a:ln w="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IE" altLang="en-US" sz="1800"/>
              </a:p>
            </p:txBody>
          </p:sp>
          <p:sp>
            <p:nvSpPr>
              <p:cNvPr id="10655" name="Freeform 55"/>
              <p:cNvSpPr>
                <a:spLocks/>
              </p:cNvSpPr>
              <p:nvPr/>
            </p:nvSpPr>
            <p:spPr bwMode="auto">
              <a:xfrm>
                <a:off x="2348" y="2181"/>
                <a:ext cx="13" cy="15"/>
              </a:xfrm>
              <a:custGeom>
                <a:avLst/>
                <a:gdLst>
                  <a:gd name="T0" fmla="*/ 0 w 69"/>
                  <a:gd name="T1" fmla="*/ 3 h 75"/>
                  <a:gd name="T2" fmla="*/ 1 w 69"/>
                  <a:gd name="T3" fmla="*/ 0 h 75"/>
                  <a:gd name="T4" fmla="*/ 2 w 69"/>
                  <a:gd name="T5" fmla="*/ 0 h 75"/>
                  <a:gd name="T6" fmla="*/ 2 w 69"/>
                  <a:gd name="T7" fmla="*/ 3 h 75"/>
                  <a:gd name="T8" fmla="*/ 0 w 69"/>
                  <a:gd name="T9" fmla="*/ 3 h 7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9" h="75">
                    <a:moveTo>
                      <a:pt x="0" y="75"/>
                    </a:moveTo>
                    <a:lnTo>
                      <a:pt x="17" y="0"/>
                    </a:lnTo>
                    <a:lnTo>
                      <a:pt x="43" y="0"/>
                    </a:lnTo>
                    <a:lnTo>
                      <a:pt x="69" y="75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BABAB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IE"/>
              </a:p>
            </p:txBody>
          </p:sp>
          <p:sp>
            <p:nvSpPr>
              <p:cNvPr id="10656" name="Freeform 56"/>
              <p:cNvSpPr>
                <a:spLocks/>
              </p:cNvSpPr>
              <p:nvPr/>
            </p:nvSpPr>
            <p:spPr bwMode="auto">
              <a:xfrm>
                <a:off x="2348" y="2181"/>
                <a:ext cx="13" cy="15"/>
              </a:xfrm>
              <a:custGeom>
                <a:avLst/>
                <a:gdLst>
                  <a:gd name="T0" fmla="*/ 0 w 69"/>
                  <a:gd name="T1" fmla="*/ 3 h 75"/>
                  <a:gd name="T2" fmla="*/ 1 w 69"/>
                  <a:gd name="T3" fmla="*/ 0 h 75"/>
                  <a:gd name="T4" fmla="*/ 2 w 69"/>
                  <a:gd name="T5" fmla="*/ 0 h 75"/>
                  <a:gd name="T6" fmla="*/ 2 w 69"/>
                  <a:gd name="T7" fmla="*/ 3 h 7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9" h="75">
                    <a:moveTo>
                      <a:pt x="0" y="75"/>
                    </a:moveTo>
                    <a:lnTo>
                      <a:pt x="17" y="0"/>
                    </a:lnTo>
                    <a:lnTo>
                      <a:pt x="43" y="0"/>
                    </a:lnTo>
                    <a:lnTo>
                      <a:pt x="69" y="75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IE"/>
              </a:p>
            </p:txBody>
          </p:sp>
          <p:sp>
            <p:nvSpPr>
              <p:cNvPr id="10657" name="Freeform 57"/>
              <p:cNvSpPr>
                <a:spLocks/>
              </p:cNvSpPr>
              <p:nvPr/>
            </p:nvSpPr>
            <p:spPr bwMode="auto">
              <a:xfrm>
                <a:off x="2338" y="2111"/>
                <a:ext cx="28" cy="7"/>
              </a:xfrm>
              <a:custGeom>
                <a:avLst/>
                <a:gdLst>
                  <a:gd name="T0" fmla="*/ 1 w 138"/>
                  <a:gd name="T1" fmla="*/ 0 h 37"/>
                  <a:gd name="T2" fmla="*/ 6 w 138"/>
                  <a:gd name="T3" fmla="*/ 0 h 37"/>
                  <a:gd name="T4" fmla="*/ 5 w 138"/>
                  <a:gd name="T5" fmla="*/ 1 h 37"/>
                  <a:gd name="T6" fmla="*/ 4 w 138"/>
                  <a:gd name="T7" fmla="*/ 1 h 37"/>
                  <a:gd name="T8" fmla="*/ 3 w 138"/>
                  <a:gd name="T9" fmla="*/ 1 h 37"/>
                  <a:gd name="T10" fmla="*/ 1 w 138"/>
                  <a:gd name="T11" fmla="*/ 1 h 37"/>
                  <a:gd name="T12" fmla="*/ 0 w 138"/>
                  <a:gd name="T13" fmla="*/ 0 h 37"/>
                  <a:gd name="T14" fmla="*/ 1 w 138"/>
                  <a:gd name="T15" fmla="*/ 0 h 3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38" h="37">
                    <a:moveTo>
                      <a:pt x="14" y="0"/>
                    </a:moveTo>
                    <a:lnTo>
                      <a:pt x="138" y="0"/>
                    </a:lnTo>
                    <a:lnTo>
                      <a:pt x="123" y="25"/>
                    </a:lnTo>
                    <a:lnTo>
                      <a:pt x="89" y="37"/>
                    </a:lnTo>
                    <a:lnTo>
                      <a:pt x="62" y="37"/>
                    </a:lnTo>
                    <a:lnTo>
                      <a:pt x="21" y="25"/>
                    </a:lnTo>
                    <a:lnTo>
                      <a:pt x="0" y="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BABAB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IE"/>
              </a:p>
            </p:txBody>
          </p:sp>
          <p:sp>
            <p:nvSpPr>
              <p:cNvPr id="10658" name="Freeform 58"/>
              <p:cNvSpPr>
                <a:spLocks/>
              </p:cNvSpPr>
              <p:nvPr/>
            </p:nvSpPr>
            <p:spPr bwMode="auto">
              <a:xfrm>
                <a:off x="2338" y="2111"/>
                <a:ext cx="28" cy="7"/>
              </a:xfrm>
              <a:custGeom>
                <a:avLst/>
                <a:gdLst>
                  <a:gd name="T0" fmla="*/ 1 w 138"/>
                  <a:gd name="T1" fmla="*/ 0 h 37"/>
                  <a:gd name="T2" fmla="*/ 6 w 138"/>
                  <a:gd name="T3" fmla="*/ 0 h 37"/>
                  <a:gd name="T4" fmla="*/ 5 w 138"/>
                  <a:gd name="T5" fmla="*/ 1 h 37"/>
                  <a:gd name="T6" fmla="*/ 4 w 138"/>
                  <a:gd name="T7" fmla="*/ 1 h 37"/>
                  <a:gd name="T8" fmla="*/ 3 w 138"/>
                  <a:gd name="T9" fmla="*/ 1 h 37"/>
                  <a:gd name="T10" fmla="*/ 1 w 138"/>
                  <a:gd name="T11" fmla="*/ 1 h 37"/>
                  <a:gd name="T12" fmla="*/ 0 w 138"/>
                  <a:gd name="T13" fmla="*/ 0 h 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38" h="37">
                    <a:moveTo>
                      <a:pt x="14" y="0"/>
                    </a:moveTo>
                    <a:lnTo>
                      <a:pt x="138" y="0"/>
                    </a:lnTo>
                    <a:lnTo>
                      <a:pt x="123" y="25"/>
                    </a:lnTo>
                    <a:lnTo>
                      <a:pt x="89" y="37"/>
                    </a:lnTo>
                    <a:lnTo>
                      <a:pt x="62" y="37"/>
                    </a:lnTo>
                    <a:lnTo>
                      <a:pt x="21" y="25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IE"/>
              </a:p>
            </p:txBody>
          </p:sp>
          <p:sp>
            <p:nvSpPr>
              <p:cNvPr id="10659" name="Freeform 59"/>
              <p:cNvSpPr>
                <a:spLocks/>
              </p:cNvSpPr>
              <p:nvPr/>
            </p:nvSpPr>
            <p:spPr bwMode="auto">
              <a:xfrm>
                <a:off x="2341" y="2103"/>
                <a:ext cx="20" cy="8"/>
              </a:xfrm>
              <a:custGeom>
                <a:avLst/>
                <a:gdLst>
                  <a:gd name="T0" fmla="*/ 0 w 103"/>
                  <a:gd name="T1" fmla="*/ 2 h 38"/>
                  <a:gd name="T2" fmla="*/ 0 w 103"/>
                  <a:gd name="T3" fmla="*/ 0 h 38"/>
                  <a:gd name="T4" fmla="*/ 4 w 103"/>
                  <a:gd name="T5" fmla="*/ 0 h 3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03" h="38">
                    <a:moveTo>
                      <a:pt x="0" y="38"/>
                    </a:moveTo>
                    <a:lnTo>
                      <a:pt x="0" y="0"/>
                    </a:lnTo>
                    <a:lnTo>
                      <a:pt x="10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IE"/>
              </a:p>
            </p:txBody>
          </p:sp>
          <p:sp>
            <p:nvSpPr>
              <p:cNvPr id="10660" name="Freeform 60"/>
              <p:cNvSpPr>
                <a:spLocks/>
              </p:cNvSpPr>
              <p:nvPr/>
            </p:nvSpPr>
            <p:spPr bwMode="auto">
              <a:xfrm>
                <a:off x="2361" y="2103"/>
                <a:ext cx="1" cy="8"/>
              </a:xfrm>
              <a:custGeom>
                <a:avLst/>
                <a:gdLst>
                  <a:gd name="T0" fmla="*/ 0 w 1"/>
                  <a:gd name="T1" fmla="*/ 2 h 38"/>
                  <a:gd name="T2" fmla="*/ 0 w 1"/>
                  <a:gd name="T3" fmla="*/ 0 h 38"/>
                  <a:gd name="T4" fmla="*/ 0 w 1"/>
                  <a:gd name="T5" fmla="*/ 2 h 3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38">
                    <a:moveTo>
                      <a:pt x="0" y="38"/>
                    </a:moveTo>
                    <a:lnTo>
                      <a:pt x="0" y="0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BABAB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IE"/>
              </a:p>
            </p:txBody>
          </p:sp>
          <p:sp>
            <p:nvSpPr>
              <p:cNvPr id="10661" name="Line 61"/>
              <p:cNvSpPr>
                <a:spLocks noChangeShapeType="1"/>
              </p:cNvSpPr>
              <p:nvPr/>
            </p:nvSpPr>
            <p:spPr bwMode="auto">
              <a:xfrm flipV="1">
                <a:off x="2361" y="2103"/>
                <a:ext cx="1" cy="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IE"/>
              </a:p>
            </p:txBody>
          </p:sp>
          <p:sp>
            <p:nvSpPr>
              <p:cNvPr id="10662" name="Freeform 62"/>
              <p:cNvSpPr>
                <a:spLocks/>
              </p:cNvSpPr>
              <p:nvPr/>
            </p:nvSpPr>
            <p:spPr bwMode="auto">
              <a:xfrm>
                <a:off x="2360" y="2103"/>
                <a:ext cx="1" cy="8"/>
              </a:xfrm>
              <a:custGeom>
                <a:avLst/>
                <a:gdLst>
                  <a:gd name="T0" fmla="*/ 0 w 8"/>
                  <a:gd name="T1" fmla="*/ 0 h 38"/>
                  <a:gd name="T2" fmla="*/ 0 w 8"/>
                  <a:gd name="T3" fmla="*/ 2 h 38"/>
                  <a:gd name="T4" fmla="*/ 0 w 8"/>
                  <a:gd name="T5" fmla="*/ 0 h 3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8" h="38">
                    <a:moveTo>
                      <a:pt x="8" y="0"/>
                    </a:moveTo>
                    <a:lnTo>
                      <a:pt x="0" y="38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BABAB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IE"/>
              </a:p>
            </p:txBody>
          </p:sp>
          <p:sp>
            <p:nvSpPr>
              <p:cNvPr id="10663" name="Line 63"/>
              <p:cNvSpPr>
                <a:spLocks noChangeShapeType="1"/>
              </p:cNvSpPr>
              <p:nvPr/>
            </p:nvSpPr>
            <p:spPr bwMode="auto">
              <a:xfrm flipH="1">
                <a:off x="2360" y="2103"/>
                <a:ext cx="1" cy="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IE"/>
              </a:p>
            </p:txBody>
          </p:sp>
          <p:sp>
            <p:nvSpPr>
              <p:cNvPr id="10664" name="Freeform 64"/>
              <p:cNvSpPr>
                <a:spLocks/>
              </p:cNvSpPr>
              <p:nvPr/>
            </p:nvSpPr>
            <p:spPr bwMode="auto">
              <a:xfrm>
                <a:off x="2348" y="2103"/>
                <a:ext cx="1" cy="8"/>
              </a:xfrm>
              <a:custGeom>
                <a:avLst/>
                <a:gdLst>
                  <a:gd name="T0" fmla="*/ 0 w 1"/>
                  <a:gd name="T1" fmla="*/ 0 h 38"/>
                  <a:gd name="T2" fmla="*/ 0 w 1"/>
                  <a:gd name="T3" fmla="*/ 2 h 38"/>
                  <a:gd name="T4" fmla="*/ 0 w 1"/>
                  <a:gd name="T5" fmla="*/ 0 h 3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38">
                    <a:moveTo>
                      <a:pt x="0" y="0"/>
                    </a:moveTo>
                    <a:lnTo>
                      <a:pt x="0" y="3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ABAB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IE"/>
              </a:p>
            </p:txBody>
          </p:sp>
          <p:sp>
            <p:nvSpPr>
              <p:cNvPr id="10665" name="Line 65"/>
              <p:cNvSpPr>
                <a:spLocks noChangeShapeType="1"/>
              </p:cNvSpPr>
              <p:nvPr/>
            </p:nvSpPr>
            <p:spPr bwMode="auto">
              <a:xfrm>
                <a:off x="2348" y="2103"/>
                <a:ext cx="1" cy="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IE"/>
              </a:p>
            </p:txBody>
          </p:sp>
          <p:sp>
            <p:nvSpPr>
              <p:cNvPr id="10666" name="Freeform 66"/>
              <p:cNvSpPr>
                <a:spLocks/>
              </p:cNvSpPr>
              <p:nvPr/>
            </p:nvSpPr>
            <p:spPr bwMode="auto">
              <a:xfrm>
                <a:off x="2348" y="2088"/>
                <a:ext cx="9" cy="8"/>
              </a:xfrm>
              <a:custGeom>
                <a:avLst/>
                <a:gdLst>
                  <a:gd name="T0" fmla="*/ 2 w 48"/>
                  <a:gd name="T1" fmla="*/ 0 h 39"/>
                  <a:gd name="T2" fmla="*/ 1 w 48"/>
                  <a:gd name="T3" fmla="*/ 0 h 39"/>
                  <a:gd name="T4" fmla="*/ 0 w 48"/>
                  <a:gd name="T5" fmla="*/ 1 h 39"/>
                  <a:gd name="T6" fmla="*/ 0 w 48"/>
                  <a:gd name="T7" fmla="*/ 2 h 39"/>
                  <a:gd name="T8" fmla="*/ 2 w 48"/>
                  <a:gd name="T9" fmla="*/ 2 h 39"/>
                  <a:gd name="T10" fmla="*/ 2 w 48"/>
                  <a:gd name="T11" fmla="*/ 0 h 39"/>
                  <a:gd name="T12" fmla="*/ 2 w 48"/>
                  <a:gd name="T13" fmla="*/ 0 h 39"/>
                  <a:gd name="T14" fmla="*/ 2 w 48"/>
                  <a:gd name="T15" fmla="*/ 0 h 3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48" h="39">
                    <a:moveTo>
                      <a:pt x="41" y="0"/>
                    </a:moveTo>
                    <a:lnTo>
                      <a:pt x="14" y="0"/>
                    </a:lnTo>
                    <a:lnTo>
                      <a:pt x="0" y="14"/>
                    </a:lnTo>
                    <a:lnTo>
                      <a:pt x="0" y="39"/>
                    </a:lnTo>
                    <a:lnTo>
                      <a:pt x="41" y="39"/>
                    </a:lnTo>
                    <a:lnTo>
                      <a:pt x="48" y="0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BABAB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IE"/>
              </a:p>
            </p:txBody>
          </p:sp>
          <p:sp>
            <p:nvSpPr>
              <p:cNvPr id="10667" name="Freeform 67"/>
              <p:cNvSpPr>
                <a:spLocks/>
              </p:cNvSpPr>
              <p:nvPr/>
            </p:nvSpPr>
            <p:spPr bwMode="auto">
              <a:xfrm>
                <a:off x="2348" y="2088"/>
                <a:ext cx="9" cy="8"/>
              </a:xfrm>
              <a:custGeom>
                <a:avLst/>
                <a:gdLst>
                  <a:gd name="T0" fmla="*/ 2 w 48"/>
                  <a:gd name="T1" fmla="*/ 0 h 39"/>
                  <a:gd name="T2" fmla="*/ 1 w 48"/>
                  <a:gd name="T3" fmla="*/ 0 h 39"/>
                  <a:gd name="T4" fmla="*/ 0 w 48"/>
                  <a:gd name="T5" fmla="*/ 1 h 39"/>
                  <a:gd name="T6" fmla="*/ 0 w 48"/>
                  <a:gd name="T7" fmla="*/ 2 h 39"/>
                  <a:gd name="T8" fmla="*/ 2 w 48"/>
                  <a:gd name="T9" fmla="*/ 2 h 39"/>
                  <a:gd name="T10" fmla="*/ 2 w 48"/>
                  <a:gd name="T11" fmla="*/ 0 h 39"/>
                  <a:gd name="T12" fmla="*/ 2 w 48"/>
                  <a:gd name="T13" fmla="*/ 0 h 3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8" h="39">
                    <a:moveTo>
                      <a:pt x="41" y="0"/>
                    </a:moveTo>
                    <a:lnTo>
                      <a:pt x="14" y="0"/>
                    </a:lnTo>
                    <a:lnTo>
                      <a:pt x="0" y="14"/>
                    </a:lnTo>
                    <a:lnTo>
                      <a:pt x="0" y="39"/>
                    </a:lnTo>
                    <a:lnTo>
                      <a:pt x="41" y="39"/>
                    </a:lnTo>
                    <a:lnTo>
                      <a:pt x="48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IE"/>
              </a:p>
            </p:txBody>
          </p:sp>
          <p:sp>
            <p:nvSpPr>
              <p:cNvPr id="10668" name="Freeform 68"/>
              <p:cNvSpPr>
                <a:spLocks/>
              </p:cNvSpPr>
              <p:nvPr/>
            </p:nvSpPr>
            <p:spPr bwMode="auto">
              <a:xfrm>
                <a:off x="2339" y="2096"/>
                <a:ext cx="11" cy="1"/>
              </a:xfrm>
              <a:custGeom>
                <a:avLst/>
                <a:gdLst>
                  <a:gd name="T0" fmla="*/ 2 w 55"/>
                  <a:gd name="T1" fmla="*/ 0 h 1"/>
                  <a:gd name="T2" fmla="*/ 0 w 55"/>
                  <a:gd name="T3" fmla="*/ 0 h 1"/>
                  <a:gd name="T4" fmla="*/ 2 w 55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5" h="1">
                    <a:moveTo>
                      <a:pt x="55" y="0"/>
                    </a:moveTo>
                    <a:lnTo>
                      <a:pt x="0" y="0"/>
                    </a:lnTo>
                    <a:lnTo>
                      <a:pt x="55" y="0"/>
                    </a:lnTo>
                    <a:close/>
                  </a:path>
                </a:pathLst>
              </a:custGeom>
              <a:solidFill>
                <a:srgbClr val="BABAB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IE"/>
              </a:p>
            </p:txBody>
          </p:sp>
          <p:sp>
            <p:nvSpPr>
              <p:cNvPr id="10669" name="Line 69"/>
              <p:cNvSpPr>
                <a:spLocks noChangeShapeType="1"/>
              </p:cNvSpPr>
              <p:nvPr/>
            </p:nvSpPr>
            <p:spPr bwMode="auto">
              <a:xfrm flipH="1">
                <a:off x="2339" y="2096"/>
                <a:ext cx="1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IE"/>
              </a:p>
            </p:txBody>
          </p:sp>
          <p:sp>
            <p:nvSpPr>
              <p:cNvPr id="10670" name="Freeform 70"/>
              <p:cNvSpPr>
                <a:spLocks/>
              </p:cNvSpPr>
              <p:nvPr/>
            </p:nvSpPr>
            <p:spPr bwMode="auto">
              <a:xfrm>
                <a:off x="2358" y="2103"/>
                <a:ext cx="24" cy="15"/>
              </a:xfrm>
              <a:custGeom>
                <a:avLst/>
                <a:gdLst>
                  <a:gd name="T0" fmla="*/ 0 w 117"/>
                  <a:gd name="T1" fmla="*/ 3 h 75"/>
                  <a:gd name="T2" fmla="*/ 5 w 117"/>
                  <a:gd name="T3" fmla="*/ 0 h 75"/>
                  <a:gd name="T4" fmla="*/ 5 w 117"/>
                  <a:gd name="T5" fmla="*/ 0 h 75"/>
                  <a:gd name="T6" fmla="*/ 5 w 117"/>
                  <a:gd name="T7" fmla="*/ 0 h 75"/>
                  <a:gd name="T8" fmla="*/ 0 w 117"/>
                  <a:gd name="T9" fmla="*/ 3 h 7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7" h="75">
                    <a:moveTo>
                      <a:pt x="0" y="75"/>
                    </a:moveTo>
                    <a:lnTo>
                      <a:pt x="117" y="0"/>
                    </a:lnTo>
                    <a:lnTo>
                      <a:pt x="110" y="0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BABAB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IE"/>
              </a:p>
            </p:txBody>
          </p:sp>
          <p:sp>
            <p:nvSpPr>
              <p:cNvPr id="10671" name="Freeform 71"/>
              <p:cNvSpPr>
                <a:spLocks/>
              </p:cNvSpPr>
              <p:nvPr/>
            </p:nvSpPr>
            <p:spPr bwMode="auto">
              <a:xfrm>
                <a:off x="2358" y="2103"/>
                <a:ext cx="24" cy="15"/>
              </a:xfrm>
              <a:custGeom>
                <a:avLst/>
                <a:gdLst>
                  <a:gd name="T0" fmla="*/ 0 w 117"/>
                  <a:gd name="T1" fmla="*/ 3 h 75"/>
                  <a:gd name="T2" fmla="*/ 5 w 117"/>
                  <a:gd name="T3" fmla="*/ 0 h 75"/>
                  <a:gd name="T4" fmla="*/ 5 w 117"/>
                  <a:gd name="T5" fmla="*/ 0 h 75"/>
                  <a:gd name="T6" fmla="*/ 5 w 117"/>
                  <a:gd name="T7" fmla="*/ 0 h 7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17" h="75">
                    <a:moveTo>
                      <a:pt x="0" y="75"/>
                    </a:moveTo>
                    <a:lnTo>
                      <a:pt x="117" y="0"/>
                    </a:lnTo>
                    <a:lnTo>
                      <a:pt x="11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IE"/>
              </a:p>
            </p:txBody>
          </p:sp>
          <p:sp>
            <p:nvSpPr>
              <p:cNvPr id="10672" name="Freeform 72"/>
              <p:cNvSpPr>
                <a:spLocks/>
              </p:cNvSpPr>
              <p:nvPr/>
            </p:nvSpPr>
            <p:spPr bwMode="auto">
              <a:xfrm>
                <a:off x="2356" y="2106"/>
                <a:ext cx="22" cy="75"/>
              </a:xfrm>
              <a:custGeom>
                <a:avLst/>
                <a:gdLst>
                  <a:gd name="T0" fmla="*/ 4 w 110"/>
                  <a:gd name="T1" fmla="*/ 0 h 374"/>
                  <a:gd name="T2" fmla="*/ 4 w 110"/>
                  <a:gd name="T3" fmla="*/ 8 h 374"/>
                  <a:gd name="T4" fmla="*/ 4 w 110"/>
                  <a:gd name="T5" fmla="*/ 10 h 374"/>
                  <a:gd name="T6" fmla="*/ 3 w 110"/>
                  <a:gd name="T7" fmla="*/ 13 h 374"/>
                  <a:gd name="T8" fmla="*/ 0 w 110"/>
                  <a:gd name="T9" fmla="*/ 15 h 3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0" h="374">
                    <a:moveTo>
                      <a:pt x="110" y="0"/>
                    </a:moveTo>
                    <a:lnTo>
                      <a:pt x="110" y="188"/>
                    </a:lnTo>
                    <a:lnTo>
                      <a:pt x="89" y="251"/>
                    </a:lnTo>
                    <a:lnTo>
                      <a:pt x="69" y="312"/>
                    </a:lnTo>
                    <a:lnTo>
                      <a:pt x="0" y="374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IE"/>
              </a:p>
            </p:txBody>
          </p:sp>
          <p:sp>
            <p:nvSpPr>
              <p:cNvPr id="10673" name="Freeform 73"/>
              <p:cNvSpPr>
                <a:spLocks/>
              </p:cNvSpPr>
              <p:nvPr/>
            </p:nvSpPr>
            <p:spPr bwMode="auto">
              <a:xfrm>
                <a:off x="2897" y="2210"/>
                <a:ext cx="30" cy="12"/>
              </a:xfrm>
              <a:custGeom>
                <a:avLst/>
                <a:gdLst>
                  <a:gd name="T0" fmla="*/ 0 w 153"/>
                  <a:gd name="T1" fmla="*/ 2 h 60"/>
                  <a:gd name="T2" fmla="*/ 2 w 153"/>
                  <a:gd name="T3" fmla="*/ 0 h 60"/>
                  <a:gd name="T4" fmla="*/ 5 w 153"/>
                  <a:gd name="T5" fmla="*/ 0 h 60"/>
                  <a:gd name="T6" fmla="*/ 6 w 153"/>
                  <a:gd name="T7" fmla="*/ 2 h 60"/>
                  <a:gd name="T8" fmla="*/ 0 w 153"/>
                  <a:gd name="T9" fmla="*/ 2 h 60"/>
                  <a:gd name="T10" fmla="*/ 0 w 153"/>
                  <a:gd name="T11" fmla="*/ 2 h 6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53" h="60">
                    <a:moveTo>
                      <a:pt x="6" y="50"/>
                    </a:moveTo>
                    <a:lnTo>
                      <a:pt x="42" y="0"/>
                    </a:lnTo>
                    <a:lnTo>
                      <a:pt x="118" y="0"/>
                    </a:lnTo>
                    <a:lnTo>
                      <a:pt x="153" y="60"/>
                    </a:lnTo>
                    <a:lnTo>
                      <a:pt x="0" y="60"/>
                    </a:lnTo>
                    <a:lnTo>
                      <a:pt x="6" y="50"/>
                    </a:lnTo>
                    <a:close/>
                  </a:path>
                </a:pathLst>
              </a:custGeom>
              <a:solidFill>
                <a:srgbClr val="BABAB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IE"/>
              </a:p>
            </p:txBody>
          </p:sp>
          <p:sp>
            <p:nvSpPr>
              <p:cNvPr id="10674" name="Freeform 74"/>
              <p:cNvSpPr>
                <a:spLocks/>
              </p:cNvSpPr>
              <p:nvPr/>
            </p:nvSpPr>
            <p:spPr bwMode="auto">
              <a:xfrm>
                <a:off x="2897" y="2210"/>
                <a:ext cx="30" cy="12"/>
              </a:xfrm>
              <a:custGeom>
                <a:avLst/>
                <a:gdLst>
                  <a:gd name="T0" fmla="*/ 0 w 153"/>
                  <a:gd name="T1" fmla="*/ 2 h 60"/>
                  <a:gd name="T2" fmla="*/ 2 w 153"/>
                  <a:gd name="T3" fmla="*/ 0 h 60"/>
                  <a:gd name="T4" fmla="*/ 5 w 153"/>
                  <a:gd name="T5" fmla="*/ 0 h 60"/>
                  <a:gd name="T6" fmla="*/ 6 w 153"/>
                  <a:gd name="T7" fmla="*/ 2 h 60"/>
                  <a:gd name="T8" fmla="*/ 0 w 153"/>
                  <a:gd name="T9" fmla="*/ 2 h 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3" h="60">
                    <a:moveTo>
                      <a:pt x="6" y="50"/>
                    </a:moveTo>
                    <a:lnTo>
                      <a:pt x="42" y="0"/>
                    </a:lnTo>
                    <a:lnTo>
                      <a:pt x="118" y="0"/>
                    </a:lnTo>
                    <a:lnTo>
                      <a:pt x="153" y="60"/>
                    </a:lnTo>
                    <a:lnTo>
                      <a:pt x="0" y="6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IE"/>
              </a:p>
            </p:txBody>
          </p:sp>
          <p:sp>
            <p:nvSpPr>
              <p:cNvPr id="10675" name="Freeform 75"/>
              <p:cNvSpPr>
                <a:spLocks/>
              </p:cNvSpPr>
              <p:nvPr/>
            </p:nvSpPr>
            <p:spPr bwMode="auto">
              <a:xfrm>
                <a:off x="2908" y="2142"/>
                <a:ext cx="10" cy="68"/>
              </a:xfrm>
              <a:custGeom>
                <a:avLst/>
                <a:gdLst>
                  <a:gd name="T0" fmla="*/ 0 w 49"/>
                  <a:gd name="T1" fmla="*/ 14 h 341"/>
                  <a:gd name="T2" fmla="*/ 1 w 49"/>
                  <a:gd name="T3" fmla="*/ 0 h 341"/>
                  <a:gd name="T4" fmla="*/ 2 w 49"/>
                  <a:gd name="T5" fmla="*/ 0 h 341"/>
                  <a:gd name="T6" fmla="*/ 2 w 49"/>
                  <a:gd name="T7" fmla="*/ 14 h 341"/>
                  <a:gd name="T8" fmla="*/ 0 w 49"/>
                  <a:gd name="T9" fmla="*/ 14 h 3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9" h="341">
                    <a:moveTo>
                      <a:pt x="0" y="341"/>
                    </a:moveTo>
                    <a:lnTo>
                      <a:pt x="15" y="0"/>
                    </a:lnTo>
                    <a:lnTo>
                      <a:pt x="49" y="0"/>
                    </a:lnTo>
                    <a:lnTo>
                      <a:pt x="49" y="341"/>
                    </a:lnTo>
                    <a:lnTo>
                      <a:pt x="0" y="341"/>
                    </a:lnTo>
                    <a:close/>
                  </a:path>
                </a:pathLst>
              </a:custGeom>
              <a:solidFill>
                <a:srgbClr val="BABAB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IE"/>
              </a:p>
            </p:txBody>
          </p:sp>
          <p:sp>
            <p:nvSpPr>
              <p:cNvPr id="10676" name="Freeform 76"/>
              <p:cNvSpPr>
                <a:spLocks/>
              </p:cNvSpPr>
              <p:nvPr/>
            </p:nvSpPr>
            <p:spPr bwMode="auto">
              <a:xfrm>
                <a:off x="2908" y="2142"/>
                <a:ext cx="10" cy="68"/>
              </a:xfrm>
              <a:custGeom>
                <a:avLst/>
                <a:gdLst>
                  <a:gd name="T0" fmla="*/ 0 w 49"/>
                  <a:gd name="T1" fmla="*/ 14 h 341"/>
                  <a:gd name="T2" fmla="*/ 1 w 49"/>
                  <a:gd name="T3" fmla="*/ 0 h 341"/>
                  <a:gd name="T4" fmla="*/ 2 w 49"/>
                  <a:gd name="T5" fmla="*/ 0 h 341"/>
                  <a:gd name="T6" fmla="*/ 2 w 49"/>
                  <a:gd name="T7" fmla="*/ 14 h 34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9" h="341">
                    <a:moveTo>
                      <a:pt x="0" y="341"/>
                    </a:moveTo>
                    <a:lnTo>
                      <a:pt x="15" y="0"/>
                    </a:lnTo>
                    <a:lnTo>
                      <a:pt x="49" y="0"/>
                    </a:lnTo>
                    <a:lnTo>
                      <a:pt x="49" y="34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IE"/>
              </a:p>
            </p:txBody>
          </p:sp>
          <p:sp>
            <p:nvSpPr>
              <p:cNvPr id="10677" name="Freeform 77"/>
              <p:cNvSpPr>
                <a:spLocks/>
              </p:cNvSpPr>
              <p:nvPr/>
            </p:nvSpPr>
            <p:spPr bwMode="auto">
              <a:xfrm>
                <a:off x="2909" y="2210"/>
                <a:ext cx="9" cy="1"/>
              </a:xfrm>
              <a:custGeom>
                <a:avLst/>
                <a:gdLst>
                  <a:gd name="T0" fmla="*/ 0 w 42"/>
                  <a:gd name="T1" fmla="*/ 0 h 1"/>
                  <a:gd name="T2" fmla="*/ 2 w 42"/>
                  <a:gd name="T3" fmla="*/ 0 h 1"/>
                  <a:gd name="T4" fmla="*/ 0 w 42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2" h="1">
                    <a:moveTo>
                      <a:pt x="0" y="0"/>
                    </a:moveTo>
                    <a:lnTo>
                      <a:pt x="4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ABAB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IE"/>
              </a:p>
            </p:txBody>
          </p:sp>
          <p:sp>
            <p:nvSpPr>
              <p:cNvPr id="10678" name="Line 78"/>
              <p:cNvSpPr>
                <a:spLocks noChangeShapeType="1"/>
              </p:cNvSpPr>
              <p:nvPr/>
            </p:nvSpPr>
            <p:spPr bwMode="auto">
              <a:xfrm>
                <a:off x="2909" y="2210"/>
                <a:ext cx="9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IE"/>
              </a:p>
            </p:txBody>
          </p:sp>
          <p:sp>
            <p:nvSpPr>
              <p:cNvPr id="10679" name="Freeform 79"/>
              <p:cNvSpPr>
                <a:spLocks/>
              </p:cNvSpPr>
              <p:nvPr/>
            </p:nvSpPr>
            <p:spPr bwMode="auto">
              <a:xfrm>
                <a:off x="2900" y="2136"/>
                <a:ext cx="9" cy="8"/>
              </a:xfrm>
              <a:custGeom>
                <a:avLst/>
                <a:gdLst>
                  <a:gd name="T0" fmla="*/ 0 w 48"/>
                  <a:gd name="T1" fmla="*/ 0 h 41"/>
                  <a:gd name="T2" fmla="*/ 2 w 48"/>
                  <a:gd name="T3" fmla="*/ 2 h 41"/>
                  <a:gd name="T4" fmla="*/ 0 w 48"/>
                  <a:gd name="T5" fmla="*/ 0 h 4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8" h="41">
                    <a:moveTo>
                      <a:pt x="0" y="0"/>
                    </a:moveTo>
                    <a:lnTo>
                      <a:pt x="48" y="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ABAB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IE"/>
              </a:p>
            </p:txBody>
          </p:sp>
          <p:sp>
            <p:nvSpPr>
              <p:cNvPr id="10680" name="Line 80"/>
              <p:cNvSpPr>
                <a:spLocks noChangeShapeType="1"/>
              </p:cNvSpPr>
              <p:nvPr/>
            </p:nvSpPr>
            <p:spPr bwMode="auto">
              <a:xfrm>
                <a:off x="2900" y="2136"/>
                <a:ext cx="9" cy="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IE"/>
              </a:p>
            </p:txBody>
          </p:sp>
          <p:sp>
            <p:nvSpPr>
              <p:cNvPr id="10681" name="Freeform 81"/>
              <p:cNvSpPr>
                <a:spLocks/>
              </p:cNvSpPr>
              <p:nvPr/>
            </p:nvSpPr>
            <p:spPr bwMode="auto">
              <a:xfrm>
                <a:off x="2920" y="2138"/>
                <a:ext cx="7" cy="6"/>
              </a:xfrm>
              <a:custGeom>
                <a:avLst/>
                <a:gdLst>
                  <a:gd name="T0" fmla="*/ 1 w 35"/>
                  <a:gd name="T1" fmla="*/ 0 h 31"/>
                  <a:gd name="T2" fmla="*/ 0 w 35"/>
                  <a:gd name="T3" fmla="*/ 1 h 31"/>
                  <a:gd name="T4" fmla="*/ 1 w 35"/>
                  <a:gd name="T5" fmla="*/ 0 h 3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5" h="31">
                    <a:moveTo>
                      <a:pt x="35" y="0"/>
                    </a:moveTo>
                    <a:lnTo>
                      <a:pt x="0" y="31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BABAB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IE"/>
              </a:p>
            </p:txBody>
          </p:sp>
          <p:sp>
            <p:nvSpPr>
              <p:cNvPr id="10682" name="Line 82"/>
              <p:cNvSpPr>
                <a:spLocks noChangeShapeType="1"/>
              </p:cNvSpPr>
              <p:nvPr/>
            </p:nvSpPr>
            <p:spPr bwMode="auto">
              <a:xfrm flipH="1">
                <a:off x="2920" y="2138"/>
                <a:ext cx="7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IE"/>
              </a:p>
            </p:txBody>
          </p:sp>
          <p:sp>
            <p:nvSpPr>
              <p:cNvPr id="10683" name="Freeform 83"/>
              <p:cNvSpPr>
                <a:spLocks/>
              </p:cNvSpPr>
              <p:nvPr/>
            </p:nvSpPr>
            <p:spPr bwMode="auto">
              <a:xfrm>
                <a:off x="2901" y="2138"/>
                <a:ext cx="26" cy="1"/>
              </a:xfrm>
              <a:custGeom>
                <a:avLst/>
                <a:gdLst>
                  <a:gd name="T0" fmla="*/ 0 w 132"/>
                  <a:gd name="T1" fmla="*/ 0 h 1"/>
                  <a:gd name="T2" fmla="*/ 5 w 132"/>
                  <a:gd name="T3" fmla="*/ 0 h 1"/>
                  <a:gd name="T4" fmla="*/ 0 w 132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32" h="1">
                    <a:moveTo>
                      <a:pt x="0" y="0"/>
                    </a:moveTo>
                    <a:lnTo>
                      <a:pt x="13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ABAB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IE"/>
              </a:p>
            </p:txBody>
          </p:sp>
          <p:sp>
            <p:nvSpPr>
              <p:cNvPr id="10684" name="Line 84"/>
              <p:cNvSpPr>
                <a:spLocks noChangeShapeType="1"/>
              </p:cNvSpPr>
              <p:nvPr/>
            </p:nvSpPr>
            <p:spPr bwMode="auto">
              <a:xfrm>
                <a:off x="2901" y="2138"/>
                <a:ext cx="2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IE"/>
              </a:p>
            </p:txBody>
          </p:sp>
          <p:sp>
            <p:nvSpPr>
              <p:cNvPr id="10685" name="Freeform 85"/>
              <p:cNvSpPr>
                <a:spLocks/>
              </p:cNvSpPr>
              <p:nvPr/>
            </p:nvSpPr>
            <p:spPr bwMode="auto">
              <a:xfrm>
                <a:off x="2898" y="2132"/>
                <a:ext cx="33" cy="8"/>
              </a:xfrm>
              <a:custGeom>
                <a:avLst/>
                <a:gdLst>
                  <a:gd name="T0" fmla="*/ 1 w 167"/>
                  <a:gd name="T1" fmla="*/ 1 h 40"/>
                  <a:gd name="T2" fmla="*/ 0 w 167"/>
                  <a:gd name="T3" fmla="*/ 0 h 40"/>
                  <a:gd name="T4" fmla="*/ 7 w 167"/>
                  <a:gd name="T5" fmla="*/ 0 h 40"/>
                  <a:gd name="T6" fmla="*/ 6 w 167"/>
                  <a:gd name="T7" fmla="*/ 2 h 4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67" h="40">
                    <a:moveTo>
                      <a:pt x="29" y="30"/>
                    </a:moveTo>
                    <a:lnTo>
                      <a:pt x="0" y="0"/>
                    </a:lnTo>
                    <a:lnTo>
                      <a:pt x="167" y="0"/>
                    </a:lnTo>
                    <a:lnTo>
                      <a:pt x="140" y="4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IE"/>
              </a:p>
            </p:txBody>
          </p:sp>
          <p:sp>
            <p:nvSpPr>
              <p:cNvPr id="10686" name="Freeform 86"/>
              <p:cNvSpPr>
                <a:spLocks/>
              </p:cNvSpPr>
              <p:nvPr/>
            </p:nvSpPr>
            <p:spPr bwMode="auto">
              <a:xfrm>
                <a:off x="2909" y="2160"/>
                <a:ext cx="9" cy="1"/>
              </a:xfrm>
              <a:custGeom>
                <a:avLst/>
                <a:gdLst>
                  <a:gd name="T0" fmla="*/ 0 w 42"/>
                  <a:gd name="T1" fmla="*/ 0 h 1"/>
                  <a:gd name="T2" fmla="*/ 2 w 42"/>
                  <a:gd name="T3" fmla="*/ 0 h 1"/>
                  <a:gd name="T4" fmla="*/ 0 w 42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2" h="1">
                    <a:moveTo>
                      <a:pt x="0" y="0"/>
                    </a:moveTo>
                    <a:lnTo>
                      <a:pt x="4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ABAB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IE"/>
              </a:p>
            </p:txBody>
          </p:sp>
          <p:sp>
            <p:nvSpPr>
              <p:cNvPr id="10687" name="Line 87"/>
              <p:cNvSpPr>
                <a:spLocks noChangeShapeType="1"/>
              </p:cNvSpPr>
              <p:nvPr/>
            </p:nvSpPr>
            <p:spPr bwMode="auto">
              <a:xfrm>
                <a:off x="2909" y="2160"/>
                <a:ext cx="9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IE"/>
              </a:p>
            </p:txBody>
          </p:sp>
          <p:sp>
            <p:nvSpPr>
              <p:cNvPr id="10688" name="Freeform 88"/>
              <p:cNvSpPr>
                <a:spLocks/>
              </p:cNvSpPr>
              <p:nvPr/>
            </p:nvSpPr>
            <p:spPr bwMode="auto">
              <a:xfrm>
                <a:off x="2908" y="2190"/>
                <a:ext cx="10" cy="1"/>
              </a:xfrm>
              <a:custGeom>
                <a:avLst/>
                <a:gdLst>
                  <a:gd name="T0" fmla="*/ 0 w 49"/>
                  <a:gd name="T1" fmla="*/ 0 h 1"/>
                  <a:gd name="T2" fmla="*/ 2 w 49"/>
                  <a:gd name="T3" fmla="*/ 0 h 1"/>
                  <a:gd name="T4" fmla="*/ 0 w 49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9" h="1">
                    <a:moveTo>
                      <a:pt x="0" y="0"/>
                    </a:moveTo>
                    <a:lnTo>
                      <a:pt x="49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ABAB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IE"/>
              </a:p>
            </p:txBody>
          </p:sp>
          <p:sp>
            <p:nvSpPr>
              <p:cNvPr id="10689" name="Line 89"/>
              <p:cNvSpPr>
                <a:spLocks noChangeShapeType="1"/>
              </p:cNvSpPr>
              <p:nvPr/>
            </p:nvSpPr>
            <p:spPr bwMode="auto">
              <a:xfrm>
                <a:off x="2908" y="2190"/>
                <a:ext cx="10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IE"/>
              </a:p>
            </p:txBody>
          </p:sp>
          <p:sp>
            <p:nvSpPr>
              <p:cNvPr id="10690" name="Freeform 90"/>
              <p:cNvSpPr>
                <a:spLocks/>
              </p:cNvSpPr>
              <p:nvPr/>
            </p:nvSpPr>
            <p:spPr bwMode="auto">
              <a:xfrm>
                <a:off x="2915" y="2146"/>
                <a:ext cx="73" cy="54"/>
              </a:xfrm>
              <a:custGeom>
                <a:avLst/>
                <a:gdLst>
                  <a:gd name="T0" fmla="*/ 0 w 368"/>
                  <a:gd name="T1" fmla="*/ 11 h 271"/>
                  <a:gd name="T2" fmla="*/ 14 w 368"/>
                  <a:gd name="T3" fmla="*/ 1 h 271"/>
                  <a:gd name="T4" fmla="*/ 14 w 368"/>
                  <a:gd name="T5" fmla="*/ 0 h 271"/>
                  <a:gd name="T6" fmla="*/ 0 w 368"/>
                  <a:gd name="T7" fmla="*/ 10 h 271"/>
                  <a:gd name="T8" fmla="*/ 0 w 368"/>
                  <a:gd name="T9" fmla="*/ 11 h 27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68" h="271">
                    <a:moveTo>
                      <a:pt x="0" y="271"/>
                    </a:moveTo>
                    <a:lnTo>
                      <a:pt x="368" y="21"/>
                    </a:lnTo>
                    <a:lnTo>
                      <a:pt x="349" y="0"/>
                    </a:lnTo>
                    <a:lnTo>
                      <a:pt x="0" y="249"/>
                    </a:lnTo>
                    <a:lnTo>
                      <a:pt x="0" y="271"/>
                    </a:lnTo>
                    <a:close/>
                  </a:path>
                </a:pathLst>
              </a:custGeom>
              <a:solidFill>
                <a:srgbClr val="BABAB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IE"/>
              </a:p>
            </p:txBody>
          </p:sp>
          <p:sp>
            <p:nvSpPr>
              <p:cNvPr id="10691" name="Freeform 91"/>
              <p:cNvSpPr>
                <a:spLocks/>
              </p:cNvSpPr>
              <p:nvPr/>
            </p:nvSpPr>
            <p:spPr bwMode="auto">
              <a:xfrm>
                <a:off x="2915" y="2146"/>
                <a:ext cx="73" cy="54"/>
              </a:xfrm>
              <a:custGeom>
                <a:avLst/>
                <a:gdLst>
                  <a:gd name="T0" fmla="*/ 0 w 368"/>
                  <a:gd name="T1" fmla="*/ 11 h 271"/>
                  <a:gd name="T2" fmla="*/ 14 w 368"/>
                  <a:gd name="T3" fmla="*/ 1 h 271"/>
                  <a:gd name="T4" fmla="*/ 14 w 368"/>
                  <a:gd name="T5" fmla="*/ 0 h 271"/>
                  <a:gd name="T6" fmla="*/ 0 w 368"/>
                  <a:gd name="T7" fmla="*/ 10 h 27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68" h="271">
                    <a:moveTo>
                      <a:pt x="0" y="271"/>
                    </a:moveTo>
                    <a:lnTo>
                      <a:pt x="368" y="21"/>
                    </a:lnTo>
                    <a:lnTo>
                      <a:pt x="349" y="0"/>
                    </a:lnTo>
                    <a:lnTo>
                      <a:pt x="0" y="249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IE"/>
              </a:p>
            </p:txBody>
          </p:sp>
          <p:sp>
            <p:nvSpPr>
              <p:cNvPr id="10692" name="Freeform 92"/>
              <p:cNvSpPr>
                <a:spLocks/>
              </p:cNvSpPr>
              <p:nvPr/>
            </p:nvSpPr>
            <p:spPr bwMode="auto">
              <a:xfrm>
                <a:off x="2823" y="2152"/>
                <a:ext cx="86" cy="44"/>
              </a:xfrm>
              <a:custGeom>
                <a:avLst/>
                <a:gdLst>
                  <a:gd name="T0" fmla="*/ 17 w 429"/>
                  <a:gd name="T1" fmla="*/ 8 h 220"/>
                  <a:gd name="T2" fmla="*/ 1 w 429"/>
                  <a:gd name="T3" fmla="*/ 0 h 220"/>
                  <a:gd name="T4" fmla="*/ 0 w 429"/>
                  <a:gd name="T5" fmla="*/ 1 h 220"/>
                  <a:gd name="T6" fmla="*/ 17 w 429"/>
                  <a:gd name="T7" fmla="*/ 9 h 220"/>
                  <a:gd name="T8" fmla="*/ 17 w 429"/>
                  <a:gd name="T9" fmla="*/ 8 h 2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29" h="220">
                    <a:moveTo>
                      <a:pt x="422" y="194"/>
                    </a:moveTo>
                    <a:lnTo>
                      <a:pt x="32" y="0"/>
                    </a:lnTo>
                    <a:lnTo>
                      <a:pt x="0" y="17"/>
                    </a:lnTo>
                    <a:lnTo>
                      <a:pt x="429" y="220"/>
                    </a:lnTo>
                    <a:lnTo>
                      <a:pt x="422" y="194"/>
                    </a:lnTo>
                    <a:close/>
                  </a:path>
                </a:pathLst>
              </a:custGeom>
              <a:solidFill>
                <a:srgbClr val="BABAB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IE"/>
              </a:p>
            </p:txBody>
          </p:sp>
          <p:sp>
            <p:nvSpPr>
              <p:cNvPr id="10693" name="Freeform 93"/>
              <p:cNvSpPr>
                <a:spLocks/>
              </p:cNvSpPr>
              <p:nvPr/>
            </p:nvSpPr>
            <p:spPr bwMode="auto">
              <a:xfrm>
                <a:off x="2823" y="2152"/>
                <a:ext cx="86" cy="44"/>
              </a:xfrm>
              <a:custGeom>
                <a:avLst/>
                <a:gdLst>
                  <a:gd name="T0" fmla="*/ 17 w 429"/>
                  <a:gd name="T1" fmla="*/ 8 h 220"/>
                  <a:gd name="T2" fmla="*/ 1 w 429"/>
                  <a:gd name="T3" fmla="*/ 0 h 220"/>
                  <a:gd name="T4" fmla="*/ 0 w 429"/>
                  <a:gd name="T5" fmla="*/ 1 h 220"/>
                  <a:gd name="T6" fmla="*/ 17 w 429"/>
                  <a:gd name="T7" fmla="*/ 9 h 22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29" h="220">
                    <a:moveTo>
                      <a:pt x="422" y="194"/>
                    </a:moveTo>
                    <a:lnTo>
                      <a:pt x="32" y="0"/>
                    </a:lnTo>
                    <a:lnTo>
                      <a:pt x="0" y="17"/>
                    </a:lnTo>
                    <a:lnTo>
                      <a:pt x="429" y="22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IE"/>
              </a:p>
            </p:txBody>
          </p:sp>
          <p:sp>
            <p:nvSpPr>
              <p:cNvPr id="10694" name="Freeform 94"/>
              <p:cNvSpPr>
                <a:spLocks/>
              </p:cNvSpPr>
              <p:nvPr/>
            </p:nvSpPr>
            <p:spPr bwMode="auto">
              <a:xfrm>
                <a:off x="2825" y="2140"/>
                <a:ext cx="84" cy="14"/>
              </a:xfrm>
              <a:custGeom>
                <a:avLst/>
                <a:gdLst>
                  <a:gd name="T0" fmla="*/ 17 w 422"/>
                  <a:gd name="T1" fmla="*/ 0 h 70"/>
                  <a:gd name="T2" fmla="*/ 0 w 422"/>
                  <a:gd name="T3" fmla="*/ 3 h 70"/>
                  <a:gd name="T4" fmla="*/ 17 w 422"/>
                  <a:gd name="T5" fmla="*/ 0 h 7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22" h="70">
                    <a:moveTo>
                      <a:pt x="422" y="0"/>
                    </a:moveTo>
                    <a:lnTo>
                      <a:pt x="0" y="70"/>
                    </a:lnTo>
                    <a:lnTo>
                      <a:pt x="422" y="0"/>
                    </a:lnTo>
                    <a:close/>
                  </a:path>
                </a:pathLst>
              </a:custGeom>
              <a:solidFill>
                <a:srgbClr val="BABAB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IE"/>
              </a:p>
            </p:txBody>
          </p:sp>
          <p:sp>
            <p:nvSpPr>
              <p:cNvPr id="10695" name="Line 95"/>
              <p:cNvSpPr>
                <a:spLocks noChangeShapeType="1"/>
              </p:cNvSpPr>
              <p:nvPr/>
            </p:nvSpPr>
            <p:spPr bwMode="auto">
              <a:xfrm flipH="1">
                <a:off x="2825" y="2140"/>
                <a:ext cx="84" cy="1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IE"/>
              </a:p>
            </p:txBody>
          </p:sp>
          <p:sp>
            <p:nvSpPr>
              <p:cNvPr id="10696" name="Freeform 96"/>
              <p:cNvSpPr>
                <a:spLocks/>
              </p:cNvSpPr>
              <p:nvPr/>
            </p:nvSpPr>
            <p:spPr bwMode="auto">
              <a:xfrm>
                <a:off x="2922" y="2138"/>
                <a:ext cx="66" cy="10"/>
              </a:xfrm>
              <a:custGeom>
                <a:avLst/>
                <a:gdLst>
                  <a:gd name="T0" fmla="*/ 0 w 333"/>
                  <a:gd name="T1" fmla="*/ 0 h 50"/>
                  <a:gd name="T2" fmla="*/ 13 w 333"/>
                  <a:gd name="T3" fmla="*/ 2 h 50"/>
                  <a:gd name="T4" fmla="*/ 0 w 333"/>
                  <a:gd name="T5" fmla="*/ 0 h 5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33" h="50">
                    <a:moveTo>
                      <a:pt x="0" y="0"/>
                    </a:moveTo>
                    <a:lnTo>
                      <a:pt x="333" y="5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ABAB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IE"/>
              </a:p>
            </p:txBody>
          </p:sp>
          <p:sp>
            <p:nvSpPr>
              <p:cNvPr id="10697" name="Line 97"/>
              <p:cNvSpPr>
                <a:spLocks noChangeShapeType="1"/>
              </p:cNvSpPr>
              <p:nvPr/>
            </p:nvSpPr>
            <p:spPr bwMode="auto">
              <a:xfrm>
                <a:off x="2922" y="2138"/>
                <a:ext cx="66" cy="1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IE"/>
              </a:p>
            </p:txBody>
          </p:sp>
          <p:sp>
            <p:nvSpPr>
              <p:cNvPr id="10698" name="Freeform 98"/>
              <p:cNvSpPr>
                <a:spLocks/>
              </p:cNvSpPr>
              <p:nvPr/>
            </p:nvSpPr>
            <p:spPr bwMode="auto">
              <a:xfrm>
                <a:off x="2919" y="2096"/>
                <a:ext cx="1" cy="46"/>
              </a:xfrm>
              <a:custGeom>
                <a:avLst/>
                <a:gdLst>
                  <a:gd name="T0" fmla="*/ 0 w 7"/>
                  <a:gd name="T1" fmla="*/ 9 h 231"/>
                  <a:gd name="T2" fmla="*/ 0 w 7"/>
                  <a:gd name="T3" fmla="*/ 0 h 231"/>
                  <a:gd name="T4" fmla="*/ 0 w 7"/>
                  <a:gd name="T5" fmla="*/ 9 h 23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7" h="231">
                    <a:moveTo>
                      <a:pt x="0" y="231"/>
                    </a:moveTo>
                    <a:lnTo>
                      <a:pt x="7" y="0"/>
                    </a:lnTo>
                    <a:lnTo>
                      <a:pt x="0" y="231"/>
                    </a:lnTo>
                    <a:close/>
                  </a:path>
                </a:pathLst>
              </a:custGeom>
              <a:solidFill>
                <a:srgbClr val="BABAB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IE"/>
              </a:p>
            </p:txBody>
          </p:sp>
          <p:sp>
            <p:nvSpPr>
              <p:cNvPr id="10699" name="Line 99"/>
              <p:cNvSpPr>
                <a:spLocks noChangeShapeType="1"/>
              </p:cNvSpPr>
              <p:nvPr/>
            </p:nvSpPr>
            <p:spPr bwMode="auto">
              <a:xfrm flipV="1">
                <a:off x="2919" y="2096"/>
                <a:ext cx="1" cy="4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IE"/>
              </a:p>
            </p:txBody>
          </p:sp>
          <p:sp>
            <p:nvSpPr>
              <p:cNvPr id="10700" name="Freeform 100"/>
              <p:cNvSpPr>
                <a:spLocks/>
              </p:cNvSpPr>
              <p:nvPr/>
            </p:nvSpPr>
            <p:spPr bwMode="auto">
              <a:xfrm>
                <a:off x="2826" y="2154"/>
                <a:ext cx="1" cy="42"/>
              </a:xfrm>
              <a:custGeom>
                <a:avLst/>
                <a:gdLst>
                  <a:gd name="T0" fmla="*/ 0 w 1"/>
                  <a:gd name="T1" fmla="*/ 0 h 210"/>
                  <a:gd name="T2" fmla="*/ 0 w 1"/>
                  <a:gd name="T3" fmla="*/ 8 h 210"/>
                  <a:gd name="T4" fmla="*/ 0 w 1"/>
                  <a:gd name="T5" fmla="*/ 0 h 21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210">
                    <a:moveTo>
                      <a:pt x="0" y="0"/>
                    </a:moveTo>
                    <a:lnTo>
                      <a:pt x="0" y="2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ABAB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IE"/>
              </a:p>
            </p:txBody>
          </p:sp>
          <p:sp>
            <p:nvSpPr>
              <p:cNvPr id="10701" name="Line 101"/>
              <p:cNvSpPr>
                <a:spLocks noChangeShapeType="1"/>
              </p:cNvSpPr>
              <p:nvPr/>
            </p:nvSpPr>
            <p:spPr bwMode="auto">
              <a:xfrm>
                <a:off x="2826" y="2154"/>
                <a:ext cx="1" cy="4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IE"/>
              </a:p>
            </p:txBody>
          </p:sp>
          <p:sp>
            <p:nvSpPr>
              <p:cNvPr id="10702" name="Freeform 102"/>
              <p:cNvSpPr>
                <a:spLocks/>
              </p:cNvSpPr>
              <p:nvPr/>
            </p:nvSpPr>
            <p:spPr bwMode="auto">
              <a:xfrm>
                <a:off x="2986" y="2150"/>
                <a:ext cx="1" cy="34"/>
              </a:xfrm>
              <a:custGeom>
                <a:avLst/>
                <a:gdLst>
                  <a:gd name="T0" fmla="*/ 0 w 7"/>
                  <a:gd name="T1" fmla="*/ 0 h 170"/>
                  <a:gd name="T2" fmla="*/ 0 w 7"/>
                  <a:gd name="T3" fmla="*/ 7 h 170"/>
                  <a:gd name="T4" fmla="*/ 0 w 7"/>
                  <a:gd name="T5" fmla="*/ 0 h 17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7" h="170">
                    <a:moveTo>
                      <a:pt x="7" y="0"/>
                    </a:moveTo>
                    <a:lnTo>
                      <a:pt x="0" y="17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BABAB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IE"/>
              </a:p>
            </p:txBody>
          </p:sp>
          <p:sp>
            <p:nvSpPr>
              <p:cNvPr id="10703" name="Line 103"/>
              <p:cNvSpPr>
                <a:spLocks noChangeShapeType="1"/>
              </p:cNvSpPr>
              <p:nvPr/>
            </p:nvSpPr>
            <p:spPr bwMode="auto">
              <a:xfrm flipH="1">
                <a:off x="2986" y="2150"/>
                <a:ext cx="1" cy="3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IE"/>
              </a:p>
            </p:txBody>
          </p:sp>
          <p:sp>
            <p:nvSpPr>
              <p:cNvPr id="10704" name="Freeform 104"/>
              <p:cNvSpPr>
                <a:spLocks/>
              </p:cNvSpPr>
              <p:nvPr/>
            </p:nvSpPr>
            <p:spPr bwMode="auto">
              <a:xfrm>
                <a:off x="2287" y="2192"/>
                <a:ext cx="3" cy="17"/>
              </a:xfrm>
              <a:custGeom>
                <a:avLst/>
                <a:gdLst>
                  <a:gd name="T0" fmla="*/ 1 w 13"/>
                  <a:gd name="T1" fmla="*/ 0 h 87"/>
                  <a:gd name="T2" fmla="*/ 0 w 13"/>
                  <a:gd name="T3" fmla="*/ 3 h 87"/>
                  <a:gd name="T4" fmla="*/ 1 w 13"/>
                  <a:gd name="T5" fmla="*/ 0 h 8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3" h="87">
                    <a:moveTo>
                      <a:pt x="13" y="0"/>
                    </a:moveTo>
                    <a:lnTo>
                      <a:pt x="0" y="87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BABAB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IE"/>
              </a:p>
            </p:txBody>
          </p:sp>
          <p:sp>
            <p:nvSpPr>
              <p:cNvPr id="10705" name="Line 105"/>
              <p:cNvSpPr>
                <a:spLocks noChangeShapeType="1"/>
              </p:cNvSpPr>
              <p:nvPr/>
            </p:nvSpPr>
            <p:spPr bwMode="auto">
              <a:xfrm flipH="1">
                <a:off x="2287" y="2192"/>
                <a:ext cx="3" cy="1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IE"/>
              </a:p>
            </p:txBody>
          </p:sp>
          <p:sp>
            <p:nvSpPr>
              <p:cNvPr id="10706" name="Freeform 106"/>
              <p:cNvSpPr>
                <a:spLocks/>
              </p:cNvSpPr>
              <p:nvPr/>
            </p:nvSpPr>
            <p:spPr bwMode="auto">
              <a:xfrm>
                <a:off x="2341" y="2192"/>
                <a:ext cx="34" cy="17"/>
              </a:xfrm>
              <a:custGeom>
                <a:avLst/>
                <a:gdLst>
                  <a:gd name="T0" fmla="*/ 6 w 170"/>
                  <a:gd name="T1" fmla="*/ 3 h 86"/>
                  <a:gd name="T2" fmla="*/ 5 w 170"/>
                  <a:gd name="T3" fmla="*/ 3 h 86"/>
                  <a:gd name="T4" fmla="*/ 5 w 170"/>
                  <a:gd name="T5" fmla="*/ 3 h 86"/>
                  <a:gd name="T6" fmla="*/ 4 w 170"/>
                  <a:gd name="T7" fmla="*/ 3 h 86"/>
                  <a:gd name="T8" fmla="*/ 3 w 170"/>
                  <a:gd name="T9" fmla="*/ 3 h 86"/>
                  <a:gd name="T10" fmla="*/ 3 w 170"/>
                  <a:gd name="T11" fmla="*/ 3 h 86"/>
                  <a:gd name="T12" fmla="*/ 2 w 170"/>
                  <a:gd name="T13" fmla="*/ 3 h 86"/>
                  <a:gd name="T14" fmla="*/ 2 w 170"/>
                  <a:gd name="T15" fmla="*/ 3 h 86"/>
                  <a:gd name="T16" fmla="*/ 1 w 170"/>
                  <a:gd name="T17" fmla="*/ 3 h 86"/>
                  <a:gd name="T18" fmla="*/ 1 w 170"/>
                  <a:gd name="T19" fmla="*/ 3 h 86"/>
                  <a:gd name="T20" fmla="*/ 0 w 170"/>
                  <a:gd name="T21" fmla="*/ 2 h 86"/>
                  <a:gd name="T22" fmla="*/ 0 w 170"/>
                  <a:gd name="T23" fmla="*/ 2 h 86"/>
                  <a:gd name="T24" fmla="*/ 0 w 170"/>
                  <a:gd name="T25" fmla="*/ 2 h 86"/>
                  <a:gd name="T26" fmla="*/ 0 w 170"/>
                  <a:gd name="T27" fmla="*/ 1 h 86"/>
                  <a:gd name="T28" fmla="*/ 0 w 170"/>
                  <a:gd name="T29" fmla="*/ 1 h 86"/>
                  <a:gd name="T30" fmla="*/ 1 w 170"/>
                  <a:gd name="T31" fmla="*/ 1 h 86"/>
                  <a:gd name="T32" fmla="*/ 1 w 170"/>
                  <a:gd name="T33" fmla="*/ 0 h 86"/>
                  <a:gd name="T34" fmla="*/ 2 w 170"/>
                  <a:gd name="T35" fmla="*/ 0 h 86"/>
                  <a:gd name="T36" fmla="*/ 2 w 170"/>
                  <a:gd name="T37" fmla="*/ 0 h 86"/>
                  <a:gd name="T38" fmla="*/ 3 w 170"/>
                  <a:gd name="T39" fmla="*/ 0 h 86"/>
                  <a:gd name="T40" fmla="*/ 3 w 170"/>
                  <a:gd name="T41" fmla="*/ 0 h 86"/>
                  <a:gd name="T42" fmla="*/ 4 w 170"/>
                  <a:gd name="T43" fmla="*/ 0 h 86"/>
                  <a:gd name="T44" fmla="*/ 5 w 170"/>
                  <a:gd name="T45" fmla="*/ 0 h 86"/>
                  <a:gd name="T46" fmla="*/ 5 w 170"/>
                  <a:gd name="T47" fmla="*/ 0 h 86"/>
                  <a:gd name="T48" fmla="*/ 6 w 170"/>
                  <a:gd name="T49" fmla="*/ 0 h 86"/>
                  <a:gd name="T50" fmla="*/ 7 w 170"/>
                  <a:gd name="T51" fmla="*/ 1 h 86"/>
                  <a:gd name="T52" fmla="*/ 7 w 170"/>
                  <a:gd name="T53" fmla="*/ 2 h 86"/>
                  <a:gd name="T54" fmla="*/ 7 w 170"/>
                  <a:gd name="T55" fmla="*/ 2 h 86"/>
                  <a:gd name="T56" fmla="*/ 6 w 170"/>
                  <a:gd name="T57" fmla="*/ 3 h 8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170" h="86">
                    <a:moveTo>
                      <a:pt x="145" y="74"/>
                    </a:moveTo>
                    <a:lnTo>
                      <a:pt x="131" y="79"/>
                    </a:lnTo>
                    <a:lnTo>
                      <a:pt x="117" y="83"/>
                    </a:lnTo>
                    <a:lnTo>
                      <a:pt x="101" y="86"/>
                    </a:lnTo>
                    <a:lnTo>
                      <a:pt x="85" y="86"/>
                    </a:lnTo>
                    <a:lnTo>
                      <a:pt x="68" y="86"/>
                    </a:lnTo>
                    <a:lnTo>
                      <a:pt x="53" y="83"/>
                    </a:lnTo>
                    <a:lnTo>
                      <a:pt x="38" y="79"/>
                    </a:lnTo>
                    <a:lnTo>
                      <a:pt x="25" y="74"/>
                    </a:lnTo>
                    <a:lnTo>
                      <a:pt x="13" y="67"/>
                    </a:lnTo>
                    <a:lnTo>
                      <a:pt x="6" y="59"/>
                    </a:lnTo>
                    <a:lnTo>
                      <a:pt x="1" y="51"/>
                    </a:lnTo>
                    <a:lnTo>
                      <a:pt x="0" y="43"/>
                    </a:lnTo>
                    <a:lnTo>
                      <a:pt x="1" y="35"/>
                    </a:lnTo>
                    <a:lnTo>
                      <a:pt x="6" y="27"/>
                    </a:lnTo>
                    <a:lnTo>
                      <a:pt x="13" y="19"/>
                    </a:lnTo>
                    <a:lnTo>
                      <a:pt x="25" y="12"/>
                    </a:lnTo>
                    <a:lnTo>
                      <a:pt x="38" y="7"/>
                    </a:lnTo>
                    <a:lnTo>
                      <a:pt x="53" y="3"/>
                    </a:lnTo>
                    <a:lnTo>
                      <a:pt x="68" y="0"/>
                    </a:lnTo>
                    <a:lnTo>
                      <a:pt x="85" y="0"/>
                    </a:lnTo>
                    <a:lnTo>
                      <a:pt x="101" y="0"/>
                    </a:lnTo>
                    <a:lnTo>
                      <a:pt x="117" y="3"/>
                    </a:lnTo>
                    <a:lnTo>
                      <a:pt x="131" y="7"/>
                    </a:lnTo>
                    <a:lnTo>
                      <a:pt x="145" y="12"/>
                    </a:lnTo>
                    <a:lnTo>
                      <a:pt x="163" y="27"/>
                    </a:lnTo>
                    <a:lnTo>
                      <a:pt x="170" y="43"/>
                    </a:lnTo>
                    <a:lnTo>
                      <a:pt x="163" y="59"/>
                    </a:lnTo>
                    <a:lnTo>
                      <a:pt x="145" y="74"/>
                    </a:lnTo>
                    <a:close/>
                  </a:path>
                </a:pathLst>
              </a:custGeom>
              <a:solidFill>
                <a:srgbClr val="BABAB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IE"/>
              </a:p>
            </p:txBody>
          </p:sp>
          <p:sp>
            <p:nvSpPr>
              <p:cNvPr id="10707" name="Freeform 107"/>
              <p:cNvSpPr>
                <a:spLocks/>
              </p:cNvSpPr>
              <p:nvPr/>
            </p:nvSpPr>
            <p:spPr bwMode="auto">
              <a:xfrm>
                <a:off x="2341" y="2192"/>
                <a:ext cx="34" cy="17"/>
              </a:xfrm>
              <a:custGeom>
                <a:avLst/>
                <a:gdLst>
                  <a:gd name="T0" fmla="*/ 6 w 170"/>
                  <a:gd name="T1" fmla="*/ 3 h 86"/>
                  <a:gd name="T2" fmla="*/ 6 w 170"/>
                  <a:gd name="T3" fmla="*/ 3 h 86"/>
                  <a:gd name="T4" fmla="*/ 5 w 170"/>
                  <a:gd name="T5" fmla="*/ 3 h 86"/>
                  <a:gd name="T6" fmla="*/ 5 w 170"/>
                  <a:gd name="T7" fmla="*/ 3 h 86"/>
                  <a:gd name="T8" fmla="*/ 4 w 170"/>
                  <a:gd name="T9" fmla="*/ 3 h 86"/>
                  <a:gd name="T10" fmla="*/ 3 w 170"/>
                  <a:gd name="T11" fmla="*/ 3 h 86"/>
                  <a:gd name="T12" fmla="*/ 3 w 170"/>
                  <a:gd name="T13" fmla="*/ 3 h 86"/>
                  <a:gd name="T14" fmla="*/ 2 w 170"/>
                  <a:gd name="T15" fmla="*/ 3 h 86"/>
                  <a:gd name="T16" fmla="*/ 2 w 170"/>
                  <a:gd name="T17" fmla="*/ 3 h 86"/>
                  <a:gd name="T18" fmla="*/ 1 w 170"/>
                  <a:gd name="T19" fmla="*/ 3 h 86"/>
                  <a:gd name="T20" fmla="*/ 1 w 170"/>
                  <a:gd name="T21" fmla="*/ 3 h 86"/>
                  <a:gd name="T22" fmla="*/ 1 w 170"/>
                  <a:gd name="T23" fmla="*/ 3 h 86"/>
                  <a:gd name="T24" fmla="*/ 0 w 170"/>
                  <a:gd name="T25" fmla="*/ 2 h 86"/>
                  <a:gd name="T26" fmla="*/ 0 w 170"/>
                  <a:gd name="T27" fmla="*/ 2 h 86"/>
                  <a:gd name="T28" fmla="*/ 0 w 170"/>
                  <a:gd name="T29" fmla="*/ 2 h 86"/>
                  <a:gd name="T30" fmla="*/ 0 w 170"/>
                  <a:gd name="T31" fmla="*/ 1 h 86"/>
                  <a:gd name="T32" fmla="*/ 0 w 170"/>
                  <a:gd name="T33" fmla="*/ 1 h 86"/>
                  <a:gd name="T34" fmla="*/ 1 w 170"/>
                  <a:gd name="T35" fmla="*/ 1 h 86"/>
                  <a:gd name="T36" fmla="*/ 1 w 170"/>
                  <a:gd name="T37" fmla="*/ 0 h 86"/>
                  <a:gd name="T38" fmla="*/ 1 w 170"/>
                  <a:gd name="T39" fmla="*/ 0 h 86"/>
                  <a:gd name="T40" fmla="*/ 2 w 170"/>
                  <a:gd name="T41" fmla="*/ 0 h 86"/>
                  <a:gd name="T42" fmla="*/ 2 w 170"/>
                  <a:gd name="T43" fmla="*/ 0 h 86"/>
                  <a:gd name="T44" fmla="*/ 3 w 170"/>
                  <a:gd name="T45" fmla="*/ 0 h 86"/>
                  <a:gd name="T46" fmla="*/ 3 w 170"/>
                  <a:gd name="T47" fmla="*/ 0 h 86"/>
                  <a:gd name="T48" fmla="*/ 4 w 170"/>
                  <a:gd name="T49" fmla="*/ 0 h 86"/>
                  <a:gd name="T50" fmla="*/ 5 w 170"/>
                  <a:gd name="T51" fmla="*/ 0 h 86"/>
                  <a:gd name="T52" fmla="*/ 5 w 170"/>
                  <a:gd name="T53" fmla="*/ 0 h 86"/>
                  <a:gd name="T54" fmla="*/ 6 w 170"/>
                  <a:gd name="T55" fmla="*/ 0 h 86"/>
                  <a:gd name="T56" fmla="*/ 6 w 170"/>
                  <a:gd name="T57" fmla="*/ 0 h 86"/>
                  <a:gd name="T58" fmla="*/ 7 w 170"/>
                  <a:gd name="T59" fmla="*/ 1 h 86"/>
                  <a:gd name="T60" fmla="*/ 7 w 170"/>
                  <a:gd name="T61" fmla="*/ 2 h 86"/>
                  <a:gd name="T62" fmla="*/ 7 w 170"/>
                  <a:gd name="T63" fmla="*/ 2 h 86"/>
                  <a:gd name="T64" fmla="*/ 6 w 170"/>
                  <a:gd name="T65" fmla="*/ 3 h 8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70" h="86">
                    <a:moveTo>
                      <a:pt x="145" y="74"/>
                    </a:moveTo>
                    <a:lnTo>
                      <a:pt x="145" y="74"/>
                    </a:lnTo>
                    <a:lnTo>
                      <a:pt x="131" y="79"/>
                    </a:lnTo>
                    <a:lnTo>
                      <a:pt x="117" y="83"/>
                    </a:lnTo>
                    <a:lnTo>
                      <a:pt x="101" y="86"/>
                    </a:lnTo>
                    <a:lnTo>
                      <a:pt x="85" y="86"/>
                    </a:lnTo>
                    <a:lnTo>
                      <a:pt x="68" y="86"/>
                    </a:lnTo>
                    <a:lnTo>
                      <a:pt x="53" y="83"/>
                    </a:lnTo>
                    <a:lnTo>
                      <a:pt x="38" y="79"/>
                    </a:lnTo>
                    <a:lnTo>
                      <a:pt x="25" y="74"/>
                    </a:lnTo>
                    <a:lnTo>
                      <a:pt x="13" y="67"/>
                    </a:lnTo>
                    <a:lnTo>
                      <a:pt x="6" y="59"/>
                    </a:lnTo>
                    <a:lnTo>
                      <a:pt x="1" y="51"/>
                    </a:lnTo>
                    <a:lnTo>
                      <a:pt x="0" y="43"/>
                    </a:lnTo>
                    <a:lnTo>
                      <a:pt x="1" y="35"/>
                    </a:lnTo>
                    <a:lnTo>
                      <a:pt x="6" y="27"/>
                    </a:lnTo>
                    <a:lnTo>
                      <a:pt x="13" y="19"/>
                    </a:lnTo>
                    <a:lnTo>
                      <a:pt x="25" y="12"/>
                    </a:lnTo>
                    <a:lnTo>
                      <a:pt x="38" y="7"/>
                    </a:lnTo>
                    <a:lnTo>
                      <a:pt x="53" y="3"/>
                    </a:lnTo>
                    <a:lnTo>
                      <a:pt x="68" y="0"/>
                    </a:lnTo>
                    <a:lnTo>
                      <a:pt x="85" y="0"/>
                    </a:lnTo>
                    <a:lnTo>
                      <a:pt x="101" y="0"/>
                    </a:lnTo>
                    <a:lnTo>
                      <a:pt x="117" y="3"/>
                    </a:lnTo>
                    <a:lnTo>
                      <a:pt x="131" y="7"/>
                    </a:lnTo>
                    <a:lnTo>
                      <a:pt x="145" y="12"/>
                    </a:lnTo>
                    <a:lnTo>
                      <a:pt x="163" y="27"/>
                    </a:lnTo>
                    <a:lnTo>
                      <a:pt x="170" y="43"/>
                    </a:lnTo>
                    <a:lnTo>
                      <a:pt x="163" y="59"/>
                    </a:lnTo>
                    <a:lnTo>
                      <a:pt x="145" y="74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IE"/>
              </a:p>
            </p:txBody>
          </p:sp>
          <p:sp>
            <p:nvSpPr>
              <p:cNvPr id="10708" name="Freeform 108"/>
              <p:cNvSpPr>
                <a:spLocks/>
              </p:cNvSpPr>
              <p:nvPr/>
            </p:nvSpPr>
            <p:spPr bwMode="auto">
              <a:xfrm>
                <a:off x="3350" y="2205"/>
                <a:ext cx="170" cy="17"/>
              </a:xfrm>
              <a:custGeom>
                <a:avLst/>
                <a:gdLst>
                  <a:gd name="T0" fmla="*/ 1 w 850"/>
                  <a:gd name="T1" fmla="*/ 3 h 87"/>
                  <a:gd name="T2" fmla="*/ 1 w 850"/>
                  <a:gd name="T3" fmla="*/ 0 h 87"/>
                  <a:gd name="T4" fmla="*/ 34 w 850"/>
                  <a:gd name="T5" fmla="*/ 0 h 87"/>
                  <a:gd name="T6" fmla="*/ 34 w 850"/>
                  <a:gd name="T7" fmla="*/ 3 h 87"/>
                  <a:gd name="T8" fmla="*/ 0 w 850"/>
                  <a:gd name="T9" fmla="*/ 3 h 87"/>
                  <a:gd name="T10" fmla="*/ 1 w 850"/>
                  <a:gd name="T11" fmla="*/ 3 h 8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50" h="87">
                    <a:moveTo>
                      <a:pt x="36" y="87"/>
                    </a:moveTo>
                    <a:lnTo>
                      <a:pt x="36" y="0"/>
                    </a:lnTo>
                    <a:lnTo>
                      <a:pt x="838" y="0"/>
                    </a:lnTo>
                    <a:lnTo>
                      <a:pt x="850" y="87"/>
                    </a:lnTo>
                    <a:lnTo>
                      <a:pt x="0" y="87"/>
                    </a:lnTo>
                    <a:lnTo>
                      <a:pt x="36" y="87"/>
                    </a:lnTo>
                    <a:close/>
                  </a:path>
                </a:pathLst>
              </a:custGeom>
              <a:solidFill>
                <a:srgbClr val="BABAB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IE"/>
              </a:p>
            </p:txBody>
          </p:sp>
          <p:sp>
            <p:nvSpPr>
              <p:cNvPr id="10709" name="Freeform 109"/>
              <p:cNvSpPr>
                <a:spLocks/>
              </p:cNvSpPr>
              <p:nvPr/>
            </p:nvSpPr>
            <p:spPr bwMode="auto">
              <a:xfrm>
                <a:off x="3350" y="2205"/>
                <a:ext cx="170" cy="17"/>
              </a:xfrm>
              <a:custGeom>
                <a:avLst/>
                <a:gdLst>
                  <a:gd name="T0" fmla="*/ 1 w 850"/>
                  <a:gd name="T1" fmla="*/ 3 h 87"/>
                  <a:gd name="T2" fmla="*/ 1 w 850"/>
                  <a:gd name="T3" fmla="*/ 0 h 87"/>
                  <a:gd name="T4" fmla="*/ 34 w 850"/>
                  <a:gd name="T5" fmla="*/ 0 h 87"/>
                  <a:gd name="T6" fmla="*/ 34 w 850"/>
                  <a:gd name="T7" fmla="*/ 3 h 87"/>
                  <a:gd name="T8" fmla="*/ 0 w 850"/>
                  <a:gd name="T9" fmla="*/ 3 h 8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50" h="87">
                    <a:moveTo>
                      <a:pt x="36" y="87"/>
                    </a:moveTo>
                    <a:lnTo>
                      <a:pt x="36" y="0"/>
                    </a:lnTo>
                    <a:lnTo>
                      <a:pt x="838" y="0"/>
                    </a:lnTo>
                    <a:lnTo>
                      <a:pt x="850" y="87"/>
                    </a:lnTo>
                    <a:lnTo>
                      <a:pt x="0" y="8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IE"/>
              </a:p>
            </p:txBody>
          </p:sp>
          <p:sp>
            <p:nvSpPr>
              <p:cNvPr id="10710" name="Freeform 110"/>
              <p:cNvSpPr>
                <a:spLocks/>
              </p:cNvSpPr>
              <p:nvPr/>
            </p:nvSpPr>
            <p:spPr bwMode="auto">
              <a:xfrm>
                <a:off x="3326" y="2205"/>
                <a:ext cx="53" cy="17"/>
              </a:xfrm>
              <a:custGeom>
                <a:avLst/>
                <a:gdLst>
                  <a:gd name="T0" fmla="*/ 6 w 268"/>
                  <a:gd name="T1" fmla="*/ 0 h 87"/>
                  <a:gd name="T2" fmla="*/ 0 w 268"/>
                  <a:gd name="T3" fmla="*/ 0 h 87"/>
                  <a:gd name="T4" fmla="*/ 0 w 268"/>
                  <a:gd name="T5" fmla="*/ 3 h 87"/>
                  <a:gd name="T6" fmla="*/ 10 w 268"/>
                  <a:gd name="T7" fmla="*/ 3 h 87"/>
                  <a:gd name="T8" fmla="*/ 6 w 268"/>
                  <a:gd name="T9" fmla="*/ 0 h 8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68" h="87">
                    <a:moveTo>
                      <a:pt x="147" y="0"/>
                    </a:moveTo>
                    <a:lnTo>
                      <a:pt x="0" y="0"/>
                    </a:lnTo>
                    <a:lnTo>
                      <a:pt x="0" y="87"/>
                    </a:lnTo>
                    <a:lnTo>
                      <a:pt x="268" y="87"/>
                    </a:lnTo>
                    <a:lnTo>
                      <a:pt x="147" y="0"/>
                    </a:lnTo>
                    <a:close/>
                  </a:path>
                </a:pathLst>
              </a:custGeom>
              <a:solidFill>
                <a:srgbClr val="BABAB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IE"/>
              </a:p>
            </p:txBody>
          </p:sp>
          <p:sp>
            <p:nvSpPr>
              <p:cNvPr id="10711" name="Freeform 111"/>
              <p:cNvSpPr>
                <a:spLocks/>
              </p:cNvSpPr>
              <p:nvPr/>
            </p:nvSpPr>
            <p:spPr bwMode="auto">
              <a:xfrm>
                <a:off x="3326" y="2205"/>
                <a:ext cx="53" cy="17"/>
              </a:xfrm>
              <a:custGeom>
                <a:avLst/>
                <a:gdLst>
                  <a:gd name="T0" fmla="*/ 6 w 268"/>
                  <a:gd name="T1" fmla="*/ 0 h 87"/>
                  <a:gd name="T2" fmla="*/ 0 w 268"/>
                  <a:gd name="T3" fmla="*/ 0 h 87"/>
                  <a:gd name="T4" fmla="*/ 0 w 268"/>
                  <a:gd name="T5" fmla="*/ 3 h 87"/>
                  <a:gd name="T6" fmla="*/ 10 w 268"/>
                  <a:gd name="T7" fmla="*/ 3 h 8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68" h="87">
                    <a:moveTo>
                      <a:pt x="147" y="0"/>
                    </a:moveTo>
                    <a:lnTo>
                      <a:pt x="0" y="0"/>
                    </a:lnTo>
                    <a:lnTo>
                      <a:pt x="0" y="87"/>
                    </a:lnTo>
                    <a:lnTo>
                      <a:pt x="268" y="8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IE"/>
              </a:p>
            </p:txBody>
          </p:sp>
          <p:sp>
            <p:nvSpPr>
              <p:cNvPr id="10712" name="Freeform 112"/>
              <p:cNvSpPr>
                <a:spLocks/>
              </p:cNvSpPr>
              <p:nvPr/>
            </p:nvSpPr>
            <p:spPr bwMode="auto">
              <a:xfrm>
                <a:off x="3398" y="2205"/>
                <a:ext cx="3" cy="17"/>
              </a:xfrm>
              <a:custGeom>
                <a:avLst/>
                <a:gdLst>
                  <a:gd name="T0" fmla="*/ 0 w 13"/>
                  <a:gd name="T1" fmla="*/ 0 h 87"/>
                  <a:gd name="T2" fmla="*/ 1 w 13"/>
                  <a:gd name="T3" fmla="*/ 3 h 87"/>
                  <a:gd name="T4" fmla="*/ 0 w 13"/>
                  <a:gd name="T5" fmla="*/ 0 h 8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3" h="87">
                    <a:moveTo>
                      <a:pt x="0" y="0"/>
                    </a:moveTo>
                    <a:lnTo>
                      <a:pt x="13" y="8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ABAB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IE"/>
              </a:p>
            </p:txBody>
          </p:sp>
          <p:sp>
            <p:nvSpPr>
              <p:cNvPr id="10713" name="Line 113"/>
              <p:cNvSpPr>
                <a:spLocks noChangeShapeType="1"/>
              </p:cNvSpPr>
              <p:nvPr/>
            </p:nvSpPr>
            <p:spPr bwMode="auto">
              <a:xfrm>
                <a:off x="3398" y="2205"/>
                <a:ext cx="3" cy="1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IE"/>
              </a:p>
            </p:txBody>
          </p:sp>
          <p:sp>
            <p:nvSpPr>
              <p:cNvPr id="10714" name="Freeform 114"/>
              <p:cNvSpPr>
                <a:spLocks/>
              </p:cNvSpPr>
              <p:nvPr/>
            </p:nvSpPr>
            <p:spPr bwMode="auto">
              <a:xfrm>
                <a:off x="3464" y="2200"/>
                <a:ext cx="1" cy="18"/>
              </a:xfrm>
              <a:custGeom>
                <a:avLst/>
                <a:gdLst>
                  <a:gd name="T0" fmla="*/ 0 w 1"/>
                  <a:gd name="T1" fmla="*/ 0 h 87"/>
                  <a:gd name="T2" fmla="*/ 0 w 1"/>
                  <a:gd name="T3" fmla="*/ 4 h 87"/>
                  <a:gd name="T4" fmla="*/ 0 w 1"/>
                  <a:gd name="T5" fmla="*/ 0 h 8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87">
                    <a:moveTo>
                      <a:pt x="0" y="0"/>
                    </a:moveTo>
                    <a:lnTo>
                      <a:pt x="0" y="8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ABAB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IE"/>
              </a:p>
            </p:txBody>
          </p:sp>
          <p:sp>
            <p:nvSpPr>
              <p:cNvPr id="10715" name="Line 115"/>
              <p:cNvSpPr>
                <a:spLocks noChangeShapeType="1"/>
              </p:cNvSpPr>
              <p:nvPr/>
            </p:nvSpPr>
            <p:spPr bwMode="auto">
              <a:xfrm>
                <a:off x="3464" y="2200"/>
                <a:ext cx="1" cy="1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IE"/>
              </a:p>
            </p:txBody>
          </p:sp>
          <p:sp>
            <p:nvSpPr>
              <p:cNvPr id="10716" name="Freeform 116"/>
              <p:cNvSpPr>
                <a:spLocks/>
              </p:cNvSpPr>
              <p:nvPr/>
            </p:nvSpPr>
            <p:spPr bwMode="auto">
              <a:xfrm>
                <a:off x="3352" y="2200"/>
                <a:ext cx="8" cy="18"/>
              </a:xfrm>
              <a:custGeom>
                <a:avLst/>
                <a:gdLst>
                  <a:gd name="T0" fmla="*/ 2 w 37"/>
                  <a:gd name="T1" fmla="*/ 4 h 87"/>
                  <a:gd name="T2" fmla="*/ 0 w 37"/>
                  <a:gd name="T3" fmla="*/ 0 h 87"/>
                  <a:gd name="T4" fmla="*/ 2 w 37"/>
                  <a:gd name="T5" fmla="*/ 4 h 8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7" h="87">
                    <a:moveTo>
                      <a:pt x="37" y="87"/>
                    </a:moveTo>
                    <a:lnTo>
                      <a:pt x="0" y="0"/>
                    </a:lnTo>
                    <a:lnTo>
                      <a:pt x="37" y="87"/>
                    </a:lnTo>
                    <a:close/>
                  </a:path>
                </a:pathLst>
              </a:custGeom>
              <a:solidFill>
                <a:srgbClr val="BABAB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IE"/>
              </a:p>
            </p:txBody>
          </p:sp>
          <p:sp>
            <p:nvSpPr>
              <p:cNvPr id="10717" name="Line 117"/>
              <p:cNvSpPr>
                <a:spLocks noChangeShapeType="1"/>
              </p:cNvSpPr>
              <p:nvPr/>
            </p:nvSpPr>
            <p:spPr bwMode="auto">
              <a:xfrm flipH="1" flipV="1">
                <a:off x="3352" y="2200"/>
                <a:ext cx="8" cy="1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IE"/>
              </a:p>
            </p:txBody>
          </p:sp>
          <p:sp>
            <p:nvSpPr>
              <p:cNvPr id="10718" name="Freeform 118"/>
              <p:cNvSpPr>
                <a:spLocks/>
              </p:cNvSpPr>
              <p:nvPr/>
            </p:nvSpPr>
            <p:spPr bwMode="auto">
              <a:xfrm>
                <a:off x="3518" y="2192"/>
                <a:ext cx="17" cy="26"/>
              </a:xfrm>
              <a:custGeom>
                <a:avLst/>
                <a:gdLst>
                  <a:gd name="T0" fmla="*/ 0 w 85"/>
                  <a:gd name="T1" fmla="*/ 0 h 131"/>
                  <a:gd name="T2" fmla="*/ 3 w 85"/>
                  <a:gd name="T3" fmla="*/ 0 h 131"/>
                  <a:gd name="T4" fmla="*/ 3 w 85"/>
                  <a:gd name="T5" fmla="*/ 5 h 131"/>
                  <a:gd name="T6" fmla="*/ 0 w 85"/>
                  <a:gd name="T7" fmla="*/ 5 h 131"/>
                  <a:gd name="T8" fmla="*/ 0 w 85"/>
                  <a:gd name="T9" fmla="*/ 0 h 1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5" h="131">
                    <a:moveTo>
                      <a:pt x="0" y="0"/>
                    </a:moveTo>
                    <a:lnTo>
                      <a:pt x="72" y="0"/>
                    </a:lnTo>
                    <a:lnTo>
                      <a:pt x="85" y="131"/>
                    </a:lnTo>
                    <a:lnTo>
                      <a:pt x="0" y="1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ABAB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IE"/>
              </a:p>
            </p:txBody>
          </p:sp>
          <p:sp>
            <p:nvSpPr>
              <p:cNvPr id="10719" name="Freeform 119"/>
              <p:cNvSpPr>
                <a:spLocks/>
              </p:cNvSpPr>
              <p:nvPr/>
            </p:nvSpPr>
            <p:spPr bwMode="auto">
              <a:xfrm>
                <a:off x="3518" y="2192"/>
                <a:ext cx="17" cy="26"/>
              </a:xfrm>
              <a:custGeom>
                <a:avLst/>
                <a:gdLst>
                  <a:gd name="T0" fmla="*/ 0 w 85"/>
                  <a:gd name="T1" fmla="*/ 0 h 131"/>
                  <a:gd name="T2" fmla="*/ 3 w 85"/>
                  <a:gd name="T3" fmla="*/ 0 h 131"/>
                  <a:gd name="T4" fmla="*/ 3 w 85"/>
                  <a:gd name="T5" fmla="*/ 5 h 131"/>
                  <a:gd name="T6" fmla="*/ 0 w 85"/>
                  <a:gd name="T7" fmla="*/ 5 h 13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5" h="131">
                    <a:moveTo>
                      <a:pt x="0" y="0"/>
                    </a:moveTo>
                    <a:lnTo>
                      <a:pt x="72" y="0"/>
                    </a:lnTo>
                    <a:lnTo>
                      <a:pt x="85" y="131"/>
                    </a:lnTo>
                    <a:lnTo>
                      <a:pt x="0" y="13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IE"/>
              </a:p>
            </p:txBody>
          </p:sp>
          <p:sp>
            <p:nvSpPr>
              <p:cNvPr id="10720" name="Freeform 120"/>
              <p:cNvSpPr>
                <a:spLocks/>
              </p:cNvSpPr>
              <p:nvPr/>
            </p:nvSpPr>
            <p:spPr bwMode="auto">
              <a:xfrm>
                <a:off x="3503" y="2205"/>
                <a:ext cx="32" cy="1"/>
              </a:xfrm>
              <a:custGeom>
                <a:avLst/>
                <a:gdLst>
                  <a:gd name="T0" fmla="*/ 0 w 158"/>
                  <a:gd name="T1" fmla="*/ 0 h 1"/>
                  <a:gd name="T2" fmla="*/ 6 w 158"/>
                  <a:gd name="T3" fmla="*/ 0 h 1"/>
                  <a:gd name="T4" fmla="*/ 0 w 158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58" h="1">
                    <a:moveTo>
                      <a:pt x="0" y="0"/>
                    </a:moveTo>
                    <a:lnTo>
                      <a:pt x="15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ABAB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IE"/>
              </a:p>
            </p:txBody>
          </p:sp>
          <p:sp>
            <p:nvSpPr>
              <p:cNvPr id="10721" name="Line 121"/>
              <p:cNvSpPr>
                <a:spLocks noChangeShapeType="1"/>
              </p:cNvSpPr>
              <p:nvPr/>
            </p:nvSpPr>
            <p:spPr bwMode="auto">
              <a:xfrm>
                <a:off x="3503" y="2205"/>
                <a:ext cx="3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IE"/>
              </a:p>
            </p:txBody>
          </p:sp>
          <p:sp>
            <p:nvSpPr>
              <p:cNvPr id="10722" name="Freeform 122"/>
              <p:cNvSpPr>
                <a:spLocks/>
              </p:cNvSpPr>
              <p:nvPr/>
            </p:nvSpPr>
            <p:spPr bwMode="auto">
              <a:xfrm>
                <a:off x="2903" y="2205"/>
                <a:ext cx="30" cy="1"/>
              </a:xfrm>
              <a:custGeom>
                <a:avLst/>
                <a:gdLst>
                  <a:gd name="T0" fmla="*/ 0 w 146"/>
                  <a:gd name="T1" fmla="*/ 0 h 1"/>
                  <a:gd name="T2" fmla="*/ 6 w 146"/>
                  <a:gd name="T3" fmla="*/ 0 h 1"/>
                  <a:gd name="T4" fmla="*/ 0 w 146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46" h="1">
                    <a:moveTo>
                      <a:pt x="0" y="0"/>
                    </a:moveTo>
                    <a:lnTo>
                      <a:pt x="14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ABAB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IE"/>
              </a:p>
            </p:txBody>
          </p:sp>
          <p:sp>
            <p:nvSpPr>
              <p:cNvPr id="10723" name="Line 123"/>
              <p:cNvSpPr>
                <a:spLocks noChangeShapeType="1"/>
              </p:cNvSpPr>
              <p:nvPr/>
            </p:nvSpPr>
            <p:spPr bwMode="auto">
              <a:xfrm>
                <a:off x="2903" y="2205"/>
                <a:ext cx="30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IE"/>
              </a:p>
            </p:txBody>
          </p:sp>
          <p:sp>
            <p:nvSpPr>
              <p:cNvPr id="10724" name="Freeform 124"/>
              <p:cNvSpPr>
                <a:spLocks/>
              </p:cNvSpPr>
              <p:nvPr/>
            </p:nvSpPr>
            <p:spPr bwMode="auto">
              <a:xfrm>
                <a:off x="3552" y="2213"/>
                <a:ext cx="55" cy="9"/>
              </a:xfrm>
              <a:custGeom>
                <a:avLst/>
                <a:gdLst>
                  <a:gd name="T0" fmla="*/ 2 w 278"/>
                  <a:gd name="T1" fmla="*/ 1 h 44"/>
                  <a:gd name="T2" fmla="*/ 2 w 278"/>
                  <a:gd name="T3" fmla="*/ 0 h 44"/>
                  <a:gd name="T4" fmla="*/ 11 w 278"/>
                  <a:gd name="T5" fmla="*/ 0 h 44"/>
                  <a:gd name="T6" fmla="*/ 11 w 278"/>
                  <a:gd name="T7" fmla="*/ 2 h 44"/>
                  <a:gd name="T8" fmla="*/ 0 w 278"/>
                  <a:gd name="T9" fmla="*/ 2 h 44"/>
                  <a:gd name="T10" fmla="*/ 2 w 278"/>
                  <a:gd name="T11" fmla="*/ 1 h 4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78" h="44">
                    <a:moveTo>
                      <a:pt x="48" y="22"/>
                    </a:moveTo>
                    <a:lnTo>
                      <a:pt x="48" y="0"/>
                    </a:lnTo>
                    <a:lnTo>
                      <a:pt x="278" y="0"/>
                    </a:lnTo>
                    <a:lnTo>
                      <a:pt x="278" y="44"/>
                    </a:lnTo>
                    <a:lnTo>
                      <a:pt x="0" y="44"/>
                    </a:lnTo>
                    <a:lnTo>
                      <a:pt x="48" y="22"/>
                    </a:lnTo>
                    <a:close/>
                  </a:path>
                </a:pathLst>
              </a:custGeom>
              <a:solidFill>
                <a:srgbClr val="BABAB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IE"/>
              </a:p>
            </p:txBody>
          </p:sp>
          <p:sp>
            <p:nvSpPr>
              <p:cNvPr id="10725" name="Freeform 125"/>
              <p:cNvSpPr>
                <a:spLocks/>
              </p:cNvSpPr>
              <p:nvPr/>
            </p:nvSpPr>
            <p:spPr bwMode="auto">
              <a:xfrm>
                <a:off x="3552" y="2213"/>
                <a:ext cx="55" cy="9"/>
              </a:xfrm>
              <a:custGeom>
                <a:avLst/>
                <a:gdLst>
                  <a:gd name="T0" fmla="*/ 2 w 278"/>
                  <a:gd name="T1" fmla="*/ 1 h 44"/>
                  <a:gd name="T2" fmla="*/ 2 w 278"/>
                  <a:gd name="T3" fmla="*/ 0 h 44"/>
                  <a:gd name="T4" fmla="*/ 11 w 278"/>
                  <a:gd name="T5" fmla="*/ 0 h 44"/>
                  <a:gd name="T6" fmla="*/ 11 w 278"/>
                  <a:gd name="T7" fmla="*/ 2 h 44"/>
                  <a:gd name="T8" fmla="*/ 0 w 278"/>
                  <a:gd name="T9" fmla="*/ 2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78" h="44">
                    <a:moveTo>
                      <a:pt x="48" y="22"/>
                    </a:moveTo>
                    <a:lnTo>
                      <a:pt x="48" y="0"/>
                    </a:lnTo>
                    <a:lnTo>
                      <a:pt x="278" y="0"/>
                    </a:lnTo>
                    <a:lnTo>
                      <a:pt x="278" y="44"/>
                    </a:lnTo>
                    <a:lnTo>
                      <a:pt x="0" y="44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IE"/>
              </a:p>
            </p:txBody>
          </p:sp>
          <p:sp>
            <p:nvSpPr>
              <p:cNvPr id="10726" name="Freeform 126"/>
              <p:cNvSpPr>
                <a:spLocks/>
              </p:cNvSpPr>
              <p:nvPr/>
            </p:nvSpPr>
            <p:spPr bwMode="auto">
              <a:xfrm>
                <a:off x="3573" y="2209"/>
                <a:ext cx="1" cy="9"/>
              </a:xfrm>
              <a:custGeom>
                <a:avLst/>
                <a:gdLst>
                  <a:gd name="T0" fmla="*/ 0 w 1"/>
                  <a:gd name="T1" fmla="*/ 2 h 44"/>
                  <a:gd name="T2" fmla="*/ 0 w 1"/>
                  <a:gd name="T3" fmla="*/ 0 h 44"/>
                  <a:gd name="T4" fmla="*/ 0 w 1"/>
                  <a:gd name="T5" fmla="*/ 2 h 4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44">
                    <a:moveTo>
                      <a:pt x="0" y="44"/>
                    </a:moveTo>
                    <a:lnTo>
                      <a:pt x="0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BABAB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IE"/>
              </a:p>
            </p:txBody>
          </p:sp>
          <p:sp>
            <p:nvSpPr>
              <p:cNvPr id="10727" name="Line 127"/>
              <p:cNvSpPr>
                <a:spLocks noChangeShapeType="1"/>
              </p:cNvSpPr>
              <p:nvPr/>
            </p:nvSpPr>
            <p:spPr bwMode="auto">
              <a:xfrm flipV="1">
                <a:off x="3573" y="2209"/>
                <a:ext cx="1" cy="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IE"/>
              </a:p>
            </p:txBody>
          </p:sp>
          <p:sp>
            <p:nvSpPr>
              <p:cNvPr id="10728" name="Freeform 128"/>
              <p:cNvSpPr>
                <a:spLocks/>
              </p:cNvSpPr>
              <p:nvPr/>
            </p:nvSpPr>
            <p:spPr bwMode="auto">
              <a:xfrm>
                <a:off x="3593" y="2209"/>
                <a:ext cx="1" cy="13"/>
              </a:xfrm>
              <a:custGeom>
                <a:avLst/>
                <a:gdLst>
                  <a:gd name="T0" fmla="*/ 0 w 1"/>
                  <a:gd name="T1" fmla="*/ 0 h 66"/>
                  <a:gd name="T2" fmla="*/ 0 w 1"/>
                  <a:gd name="T3" fmla="*/ 3 h 66"/>
                  <a:gd name="T4" fmla="*/ 0 w 1"/>
                  <a:gd name="T5" fmla="*/ 0 h 6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66">
                    <a:moveTo>
                      <a:pt x="0" y="0"/>
                    </a:moveTo>
                    <a:lnTo>
                      <a:pt x="0" y="6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ABAB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IE"/>
              </a:p>
            </p:txBody>
          </p:sp>
          <p:sp>
            <p:nvSpPr>
              <p:cNvPr id="10729" name="Line 129"/>
              <p:cNvSpPr>
                <a:spLocks noChangeShapeType="1"/>
              </p:cNvSpPr>
              <p:nvPr/>
            </p:nvSpPr>
            <p:spPr bwMode="auto">
              <a:xfrm>
                <a:off x="3593" y="2209"/>
                <a:ext cx="1" cy="1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IE"/>
              </a:p>
            </p:txBody>
          </p:sp>
          <p:sp>
            <p:nvSpPr>
              <p:cNvPr id="10730" name="Freeform 130"/>
              <p:cNvSpPr>
                <a:spLocks/>
              </p:cNvSpPr>
              <p:nvPr/>
            </p:nvSpPr>
            <p:spPr bwMode="auto">
              <a:xfrm>
                <a:off x="2806" y="2187"/>
                <a:ext cx="88" cy="35"/>
              </a:xfrm>
              <a:custGeom>
                <a:avLst/>
                <a:gdLst>
                  <a:gd name="T0" fmla="*/ 0 w 437"/>
                  <a:gd name="T1" fmla="*/ 7 h 175"/>
                  <a:gd name="T2" fmla="*/ 5 w 437"/>
                  <a:gd name="T3" fmla="*/ 1 h 175"/>
                  <a:gd name="T4" fmla="*/ 14 w 437"/>
                  <a:gd name="T5" fmla="*/ 0 h 175"/>
                  <a:gd name="T6" fmla="*/ 18 w 437"/>
                  <a:gd name="T7" fmla="*/ 4 h 175"/>
                  <a:gd name="T8" fmla="*/ 18 w 437"/>
                  <a:gd name="T9" fmla="*/ 7 h 175"/>
                  <a:gd name="T10" fmla="*/ 0 w 437"/>
                  <a:gd name="T11" fmla="*/ 6 h 175"/>
                  <a:gd name="T12" fmla="*/ 0 w 437"/>
                  <a:gd name="T13" fmla="*/ 7 h 17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37" h="175">
                    <a:moveTo>
                      <a:pt x="0" y="175"/>
                    </a:moveTo>
                    <a:lnTo>
                      <a:pt x="122" y="22"/>
                    </a:lnTo>
                    <a:lnTo>
                      <a:pt x="352" y="0"/>
                    </a:lnTo>
                    <a:lnTo>
                      <a:pt x="437" y="88"/>
                    </a:lnTo>
                    <a:lnTo>
                      <a:pt x="437" y="175"/>
                    </a:lnTo>
                    <a:lnTo>
                      <a:pt x="0" y="153"/>
                    </a:lnTo>
                    <a:lnTo>
                      <a:pt x="0" y="175"/>
                    </a:lnTo>
                    <a:close/>
                  </a:path>
                </a:pathLst>
              </a:custGeom>
              <a:solidFill>
                <a:srgbClr val="BABAB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IE"/>
              </a:p>
            </p:txBody>
          </p:sp>
          <p:sp>
            <p:nvSpPr>
              <p:cNvPr id="10731" name="Freeform 131"/>
              <p:cNvSpPr>
                <a:spLocks/>
              </p:cNvSpPr>
              <p:nvPr/>
            </p:nvSpPr>
            <p:spPr bwMode="auto">
              <a:xfrm>
                <a:off x="2806" y="2187"/>
                <a:ext cx="88" cy="35"/>
              </a:xfrm>
              <a:custGeom>
                <a:avLst/>
                <a:gdLst>
                  <a:gd name="T0" fmla="*/ 0 w 437"/>
                  <a:gd name="T1" fmla="*/ 7 h 175"/>
                  <a:gd name="T2" fmla="*/ 5 w 437"/>
                  <a:gd name="T3" fmla="*/ 1 h 175"/>
                  <a:gd name="T4" fmla="*/ 14 w 437"/>
                  <a:gd name="T5" fmla="*/ 0 h 175"/>
                  <a:gd name="T6" fmla="*/ 18 w 437"/>
                  <a:gd name="T7" fmla="*/ 4 h 175"/>
                  <a:gd name="T8" fmla="*/ 18 w 437"/>
                  <a:gd name="T9" fmla="*/ 7 h 175"/>
                  <a:gd name="T10" fmla="*/ 0 w 437"/>
                  <a:gd name="T11" fmla="*/ 6 h 17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7" h="175">
                    <a:moveTo>
                      <a:pt x="0" y="175"/>
                    </a:moveTo>
                    <a:lnTo>
                      <a:pt x="122" y="22"/>
                    </a:lnTo>
                    <a:lnTo>
                      <a:pt x="352" y="0"/>
                    </a:lnTo>
                    <a:lnTo>
                      <a:pt x="437" y="88"/>
                    </a:lnTo>
                    <a:lnTo>
                      <a:pt x="437" y="175"/>
                    </a:lnTo>
                    <a:lnTo>
                      <a:pt x="0" y="153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IE"/>
              </a:p>
            </p:txBody>
          </p:sp>
          <p:sp>
            <p:nvSpPr>
              <p:cNvPr id="10732" name="Freeform 132"/>
              <p:cNvSpPr>
                <a:spLocks/>
              </p:cNvSpPr>
              <p:nvPr/>
            </p:nvSpPr>
            <p:spPr bwMode="auto">
              <a:xfrm>
                <a:off x="2838" y="2205"/>
                <a:ext cx="1" cy="17"/>
              </a:xfrm>
              <a:custGeom>
                <a:avLst/>
                <a:gdLst>
                  <a:gd name="T0" fmla="*/ 0 w 1"/>
                  <a:gd name="T1" fmla="*/ 0 h 87"/>
                  <a:gd name="T2" fmla="*/ 0 w 1"/>
                  <a:gd name="T3" fmla="*/ 3 h 87"/>
                  <a:gd name="T4" fmla="*/ 0 w 1"/>
                  <a:gd name="T5" fmla="*/ 0 h 8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87">
                    <a:moveTo>
                      <a:pt x="0" y="0"/>
                    </a:moveTo>
                    <a:lnTo>
                      <a:pt x="0" y="87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IE"/>
              </a:p>
            </p:txBody>
          </p:sp>
          <p:sp>
            <p:nvSpPr>
              <p:cNvPr id="10733" name="Freeform 133"/>
              <p:cNvSpPr>
                <a:spLocks/>
              </p:cNvSpPr>
              <p:nvPr/>
            </p:nvSpPr>
            <p:spPr bwMode="auto">
              <a:xfrm>
                <a:off x="2879" y="2205"/>
                <a:ext cx="1" cy="17"/>
              </a:xfrm>
              <a:custGeom>
                <a:avLst/>
                <a:gdLst>
                  <a:gd name="T0" fmla="*/ 0 w 1"/>
                  <a:gd name="T1" fmla="*/ 0 h 87"/>
                  <a:gd name="T2" fmla="*/ 0 w 1"/>
                  <a:gd name="T3" fmla="*/ 3 h 87"/>
                  <a:gd name="T4" fmla="*/ 0 w 1"/>
                  <a:gd name="T5" fmla="*/ 0 h 8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87">
                    <a:moveTo>
                      <a:pt x="0" y="0"/>
                    </a:moveTo>
                    <a:lnTo>
                      <a:pt x="0" y="87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IE"/>
              </a:p>
            </p:txBody>
          </p:sp>
          <p:sp>
            <p:nvSpPr>
              <p:cNvPr id="10734" name="Freeform 134"/>
              <p:cNvSpPr>
                <a:spLocks/>
              </p:cNvSpPr>
              <p:nvPr/>
            </p:nvSpPr>
            <p:spPr bwMode="auto">
              <a:xfrm>
                <a:off x="2814" y="2205"/>
                <a:ext cx="87" cy="1"/>
              </a:xfrm>
              <a:custGeom>
                <a:avLst/>
                <a:gdLst>
                  <a:gd name="T0" fmla="*/ 0 w 435"/>
                  <a:gd name="T1" fmla="*/ 0 h 1"/>
                  <a:gd name="T2" fmla="*/ 17 w 435"/>
                  <a:gd name="T3" fmla="*/ 0 h 1"/>
                  <a:gd name="T4" fmla="*/ 0 w 435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5" h="1">
                    <a:moveTo>
                      <a:pt x="0" y="0"/>
                    </a:moveTo>
                    <a:lnTo>
                      <a:pt x="43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ABAB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IE"/>
              </a:p>
            </p:txBody>
          </p:sp>
          <p:sp>
            <p:nvSpPr>
              <p:cNvPr id="10735" name="Line 135"/>
              <p:cNvSpPr>
                <a:spLocks noChangeShapeType="1"/>
              </p:cNvSpPr>
              <p:nvPr/>
            </p:nvSpPr>
            <p:spPr bwMode="auto">
              <a:xfrm>
                <a:off x="2814" y="2205"/>
                <a:ext cx="8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IE"/>
              </a:p>
            </p:txBody>
          </p:sp>
          <p:sp>
            <p:nvSpPr>
              <p:cNvPr id="10736" name="Freeform 136"/>
              <p:cNvSpPr>
                <a:spLocks/>
              </p:cNvSpPr>
              <p:nvPr/>
            </p:nvSpPr>
            <p:spPr bwMode="auto">
              <a:xfrm>
                <a:off x="2828" y="2179"/>
                <a:ext cx="49" cy="4"/>
              </a:xfrm>
              <a:custGeom>
                <a:avLst/>
                <a:gdLst>
                  <a:gd name="T0" fmla="*/ 0 w 242"/>
                  <a:gd name="T1" fmla="*/ 1 h 22"/>
                  <a:gd name="T2" fmla="*/ 10 w 242"/>
                  <a:gd name="T3" fmla="*/ 0 h 22"/>
                  <a:gd name="T4" fmla="*/ 0 w 242"/>
                  <a:gd name="T5" fmla="*/ 1 h 2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42" h="22">
                    <a:moveTo>
                      <a:pt x="0" y="22"/>
                    </a:moveTo>
                    <a:lnTo>
                      <a:pt x="242" y="0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BABAB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IE"/>
              </a:p>
            </p:txBody>
          </p:sp>
          <p:sp>
            <p:nvSpPr>
              <p:cNvPr id="10737" name="Line 137"/>
              <p:cNvSpPr>
                <a:spLocks noChangeShapeType="1"/>
              </p:cNvSpPr>
              <p:nvPr/>
            </p:nvSpPr>
            <p:spPr bwMode="auto">
              <a:xfrm flipV="1">
                <a:off x="2828" y="2179"/>
                <a:ext cx="49" cy="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IE"/>
              </a:p>
            </p:txBody>
          </p:sp>
          <p:sp>
            <p:nvSpPr>
              <p:cNvPr id="10738" name="Freeform 138"/>
              <p:cNvSpPr>
                <a:spLocks/>
              </p:cNvSpPr>
              <p:nvPr/>
            </p:nvSpPr>
            <p:spPr bwMode="auto">
              <a:xfrm>
                <a:off x="2848" y="2179"/>
                <a:ext cx="2" cy="13"/>
              </a:xfrm>
              <a:custGeom>
                <a:avLst/>
                <a:gdLst>
                  <a:gd name="T0" fmla="*/ 0 w 12"/>
                  <a:gd name="T1" fmla="*/ 0 h 65"/>
                  <a:gd name="T2" fmla="*/ 0 w 12"/>
                  <a:gd name="T3" fmla="*/ 3 h 65"/>
                  <a:gd name="T4" fmla="*/ 0 w 12"/>
                  <a:gd name="T5" fmla="*/ 0 h 6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2" h="65">
                    <a:moveTo>
                      <a:pt x="12" y="0"/>
                    </a:moveTo>
                    <a:lnTo>
                      <a:pt x="0" y="65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BABAB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IE"/>
              </a:p>
            </p:txBody>
          </p:sp>
          <p:sp>
            <p:nvSpPr>
              <p:cNvPr id="10739" name="Line 139"/>
              <p:cNvSpPr>
                <a:spLocks noChangeShapeType="1"/>
              </p:cNvSpPr>
              <p:nvPr/>
            </p:nvSpPr>
            <p:spPr bwMode="auto">
              <a:xfrm flipH="1">
                <a:off x="2848" y="2179"/>
                <a:ext cx="2" cy="1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IE"/>
              </a:p>
            </p:txBody>
          </p:sp>
          <p:sp>
            <p:nvSpPr>
              <p:cNvPr id="10740" name="Freeform 140"/>
              <p:cNvSpPr>
                <a:spLocks/>
              </p:cNvSpPr>
              <p:nvPr/>
            </p:nvSpPr>
            <p:spPr bwMode="auto">
              <a:xfrm>
                <a:off x="2865" y="2183"/>
                <a:ext cx="1" cy="9"/>
              </a:xfrm>
              <a:custGeom>
                <a:avLst/>
                <a:gdLst>
                  <a:gd name="T0" fmla="*/ 0 w 1"/>
                  <a:gd name="T1" fmla="*/ 0 h 43"/>
                  <a:gd name="T2" fmla="*/ 0 w 1"/>
                  <a:gd name="T3" fmla="*/ 2 h 43"/>
                  <a:gd name="T4" fmla="*/ 0 w 1"/>
                  <a:gd name="T5" fmla="*/ 0 h 4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43">
                    <a:moveTo>
                      <a:pt x="0" y="0"/>
                    </a:moveTo>
                    <a:lnTo>
                      <a:pt x="0" y="4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ABAB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IE"/>
              </a:p>
            </p:txBody>
          </p:sp>
          <p:sp>
            <p:nvSpPr>
              <p:cNvPr id="10741" name="Line 141"/>
              <p:cNvSpPr>
                <a:spLocks noChangeShapeType="1"/>
              </p:cNvSpPr>
              <p:nvPr/>
            </p:nvSpPr>
            <p:spPr bwMode="auto">
              <a:xfrm>
                <a:off x="2865" y="2183"/>
                <a:ext cx="1" cy="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IE"/>
              </a:p>
            </p:txBody>
          </p:sp>
          <p:sp>
            <p:nvSpPr>
              <p:cNvPr id="10742" name="Freeform 142"/>
              <p:cNvSpPr>
                <a:spLocks/>
              </p:cNvSpPr>
              <p:nvPr/>
            </p:nvSpPr>
            <p:spPr bwMode="auto">
              <a:xfrm>
                <a:off x="2879" y="2183"/>
                <a:ext cx="5" cy="13"/>
              </a:xfrm>
              <a:custGeom>
                <a:avLst/>
                <a:gdLst>
                  <a:gd name="T0" fmla="*/ 0 w 24"/>
                  <a:gd name="T1" fmla="*/ 0 h 64"/>
                  <a:gd name="T2" fmla="*/ 1 w 24"/>
                  <a:gd name="T3" fmla="*/ 3 h 64"/>
                  <a:gd name="T4" fmla="*/ 0 w 24"/>
                  <a:gd name="T5" fmla="*/ 0 h 6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4" h="64">
                    <a:moveTo>
                      <a:pt x="0" y="0"/>
                    </a:moveTo>
                    <a:lnTo>
                      <a:pt x="24" y="6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ABAB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IE"/>
              </a:p>
            </p:txBody>
          </p:sp>
          <p:sp>
            <p:nvSpPr>
              <p:cNvPr id="10743" name="Line 143"/>
              <p:cNvSpPr>
                <a:spLocks noChangeShapeType="1"/>
              </p:cNvSpPr>
              <p:nvPr/>
            </p:nvSpPr>
            <p:spPr bwMode="auto">
              <a:xfrm>
                <a:off x="2879" y="2183"/>
                <a:ext cx="5" cy="1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IE"/>
              </a:p>
            </p:txBody>
          </p:sp>
          <p:sp>
            <p:nvSpPr>
              <p:cNvPr id="10744" name="Freeform 144"/>
              <p:cNvSpPr>
                <a:spLocks/>
              </p:cNvSpPr>
              <p:nvPr/>
            </p:nvSpPr>
            <p:spPr bwMode="auto">
              <a:xfrm>
                <a:off x="3377" y="2122"/>
                <a:ext cx="38" cy="9"/>
              </a:xfrm>
              <a:custGeom>
                <a:avLst/>
                <a:gdLst>
                  <a:gd name="T0" fmla="*/ 0 w 193"/>
                  <a:gd name="T1" fmla="*/ 0 h 44"/>
                  <a:gd name="T2" fmla="*/ 7 w 193"/>
                  <a:gd name="T3" fmla="*/ 0 h 44"/>
                  <a:gd name="T4" fmla="*/ 7 w 193"/>
                  <a:gd name="T5" fmla="*/ 2 h 44"/>
                  <a:gd name="T6" fmla="*/ 0 w 193"/>
                  <a:gd name="T7" fmla="*/ 0 h 4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93" h="44">
                    <a:moveTo>
                      <a:pt x="0" y="0"/>
                    </a:moveTo>
                    <a:lnTo>
                      <a:pt x="193" y="0"/>
                    </a:lnTo>
                    <a:lnTo>
                      <a:pt x="193" y="4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ABAB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IE"/>
              </a:p>
            </p:txBody>
          </p:sp>
          <p:sp>
            <p:nvSpPr>
              <p:cNvPr id="10745" name="Freeform 145"/>
              <p:cNvSpPr>
                <a:spLocks/>
              </p:cNvSpPr>
              <p:nvPr/>
            </p:nvSpPr>
            <p:spPr bwMode="auto">
              <a:xfrm>
                <a:off x="3377" y="2122"/>
                <a:ext cx="38" cy="9"/>
              </a:xfrm>
              <a:custGeom>
                <a:avLst/>
                <a:gdLst>
                  <a:gd name="T0" fmla="*/ 0 w 193"/>
                  <a:gd name="T1" fmla="*/ 0 h 44"/>
                  <a:gd name="T2" fmla="*/ 7 w 193"/>
                  <a:gd name="T3" fmla="*/ 0 h 44"/>
                  <a:gd name="T4" fmla="*/ 7 w 193"/>
                  <a:gd name="T5" fmla="*/ 2 h 4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93" h="44">
                    <a:moveTo>
                      <a:pt x="0" y="0"/>
                    </a:moveTo>
                    <a:lnTo>
                      <a:pt x="193" y="0"/>
                    </a:lnTo>
                    <a:lnTo>
                      <a:pt x="193" y="44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IE"/>
              </a:p>
            </p:txBody>
          </p:sp>
          <p:sp>
            <p:nvSpPr>
              <p:cNvPr id="10746" name="Freeform 146"/>
              <p:cNvSpPr>
                <a:spLocks/>
              </p:cNvSpPr>
              <p:nvPr/>
            </p:nvSpPr>
            <p:spPr bwMode="auto">
              <a:xfrm>
                <a:off x="3432" y="2157"/>
                <a:ext cx="42" cy="1"/>
              </a:xfrm>
              <a:custGeom>
                <a:avLst/>
                <a:gdLst>
                  <a:gd name="T0" fmla="*/ 0 w 207"/>
                  <a:gd name="T1" fmla="*/ 0 h 1"/>
                  <a:gd name="T2" fmla="*/ 9 w 207"/>
                  <a:gd name="T3" fmla="*/ 0 h 1"/>
                  <a:gd name="T4" fmla="*/ 0 w 207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07" h="1">
                    <a:moveTo>
                      <a:pt x="0" y="0"/>
                    </a:moveTo>
                    <a:lnTo>
                      <a:pt x="20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ABAB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IE"/>
              </a:p>
            </p:txBody>
          </p:sp>
          <p:sp>
            <p:nvSpPr>
              <p:cNvPr id="10747" name="Line 147"/>
              <p:cNvSpPr>
                <a:spLocks noChangeShapeType="1"/>
              </p:cNvSpPr>
              <p:nvPr/>
            </p:nvSpPr>
            <p:spPr bwMode="auto">
              <a:xfrm>
                <a:off x="3432" y="2157"/>
                <a:ext cx="4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IE"/>
              </a:p>
            </p:txBody>
          </p:sp>
          <p:sp>
            <p:nvSpPr>
              <p:cNvPr id="10748" name="Freeform 148"/>
              <p:cNvSpPr>
                <a:spLocks/>
              </p:cNvSpPr>
              <p:nvPr/>
            </p:nvSpPr>
            <p:spPr bwMode="auto">
              <a:xfrm>
                <a:off x="3471" y="2148"/>
                <a:ext cx="39" cy="1"/>
              </a:xfrm>
              <a:custGeom>
                <a:avLst/>
                <a:gdLst>
                  <a:gd name="T0" fmla="*/ 0 w 194"/>
                  <a:gd name="T1" fmla="*/ 0 h 1"/>
                  <a:gd name="T2" fmla="*/ 8 w 194"/>
                  <a:gd name="T3" fmla="*/ 0 h 1"/>
                  <a:gd name="T4" fmla="*/ 0 w 194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94" h="1">
                    <a:moveTo>
                      <a:pt x="0" y="0"/>
                    </a:moveTo>
                    <a:lnTo>
                      <a:pt x="19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ABAB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IE"/>
              </a:p>
            </p:txBody>
          </p:sp>
          <p:sp>
            <p:nvSpPr>
              <p:cNvPr id="10749" name="Line 149"/>
              <p:cNvSpPr>
                <a:spLocks noChangeShapeType="1"/>
              </p:cNvSpPr>
              <p:nvPr/>
            </p:nvSpPr>
            <p:spPr bwMode="auto">
              <a:xfrm>
                <a:off x="3471" y="2148"/>
                <a:ext cx="39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IE"/>
              </a:p>
            </p:txBody>
          </p:sp>
          <p:sp>
            <p:nvSpPr>
              <p:cNvPr id="10750" name="Freeform 150"/>
              <p:cNvSpPr>
                <a:spLocks/>
              </p:cNvSpPr>
              <p:nvPr/>
            </p:nvSpPr>
            <p:spPr bwMode="auto">
              <a:xfrm>
                <a:off x="3476" y="2148"/>
                <a:ext cx="1" cy="9"/>
              </a:xfrm>
              <a:custGeom>
                <a:avLst/>
                <a:gdLst>
                  <a:gd name="T0" fmla="*/ 0 w 1"/>
                  <a:gd name="T1" fmla="*/ 0 h 43"/>
                  <a:gd name="T2" fmla="*/ 0 w 1"/>
                  <a:gd name="T3" fmla="*/ 2 h 43"/>
                  <a:gd name="T4" fmla="*/ 0 w 1"/>
                  <a:gd name="T5" fmla="*/ 0 h 4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43">
                    <a:moveTo>
                      <a:pt x="0" y="0"/>
                    </a:moveTo>
                    <a:lnTo>
                      <a:pt x="0" y="4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ABAB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IE"/>
              </a:p>
            </p:txBody>
          </p:sp>
          <p:sp>
            <p:nvSpPr>
              <p:cNvPr id="10751" name="Line 151"/>
              <p:cNvSpPr>
                <a:spLocks noChangeShapeType="1"/>
              </p:cNvSpPr>
              <p:nvPr/>
            </p:nvSpPr>
            <p:spPr bwMode="auto">
              <a:xfrm>
                <a:off x="3476" y="2148"/>
                <a:ext cx="1" cy="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IE"/>
              </a:p>
            </p:txBody>
          </p:sp>
          <p:sp>
            <p:nvSpPr>
              <p:cNvPr id="10752" name="Freeform 152"/>
              <p:cNvSpPr>
                <a:spLocks/>
              </p:cNvSpPr>
              <p:nvPr/>
            </p:nvSpPr>
            <p:spPr bwMode="auto">
              <a:xfrm>
                <a:off x="3505" y="2148"/>
                <a:ext cx="3" cy="9"/>
              </a:xfrm>
              <a:custGeom>
                <a:avLst/>
                <a:gdLst>
                  <a:gd name="T0" fmla="*/ 1 w 12"/>
                  <a:gd name="T1" fmla="*/ 0 h 43"/>
                  <a:gd name="T2" fmla="*/ 0 w 12"/>
                  <a:gd name="T3" fmla="*/ 2 h 43"/>
                  <a:gd name="T4" fmla="*/ 1 w 12"/>
                  <a:gd name="T5" fmla="*/ 0 h 4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2" h="43">
                    <a:moveTo>
                      <a:pt x="12" y="0"/>
                    </a:moveTo>
                    <a:lnTo>
                      <a:pt x="0" y="43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BABAB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IE"/>
              </a:p>
            </p:txBody>
          </p:sp>
          <p:sp>
            <p:nvSpPr>
              <p:cNvPr id="10753" name="Line 153"/>
              <p:cNvSpPr>
                <a:spLocks noChangeShapeType="1"/>
              </p:cNvSpPr>
              <p:nvPr/>
            </p:nvSpPr>
            <p:spPr bwMode="auto">
              <a:xfrm flipH="1">
                <a:off x="3505" y="2148"/>
                <a:ext cx="3" cy="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IE"/>
              </a:p>
            </p:txBody>
          </p:sp>
          <p:sp>
            <p:nvSpPr>
              <p:cNvPr id="10754" name="Freeform 154"/>
              <p:cNvSpPr>
                <a:spLocks/>
              </p:cNvSpPr>
              <p:nvPr/>
            </p:nvSpPr>
            <p:spPr bwMode="auto">
              <a:xfrm>
                <a:off x="3500" y="2205"/>
                <a:ext cx="1" cy="17"/>
              </a:xfrm>
              <a:custGeom>
                <a:avLst/>
                <a:gdLst>
                  <a:gd name="T0" fmla="*/ 0 w 1"/>
                  <a:gd name="T1" fmla="*/ 0 h 87"/>
                  <a:gd name="T2" fmla="*/ 0 w 1"/>
                  <a:gd name="T3" fmla="*/ 3 h 87"/>
                  <a:gd name="T4" fmla="*/ 0 w 1"/>
                  <a:gd name="T5" fmla="*/ 0 h 8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87">
                    <a:moveTo>
                      <a:pt x="0" y="0"/>
                    </a:moveTo>
                    <a:lnTo>
                      <a:pt x="0" y="8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ABAB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IE"/>
              </a:p>
            </p:txBody>
          </p:sp>
          <p:sp>
            <p:nvSpPr>
              <p:cNvPr id="10755" name="Line 155"/>
              <p:cNvSpPr>
                <a:spLocks noChangeShapeType="1"/>
              </p:cNvSpPr>
              <p:nvPr/>
            </p:nvSpPr>
            <p:spPr bwMode="auto">
              <a:xfrm>
                <a:off x="3500" y="2205"/>
                <a:ext cx="1" cy="1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IE"/>
              </a:p>
            </p:txBody>
          </p:sp>
          <p:sp>
            <p:nvSpPr>
              <p:cNvPr id="10756" name="Freeform 156"/>
              <p:cNvSpPr>
                <a:spLocks/>
              </p:cNvSpPr>
              <p:nvPr/>
            </p:nvSpPr>
            <p:spPr bwMode="auto">
              <a:xfrm>
                <a:off x="3432" y="2205"/>
                <a:ext cx="1" cy="13"/>
              </a:xfrm>
              <a:custGeom>
                <a:avLst/>
                <a:gdLst>
                  <a:gd name="T0" fmla="*/ 0 w 1"/>
                  <a:gd name="T1" fmla="*/ 3 h 65"/>
                  <a:gd name="T2" fmla="*/ 0 w 1"/>
                  <a:gd name="T3" fmla="*/ 0 h 65"/>
                  <a:gd name="T4" fmla="*/ 0 w 1"/>
                  <a:gd name="T5" fmla="*/ 3 h 6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65">
                    <a:moveTo>
                      <a:pt x="0" y="65"/>
                    </a:moveTo>
                    <a:lnTo>
                      <a:pt x="0" y="0"/>
                    </a:lnTo>
                    <a:lnTo>
                      <a:pt x="0" y="65"/>
                    </a:lnTo>
                    <a:close/>
                  </a:path>
                </a:pathLst>
              </a:custGeom>
              <a:solidFill>
                <a:srgbClr val="BABAB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IE"/>
              </a:p>
            </p:txBody>
          </p:sp>
          <p:sp>
            <p:nvSpPr>
              <p:cNvPr id="10757" name="Line 157"/>
              <p:cNvSpPr>
                <a:spLocks noChangeShapeType="1"/>
              </p:cNvSpPr>
              <p:nvPr/>
            </p:nvSpPr>
            <p:spPr bwMode="auto">
              <a:xfrm flipV="1">
                <a:off x="3432" y="2205"/>
                <a:ext cx="1" cy="1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IE"/>
              </a:p>
            </p:txBody>
          </p:sp>
          <p:sp>
            <p:nvSpPr>
              <p:cNvPr id="10758" name="Freeform 158"/>
              <p:cNvSpPr>
                <a:spLocks/>
              </p:cNvSpPr>
              <p:nvPr/>
            </p:nvSpPr>
            <p:spPr bwMode="auto">
              <a:xfrm>
                <a:off x="3491" y="2148"/>
                <a:ext cx="1" cy="9"/>
              </a:xfrm>
              <a:custGeom>
                <a:avLst/>
                <a:gdLst>
                  <a:gd name="T0" fmla="*/ 0 w 1"/>
                  <a:gd name="T1" fmla="*/ 0 h 43"/>
                  <a:gd name="T2" fmla="*/ 0 w 1"/>
                  <a:gd name="T3" fmla="*/ 2 h 43"/>
                  <a:gd name="T4" fmla="*/ 0 w 1"/>
                  <a:gd name="T5" fmla="*/ 0 h 4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43">
                    <a:moveTo>
                      <a:pt x="0" y="0"/>
                    </a:moveTo>
                    <a:lnTo>
                      <a:pt x="0" y="4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ABAB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IE"/>
              </a:p>
            </p:txBody>
          </p:sp>
          <p:sp>
            <p:nvSpPr>
              <p:cNvPr id="10759" name="Line 159"/>
              <p:cNvSpPr>
                <a:spLocks noChangeShapeType="1"/>
              </p:cNvSpPr>
              <p:nvPr/>
            </p:nvSpPr>
            <p:spPr bwMode="auto">
              <a:xfrm>
                <a:off x="3491" y="2148"/>
                <a:ext cx="1" cy="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IE"/>
              </a:p>
            </p:txBody>
          </p:sp>
          <p:sp>
            <p:nvSpPr>
              <p:cNvPr id="10760" name="Freeform 160"/>
              <p:cNvSpPr>
                <a:spLocks/>
              </p:cNvSpPr>
              <p:nvPr/>
            </p:nvSpPr>
            <p:spPr bwMode="auto">
              <a:xfrm>
                <a:off x="3454" y="2157"/>
                <a:ext cx="1" cy="13"/>
              </a:xfrm>
              <a:custGeom>
                <a:avLst/>
                <a:gdLst>
                  <a:gd name="T0" fmla="*/ 0 w 1"/>
                  <a:gd name="T1" fmla="*/ 0 h 65"/>
                  <a:gd name="T2" fmla="*/ 0 w 1"/>
                  <a:gd name="T3" fmla="*/ 3 h 65"/>
                  <a:gd name="T4" fmla="*/ 0 w 1"/>
                  <a:gd name="T5" fmla="*/ 0 h 6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65">
                    <a:moveTo>
                      <a:pt x="0" y="0"/>
                    </a:moveTo>
                    <a:lnTo>
                      <a:pt x="0" y="6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ABAB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IE"/>
              </a:p>
            </p:txBody>
          </p:sp>
          <p:sp>
            <p:nvSpPr>
              <p:cNvPr id="10761" name="Line 161"/>
              <p:cNvSpPr>
                <a:spLocks noChangeShapeType="1"/>
              </p:cNvSpPr>
              <p:nvPr/>
            </p:nvSpPr>
            <p:spPr bwMode="auto">
              <a:xfrm>
                <a:off x="3454" y="2157"/>
                <a:ext cx="1" cy="1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IE"/>
              </a:p>
            </p:txBody>
          </p:sp>
          <p:sp>
            <p:nvSpPr>
              <p:cNvPr id="10762" name="Rectangle 162"/>
              <p:cNvSpPr>
                <a:spLocks noChangeArrowheads="1"/>
              </p:cNvSpPr>
              <p:nvPr/>
            </p:nvSpPr>
            <p:spPr bwMode="auto">
              <a:xfrm>
                <a:off x="3369" y="2148"/>
                <a:ext cx="3" cy="5"/>
              </a:xfrm>
              <a:prstGeom prst="rect">
                <a:avLst/>
              </a:prstGeom>
              <a:solidFill>
                <a:srgbClr val="BABAB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IE" altLang="en-US" sz="1800"/>
              </a:p>
            </p:txBody>
          </p:sp>
          <p:sp>
            <p:nvSpPr>
              <p:cNvPr id="10763" name="Rectangle 163"/>
              <p:cNvSpPr>
                <a:spLocks noChangeArrowheads="1"/>
              </p:cNvSpPr>
              <p:nvPr/>
            </p:nvSpPr>
            <p:spPr bwMode="auto">
              <a:xfrm>
                <a:off x="3369" y="2148"/>
                <a:ext cx="3" cy="5"/>
              </a:xfrm>
              <a:prstGeom prst="rect">
                <a:avLst/>
              </a:prstGeom>
              <a:noFill/>
              <a:ln w="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IE" altLang="en-US" sz="1800"/>
              </a:p>
            </p:txBody>
          </p:sp>
          <p:sp>
            <p:nvSpPr>
              <p:cNvPr id="10764" name="Rectangle 164"/>
              <p:cNvSpPr>
                <a:spLocks noChangeArrowheads="1"/>
              </p:cNvSpPr>
              <p:nvPr/>
            </p:nvSpPr>
            <p:spPr bwMode="auto">
              <a:xfrm>
                <a:off x="3384" y="2148"/>
                <a:ext cx="5" cy="5"/>
              </a:xfrm>
              <a:prstGeom prst="rect">
                <a:avLst/>
              </a:prstGeom>
              <a:solidFill>
                <a:srgbClr val="BABAB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IE" altLang="en-US" sz="1800"/>
              </a:p>
            </p:txBody>
          </p:sp>
          <p:sp>
            <p:nvSpPr>
              <p:cNvPr id="10765" name="Rectangle 165"/>
              <p:cNvSpPr>
                <a:spLocks noChangeArrowheads="1"/>
              </p:cNvSpPr>
              <p:nvPr/>
            </p:nvSpPr>
            <p:spPr bwMode="auto">
              <a:xfrm>
                <a:off x="3384" y="2148"/>
                <a:ext cx="5" cy="5"/>
              </a:xfrm>
              <a:prstGeom prst="rect">
                <a:avLst/>
              </a:prstGeom>
              <a:noFill/>
              <a:ln w="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IE" altLang="en-US" sz="1800"/>
              </a:p>
            </p:txBody>
          </p:sp>
          <p:sp>
            <p:nvSpPr>
              <p:cNvPr id="10766" name="Rectangle 166"/>
              <p:cNvSpPr>
                <a:spLocks noChangeArrowheads="1"/>
              </p:cNvSpPr>
              <p:nvPr/>
            </p:nvSpPr>
            <p:spPr bwMode="auto">
              <a:xfrm>
                <a:off x="3403" y="2148"/>
                <a:ext cx="3" cy="5"/>
              </a:xfrm>
              <a:prstGeom prst="rect">
                <a:avLst/>
              </a:prstGeom>
              <a:solidFill>
                <a:srgbClr val="BABAB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IE" altLang="en-US" sz="1800"/>
              </a:p>
            </p:txBody>
          </p:sp>
          <p:sp>
            <p:nvSpPr>
              <p:cNvPr id="10767" name="Rectangle 167"/>
              <p:cNvSpPr>
                <a:spLocks noChangeArrowheads="1"/>
              </p:cNvSpPr>
              <p:nvPr/>
            </p:nvSpPr>
            <p:spPr bwMode="auto">
              <a:xfrm>
                <a:off x="3403" y="2148"/>
                <a:ext cx="3" cy="5"/>
              </a:xfrm>
              <a:prstGeom prst="rect">
                <a:avLst/>
              </a:prstGeom>
              <a:noFill/>
              <a:ln w="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IE" altLang="en-US" sz="1800"/>
              </a:p>
            </p:txBody>
          </p:sp>
          <p:sp>
            <p:nvSpPr>
              <p:cNvPr id="10768" name="Rectangle 168"/>
              <p:cNvSpPr>
                <a:spLocks noChangeArrowheads="1"/>
              </p:cNvSpPr>
              <p:nvPr/>
            </p:nvSpPr>
            <p:spPr bwMode="auto">
              <a:xfrm>
                <a:off x="3372" y="2165"/>
                <a:ext cx="2" cy="5"/>
              </a:xfrm>
              <a:prstGeom prst="rect">
                <a:avLst/>
              </a:prstGeom>
              <a:solidFill>
                <a:srgbClr val="BABAB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IE" altLang="en-US" sz="1800"/>
              </a:p>
            </p:txBody>
          </p:sp>
          <p:sp>
            <p:nvSpPr>
              <p:cNvPr id="10769" name="Rectangle 169"/>
              <p:cNvSpPr>
                <a:spLocks noChangeArrowheads="1"/>
              </p:cNvSpPr>
              <p:nvPr/>
            </p:nvSpPr>
            <p:spPr bwMode="auto">
              <a:xfrm>
                <a:off x="3372" y="2165"/>
                <a:ext cx="2" cy="5"/>
              </a:xfrm>
              <a:prstGeom prst="rect">
                <a:avLst/>
              </a:prstGeom>
              <a:noFill/>
              <a:ln w="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IE" altLang="en-US" sz="1800"/>
              </a:p>
            </p:txBody>
          </p:sp>
          <p:sp>
            <p:nvSpPr>
              <p:cNvPr id="10770" name="Rectangle 170"/>
              <p:cNvSpPr>
                <a:spLocks noChangeArrowheads="1"/>
              </p:cNvSpPr>
              <p:nvPr/>
            </p:nvSpPr>
            <p:spPr bwMode="auto">
              <a:xfrm>
                <a:off x="3389" y="2165"/>
                <a:ext cx="2" cy="5"/>
              </a:xfrm>
              <a:prstGeom prst="rect">
                <a:avLst/>
              </a:prstGeom>
              <a:solidFill>
                <a:srgbClr val="BABAB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IE" altLang="en-US" sz="1800"/>
              </a:p>
            </p:txBody>
          </p:sp>
          <p:sp>
            <p:nvSpPr>
              <p:cNvPr id="10771" name="Rectangle 171"/>
              <p:cNvSpPr>
                <a:spLocks noChangeArrowheads="1"/>
              </p:cNvSpPr>
              <p:nvPr/>
            </p:nvSpPr>
            <p:spPr bwMode="auto">
              <a:xfrm>
                <a:off x="3389" y="2165"/>
                <a:ext cx="2" cy="5"/>
              </a:xfrm>
              <a:prstGeom prst="rect">
                <a:avLst/>
              </a:prstGeom>
              <a:noFill/>
              <a:ln w="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IE" altLang="en-US" sz="1800"/>
              </a:p>
            </p:txBody>
          </p:sp>
          <p:sp>
            <p:nvSpPr>
              <p:cNvPr id="10772" name="Rectangle 172"/>
              <p:cNvSpPr>
                <a:spLocks noChangeArrowheads="1"/>
              </p:cNvSpPr>
              <p:nvPr/>
            </p:nvSpPr>
            <p:spPr bwMode="auto">
              <a:xfrm>
                <a:off x="3403" y="2161"/>
                <a:ext cx="3" cy="9"/>
              </a:xfrm>
              <a:prstGeom prst="rect">
                <a:avLst/>
              </a:prstGeom>
              <a:solidFill>
                <a:srgbClr val="BABAB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IE" altLang="en-US" sz="1800"/>
              </a:p>
            </p:txBody>
          </p:sp>
          <p:sp>
            <p:nvSpPr>
              <p:cNvPr id="10773" name="Rectangle 173"/>
              <p:cNvSpPr>
                <a:spLocks noChangeArrowheads="1"/>
              </p:cNvSpPr>
              <p:nvPr/>
            </p:nvSpPr>
            <p:spPr bwMode="auto">
              <a:xfrm>
                <a:off x="3403" y="2161"/>
                <a:ext cx="3" cy="9"/>
              </a:xfrm>
              <a:prstGeom prst="rect">
                <a:avLst/>
              </a:prstGeom>
              <a:noFill/>
              <a:ln w="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IE" altLang="en-US" sz="1800"/>
              </a:p>
            </p:txBody>
          </p:sp>
          <p:sp>
            <p:nvSpPr>
              <p:cNvPr id="10774" name="Rectangle 174"/>
              <p:cNvSpPr>
                <a:spLocks noChangeArrowheads="1"/>
              </p:cNvSpPr>
              <p:nvPr/>
            </p:nvSpPr>
            <p:spPr bwMode="auto">
              <a:xfrm>
                <a:off x="3372" y="2183"/>
                <a:ext cx="5" cy="4"/>
              </a:xfrm>
              <a:prstGeom prst="rect">
                <a:avLst/>
              </a:prstGeom>
              <a:solidFill>
                <a:srgbClr val="BABAB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IE" altLang="en-US" sz="1800"/>
              </a:p>
            </p:txBody>
          </p:sp>
          <p:sp>
            <p:nvSpPr>
              <p:cNvPr id="10775" name="Rectangle 175"/>
              <p:cNvSpPr>
                <a:spLocks noChangeArrowheads="1"/>
              </p:cNvSpPr>
              <p:nvPr/>
            </p:nvSpPr>
            <p:spPr bwMode="auto">
              <a:xfrm>
                <a:off x="3372" y="2183"/>
                <a:ext cx="5" cy="4"/>
              </a:xfrm>
              <a:prstGeom prst="rect">
                <a:avLst/>
              </a:prstGeom>
              <a:noFill/>
              <a:ln w="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IE" altLang="en-US" sz="1800"/>
              </a:p>
            </p:txBody>
          </p:sp>
          <p:sp>
            <p:nvSpPr>
              <p:cNvPr id="10776" name="Rectangle 176"/>
              <p:cNvSpPr>
                <a:spLocks noChangeArrowheads="1"/>
              </p:cNvSpPr>
              <p:nvPr/>
            </p:nvSpPr>
            <p:spPr bwMode="auto">
              <a:xfrm>
                <a:off x="3389" y="2179"/>
                <a:ext cx="2" cy="4"/>
              </a:xfrm>
              <a:prstGeom prst="rect">
                <a:avLst/>
              </a:prstGeom>
              <a:solidFill>
                <a:srgbClr val="BABAB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IE" altLang="en-US" sz="1800"/>
              </a:p>
            </p:txBody>
          </p:sp>
          <p:sp>
            <p:nvSpPr>
              <p:cNvPr id="10777" name="Rectangle 177"/>
              <p:cNvSpPr>
                <a:spLocks noChangeArrowheads="1"/>
              </p:cNvSpPr>
              <p:nvPr/>
            </p:nvSpPr>
            <p:spPr bwMode="auto">
              <a:xfrm>
                <a:off x="3389" y="2179"/>
                <a:ext cx="2" cy="4"/>
              </a:xfrm>
              <a:prstGeom prst="rect">
                <a:avLst/>
              </a:prstGeom>
              <a:noFill/>
              <a:ln w="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IE" altLang="en-US" sz="1800"/>
              </a:p>
            </p:txBody>
          </p:sp>
          <p:sp>
            <p:nvSpPr>
              <p:cNvPr id="10778" name="Rectangle 178"/>
              <p:cNvSpPr>
                <a:spLocks noChangeArrowheads="1"/>
              </p:cNvSpPr>
              <p:nvPr/>
            </p:nvSpPr>
            <p:spPr bwMode="auto">
              <a:xfrm>
                <a:off x="3406" y="2179"/>
                <a:ext cx="2" cy="4"/>
              </a:xfrm>
              <a:prstGeom prst="rect">
                <a:avLst/>
              </a:prstGeom>
              <a:solidFill>
                <a:srgbClr val="BABAB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IE" altLang="en-US" sz="1800"/>
              </a:p>
            </p:txBody>
          </p:sp>
          <p:sp>
            <p:nvSpPr>
              <p:cNvPr id="10779" name="Rectangle 179"/>
              <p:cNvSpPr>
                <a:spLocks noChangeArrowheads="1"/>
              </p:cNvSpPr>
              <p:nvPr/>
            </p:nvSpPr>
            <p:spPr bwMode="auto">
              <a:xfrm>
                <a:off x="3406" y="2179"/>
                <a:ext cx="2" cy="4"/>
              </a:xfrm>
              <a:prstGeom prst="rect">
                <a:avLst/>
              </a:prstGeom>
              <a:noFill/>
              <a:ln w="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IE" altLang="en-US" sz="1800"/>
              </a:p>
            </p:txBody>
          </p:sp>
          <p:sp>
            <p:nvSpPr>
              <p:cNvPr id="10780" name="Rectangle 180"/>
              <p:cNvSpPr>
                <a:spLocks noChangeArrowheads="1"/>
              </p:cNvSpPr>
              <p:nvPr/>
            </p:nvSpPr>
            <p:spPr bwMode="auto">
              <a:xfrm>
                <a:off x="3420" y="2153"/>
                <a:ext cx="10" cy="8"/>
              </a:xfrm>
              <a:prstGeom prst="rect">
                <a:avLst/>
              </a:prstGeom>
              <a:solidFill>
                <a:srgbClr val="BABAB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IE" altLang="en-US" sz="1800"/>
              </a:p>
            </p:txBody>
          </p:sp>
          <p:sp>
            <p:nvSpPr>
              <p:cNvPr id="10781" name="Rectangle 181"/>
              <p:cNvSpPr>
                <a:spLocks noChangeArrowheads="1"/>
              </p:cNvSpPr>
              <p:nvPr/>
            </p:nvSpPr>
            <p:spPr bwMode="auto">
              <a:xfrm>
                <a:off x="3420" y="2153"/>
                <a:ext cx="10" cy="8"/>
              </a:xfrm>
              <a:prstGeom prst="rect">
                <a:avLst/>
              </a:prstGeom>
              <a:noFill/>
              <a:ln w="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IE" altLang="en-US" sz="1800"/>
              </a:p>
            </p:txBody>
          </p:sp>
          <p:sp>
            <p:nvSpPr>
              <p:cNvPr id="10782" name="Rectangle 182"/>
              <p:cNvSpPr>
                <a:spLocks noChangeArrowheads="1"/>
              </p:cNvSpPr>
              <p:nvPr/>
            </p:nvSpPr>
            <p:spPr bwMode="auto">
              <a:xfrm>
                <a:off x="3423" y="2174"/>
                <a:ext cx="7" cy="9"/>
              </a:xfrm>
              <a:prstGeom prst="rect">
                <a:avLst/>
              </a:prstGeom>
              <a:solidFill>
                <a:srgbClr val="BABAB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IE" altLang="en-US" sz="1800"/>
              </a:p>
            </p:txBody>
          </p:sp>
          <p:sp>
            <p:nvSpPr>
              <p:cNvPr id="10783" name="Rectangle 183"/>
              <p:cNvSpPr>
                <a:spLocks noChangeArrowheads="1"/>
              </p:cNvSpPr>
              <p:nvPr/>
            </p:nvSpPr>
            <p:spPr bwMode="auto">
              <a:xfrm>
                <a:off x="3423" y="2174"/>
                <a:ext cx="7" cy="9"/>
              </a:xfrm>
              <a:prstGeom prst="rect">
                <a:avLst/>
              </a:prstGeom>
              <a:noFill/>
              <a:ln w="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IE" altLang="en-US" sz="1800"/>
              </a:p>
            </p:txBody>
          </p:sp>
          <p:sp>
            <p:nvSpPr>
              <p:cNvPr id="10784" name="Rectangle 184"/>
              <p:cNvSpPr>
                <a:spLocks noChangeArrowheads="1"/>
              </p:cNvSpPr>
              <p:nvPr/>
            </p:nvSpPr>
            <p:spPr bwMode="auto">
              <a:xfrm>
                <a:off x="3420" y="2192"/>
                <a:ext cx="8" cy="8"/>
              </a:xfrm>
              <a:prstGeom prst="rect">
                <a:avLst/>
              </a:prstGeom>
              <a:solidFill>
                <a:srgbClr val="BABAB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IE" altLang="en-US" sz="1800"/>
              </a:p>
            </p:txBody>
          </p:sp>
          <p:sp>
            <p:nvSpPr>
              <p:cNvPr id="10785" name="Rectangle 185"/>
              <p:cNvSpPr>
                <a:spLocks noChangeArrowheads="1"/>
              </p:cNvSpPr>
              <p:nvPr/>
            </p:nvSpPr>
            <p:spPr bwMode="auto">
              <a:xfrm>
                <a:off x="3420" y="2192"/>
                <a:ext cx="8" cy="8"/>
              </a:xfrm>
              <a:prstGeom prst="rect">
                <a:avLst/>
              </a:prstGeom>
              <a:noFill/>
              <a:ln w="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IE" altLang="en-US" sz="1800"/>
              </a:p>
            </p:txBody>
          </p:sp>
          <p:sp>
            <p:nvSpPr>
              <p:cNvPr id="10786" name="Rectangle 186"/>
              <p:cNvSpPr>
                <a:spLocks noChangeArrowheads="1"/>
              </p:cNvSpPr>
              <p:nvPr/>
            </p:nvSpPr>
            <p:spPr bwMode="auto">
              <a:xfrm>
                <a:off x="3435" y="2174"/>
                <a:ext cx="31" cy="31"/>
              </a:xfrm>
              <a:prstGeom prst="rect">
                <a:avLst/>
              </a:prstGeom>
              <a:solidFill>
                <a:srgbClr val="BABAB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IE" altLang="en-US" sz="1800"/>
              </a:p>
            </p:txBody>
          </p:sp>
          <p:sp>
            <p:nvSpPr>
              <p:cNvPr id="10787" name="Rectangle 187"/>
              <p:cNvSpPr>
                <a:spLocks noChangeArrowheads="1"/>
              </p:cNvSpPr>
              <p:nvPr/>
            </p:nvSpPr>
            <p:spPr bwMode="auto">
              <a:xfrm>
                <a:off x="3435" y="2174"/>
                <a:ext cx="31" cy="31"/>
              </a:xfrm>
              <a:prstGeom prst="rect">
                <a:avLst/>
              </a:prstGeom>
              <a:noFill/>
              <a:ln w="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IE" altLang="en-US" sz="1800"/>
              </a:p>
            </p:txBody>
          </p:sp>
          <p:sp>
            <p:nvSpPr>
              <p:cNvPr id="10788" name="Freeform 188"/>
              <p:cNvSpPr>
                <a:spLocks/>
              </p:cNvSpPr>
              <p:nvPr/>
            </p:nvSpPr>
            <p:spPr bwMode="auto">
              <a:xfrm>
                <a:off x="3464" y="2157"/>
                <a:ext cx="19" cy="22"/>
              </a:xfrm>
              <a:custGeom>
                <a:avLst/>
                <a:gdLst>
                  <a:gd name="T0" fmla="*/ 0 w 96"/>
                  <a:gd name="T1" fmla="*/ 4 h 109"/>
                  <a:gd name="T2" fmla="*/ 4 w 96"/>
                  <a:gd name="T3" fmla="*/ 4 h 109"/>
                  <a:gd name="T4" fmla="*/ 4 w 96"/>
                  <a:gd name="T5" fmla="*/ 0 h 109"/>
                  <a:gd name="T6" fmla="*/ 0 w 96"/>
                  <a:gd name="T7" fmla="*/ 4 h 10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96" h="109">
                    <a:moveTo>
                      <a:pt x="0" y="109"/>
                    </a:moveTo>
                    <a:lnTo>
                      <a:pt x="96" y="109"/>
                    </a:lnTo>
                    <a:lnTo>
                      <a:pt x="96" y="0"/>
                    </a:lnTo>
                    <a:lnTo>
                      <a:pt x="0" y="109"/>
                    </a:lnTo>
                    <a:close/>
                  </a:path>
                </a:pathLst>
              </a:custGeom>
              <a:solidFill>
                <a:srgbClr val="BABAB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IE"/>
              </a:p>
            </p:txBody>
          </p:sp>
          <p:sp>
            <p:nvSpPr>
              <p:cNvPr id="10789" name="Freeform 189"/>
              <p:cNvSpPr>
                <a:spLocks/>
              </p:cNvSpPr>
              <p:nvPr/>
            </p:nvSpPr>
            <p:spPr bwMode="auto">
              <a:xfrm>
                <a:off x="3464" y="2157"/>
                <a:ext cx="19" cy="22"/>
              </a:xfrm>
              <a:custGeom>
                <a:avLst/>
                <a:gdLst>
                  <a:gd name="T0" fmla="*/ 0 w 96"/>
                  <a:gd name="T1" fmla="*/ 4 h 109"/>
                  <a:gd name="T2" fmla="*/ 4 w 96"/>
                  <a:gd name="T3" fmla="*/ 4 h 109"/>
                  <a:gd name="T4" fmla="*/ 4 w 96"/>
                  <a:gd name="T5" fmla="*/ 0 h 10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96" h="109">
                    <a:moveTo>
                      <a:pt x="0" y="109"/>
                    </a:moveTo>
                    <a:lnTo>
                      <a:pt x="96" y="109"/>
                    </a:lnTo>
                    <a:lnTo>
                      <a:pt x="96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IE"/>
              </a:p>
            </p:txBody>
          </p:sp>
          <p:sp>
            <p:nvSpPr>
              <p:cNvPr id="10790" name="Rectangle 190"/>
              <p:cNvSpPr>
                <a:spLocks noChangeArrowheads="1"/>
              </p:cNvSpPr>
              <p:nvPr/>
            </p:nvSpPr>
            <p:spPr bwMode="auto">
              <a:xfrm>
                <a:off x="3457" y="2113"/>
                <a:ext cx="48" cy="26"/>
              </a:xfrm>
              <a:prstGeom prst="rect">
                <a:avLst/>
              </a:prstGeom>
              <a:solidFill>
                <a:srgbClr val="BABAB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IE" altLang="en-US" sz="1800"/>
              </a:p>
            </p:txBody>
          </p:sp>
          <p:sp>
            <p:nvSpPr>
              <p:cNvPr id="10791" name="Rectangle 191"/>
              <p:cNvSpPr>
                <a:spLocks noChangeArrowheads="1"/>
              </p:cNvSpPr>
              <p:nvPr/>
            </p:nvSpPr>
            <p:spPr bwMode="auto">
              <a:xfrm>
                <a:off x="3457" y="2113"/>
                <a:ext cx="48" cy="26"/>
              </a:xfrm>
              <a:prstGeom prst="rect">
                <a:avLst/>
              </a:prstGeom>
              <a:noFill/>
              <a:ln w="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IE" altLang="en-US" sz="1800"/>
              </a:p>
            </p:txBody>
          </p:sp>
          <p:sp>
            <p:nvSpPr>
              <p:cNvPr id="10792" name="Rectangle 192"/>
              <p:cNvSpPr>
                <a:spLocks noChangeArrowheads="1"/>
              </p:cNvSpPr>
              <p:nvPr/>
            </p:nvSpPr>
            <p:spPr bwMode="auto">
              <a:xfrm>
                <a:off x="3476" y="2052"/>
                <a:ext cx="7" cy="18"/>
              </a:xfrm>
              <a:prstGeom prst="rect">
                <a:avLst/>
              </a:prstGeom>
              <a:solidFill>
                <a:srgbClr val="BABAB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IE" altLang="en-US" sz="1800"/>
              </a:p>
            </p:txBody>
          </p:sp>
          <p:sp>
            <p:nvSpPr>
              <p:cNvPr id="10793" name="Rectangle 193"/>
              <p:cNvSpPr>
                <a:spLocks noChangeArrowheads="1"/>
              </p:cNvSpPr>
              <p:nvPr/>
            </p:nvSpPr>
            <p:spPr bwMode="auto">
              <a:xfrm>
                <a:off x="3476" y="2052"/>
                <a:ext cx="7" cy="18"/>
              </a:xfrm>
              <a:prstGeom prst="rect">
                <a:avLst/>
              </a:prstGeom>
              <a:noFill/>
              <a:ln w="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IE" altLang="en-US" sz="1800"/>
              </a:p>
            </p:txBody>
          </p:sp>
          <p:sp>
            <p:nvSpPr>
              <p:cNvPr id="10794" name="Rectangle 194"/>
              <p:cNvSpPr>
                <a:spLocks noChangeArrowheads="1"/>
              </p:cNvSpPr>
              <p:nvPr/>
            </p:nvSpPr>
            <p:spPr bwMode="auto">
              <a:xfrm>
                <a:off x="3491" y="2061"/>
                <a:ext cx="2" cy="9"/>
              </a:xfrm>
              <a:prstGeom prst="rect">
                <a:avLst/>
              </a:prstGeom>
              <a:solidFill>
                <a:srgbClr val="BABAB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IE" altLang="en-US" sz="1800"/>
              </a:p>
            </p:txBody>
          </p:sp>
          <p:sp>
            <p:nvSpPr>
              <p:cNvPr id="10795" name="Rectangle 195"/>
              <p:cNvSpPr>
                <a:spLocks noChangeArrowheads="1"/>
              </p:cNvSpPr>
              <p:nvPr/>
            </p:nvSpPr>
            <p:spPr bwMode="auto">
              <a:xfrm>
                <a:off x="3491" y="2061"/>
                <a:ext cx="2" cy="9"/>
              </a:xfrm>
              <a:prstGeom prst="rect">
                <a:avLst/>
              </a:prstGeom>
              <a:noFill/>
              <a:ln w="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IE" altLang="en-US" sz="1800"/>
              </a:p>
            </p:txBody>
          </p:sp>
          <p:sp>
            <p:nvSpPr>
              <p:cNvPr id="10796" name="Rectangle 196"/>
              <p:cNvSpPr>
                <a:spLocks noChangeArrowheads="1"/>
              </p:cNvSpPr>
              <p:nvPr/>
            </p:nvSpPr>
            <p:spPr bwMode="auto">
              <a:xfrm>
                <a:off x="3398" y="2070"/>
                <a:ext cx="10" cy="52"/>
              </a:xfrm>
              <a:prstGeom prst="rect">
                <a:avLst/>
              </a:prstGeom>
              <a:solidFill>
                <a:srgbClr val="BABAB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IE" altLang="en-US" sz="1800"/>
              </a:p>
            </p:txBody>
          </p:sp>
          <p:sp>
            <p:nvSpPr>
              <p:cNvPr id="10797" name="Rectangle 197"/>
              <p:cNvSpPr>
                <a:spLocks noChangeArrowheads="1"/>
              </p:cNvSpPr>
              <p:nvPr/>
            </p:nvSpPr>
            <p:spPr bwMode="auto">
              <a:xfrm>
                <a:off x="3398" y="2070"/>
                <a:ext cx="10" cy="52"/>
              </a:xfrm>
              <a:prstGeom prst="rect">
                <a:avLst/>
              </a:prstGeom>
              <a:noFill/>
              <a:ln w="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IE" altLang="en-US" sz="1800"/>
              </a:p>
            </p:txBody>
          </p:sp>
          <p:sp>
            <p:nvSpPr>
              <p:cNvPr id="10798" name="Rectangle 198"/>
              <p:cNvSpPr>
                <a:spLocks noChangeArrowheads="1"/>
              </p:cNvSpPr>
              <p:nvPr/>
            </p:nvSpPr>
            <p:spPr bwMode="auto">
              <a:xfrm>
                <a:off x="3391" y="2065"/>
                <a:ext cx="29" cy="5"/>
              </a:xfrm>
              <a:prstGeom prst="rect">
                <a:avLst/>
              </a:prstGeom>
              <a:solidFill>
                <a:srgbClr val="BABAB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IE" altLang="en-US" sz="1800"/>
              </a:p>
            </p:txBody>
          </p:sp>
          <p:sp>
            <p:nvSpPr>
              <p:cNvPr id="10799" name="Rectangle 199"/>
              <p:cNvSpPr>
                <a:spLocks noChangeArrowheads="1"/>
              </p:cNvSpPr>
              <p:nvPr/>
            </p:nvSpPr>
            <p:spPr bwMode="auto">
              <a:xfrm>
                <a:off x="3391" y="2065"/>
                <a:ext cx="29" cy="5"/>
              </a:xfrm>
              <a:prstGeom prst="rect">
                <a:avLst/>
              </a:prstGeom>
              <a:noFill/>
              <a:ln w="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IE" altLang="en-US" sz="1800"/>
              </a:p>
            </p:txBody>
          </p:sp>
          <p:sp>
            <p:nvSpPr>
              <p:cNvPr id="10800" name="Rectangle 200"/>
              <p:cNvSpPr>
                <a:spLocks noChangeArrowheads="1"/>
              </p:cNvSpPr>
              <p:nvPr/>
            </p:nvSpPr>
            <p:spPr bwMode="auto">
              <a:xfrm>
                <a:off x="3394" y="2052"/>
                <a:ext cx="21" cy="4"/>
              </a:xfrm>
              <a:prstGeom prst="rect">
                <a:avLst/>
              </a:prstGeom>
              <a:solidFill>
                <a:srgbClr val="BABAB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IE" altLang="en-US" sz="1800"/>
              </a:p>
            </p:txBody>
          </p:sp>
          <p:sp>
            <p:nvSpPr>
              <p:cNvPr id="10801" name="Rectangle 201"/>
              <p:cNvSpPr>
                <a:spLocks noChangeArrowheads="1"/>
              </p:cNvSpPr>
              <p:nvPr/>
            </p:nvSpPr>
            <p:spPr bwMode="auto">
              <a:xfrm>
                <a:off x="3394" y="2052"/>
                <a:ext cx="21" cy="4"/>
              </a:xfrm>
              <a:prstGeom prst="rect">
                <a:avLst/>
              </a:prstGeom>
              <a:noFill/>
              <a:ln w="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IE" altLang="en-US" sz="1800"/>
              </a:p>
            </p:txBody>
          </p:sp>
          <p:sp>
            <p:nvSpPr>
              <p:cNvPr id="10802" name="Rectangle 202"/>
              <p:cNvSpPr>
                <a:spLocks noChangeArrowheads="1"/>
              </p:cNvSpPr>
              <p:nvPr/>
            </p:nvSpPr>
            <p:spPr bwMode="auto">
              <a:xfrm>
                <a:off x="3394" y="2039"/>
                <a:ext cx="21" cy="4"/>
              </a:xfrm>
              <a:prstGeom prst="rect">
                <a:avLst/>
              </a:prstGeom>
              <a:solidFill>
                <a:srgbClr val="BABAB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IE" altLang="en-US" sz="1800"/>
              </a:p>
            </p:txBody>
          </p:sp>
          <p:sp>
            <p:nvSpPr>
              <p:cNvPr id="10803" name="Rectangle 203"/>
              <p:cNvSpPr>
                <a:spLocks noChangeArrowheads="1"/>
              </p:cNvSpPr>
              <p:nvPr/>
            </p:nvSpPr>
            <p:spPr bwMode="auto">
              <a:xfrm>
                <a:off x="3394" y="2039"/>
                <a:ext cx="21" cy="4"/>
              </a:xfrm>
              <a:prstGeom prst="rect">
                <a:avLst/>
              </a:prstGeom>
              <a:noFill/>
              <a:ln w="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IE" altLang="en-US" sz="1800"/>
              </a:p>
            </p:txBody>
          </p:sp>
          <p:sp>
            <p:nvSpPr>
              <p:cNvPr id="10804" name="Freeform 204"/>
              <p:cNvSpPr>
                <a:spLocks/>
              </p:cNvSpPr>
              <p:nvPr/>
            </p:nvSpPr>
            <p:spPr bwMode="auto">
              <a:xfrm>
                <a:off x="3403" y="2043"/>
                <a:ext cx="3" cy="27"/>
              </a:xfrm>
              <a:custGeom>
                <a:avLst/>
                <a:gdLst>
                  <a:gd name="T0" fmla="*/ 1 w 13"/>
                  <a:gd name="T1" fmla="*/ 0 h 131"/>
                  <a:gd name="T2" fmla="*/ 0 w 13"/>
                  <a:gd name="T3" fmla="*/ 6 h 131"/>
                  <a:gd name="T4" fmla="*/ 1 w 13"/>
                  <a:gd name="T5" fmla="*/ 0 h 13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3" h="131">
                    <a:moveTo>
                      <a:pt x="13" y="0"/>
                    </a:moveTo>
                    <a:lnTo>
                      <a:pt x="0" y="131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BABAB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IE"/>
              </a:p>
            </p:txBody>
          </p:sp>
          <p:sp>
            <p:nvSpPr>
              <p:cNvPr id="10805" name="Line 205"/>
              <p:cNvSpPr>
                <a:spLocks noChangeShapeType="1"/>
              </p:cNvSpPr>
              <p:nvPr/>
            </p:nvSpPr>
            <p:spPr bwMode="auto">
              <a:xfrm flipH="1">
                <a:off x="3403" y="2043"/>
                <a:ext cx="3" cy="2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IE"/>
              </a:p>
            </p:txBody>
          </p:sp>
          <p:sp>
            <p:nvSpPr>
              <p:cNvPr id="10806" name="Freeform 206"/>
              <p:cNvSpPr>
                <a:spLocks/>
              </p:cNvSpPr>
              <p:nvPr/>
            </p:nvSpPr>
            <p:spPr bwMode="auto">
              <a:xfrm>
                <a:off x="3418" y="2061"/>
                <a:ext cx="19" cy="17"/>
              </a:xfrm>
              <a:custGeom>
                <a:avLst/>
                <a:gdLst>
                  <a:gd name="T0" fmla="*/ 0 w 97"/>
                  <a:gd name="T1" fmla="*/ 3 h 87"/>
                  <a:gd name="T2" fmla="*/ 4 w 97"/>
                  <a:gd name="T3" fmla="*/ 0 h 87"/>
                  <a:gd name="T4" fmla="*/ 0 w 97"/>
                  <a:gd name="T5" fmla="*/ 3 h 8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97" h="87">
                    <a:moveTo>
                      <a:pt x="0" y="87"/>
                    </a:moveTo>
                    <a:lnTo>
                      <a:pt x="97" y="0"/>
                    </a:lnTo>
                    <a:lnTo>
                      <a:pt x="0" y="87"/>
                    </a:lnTo>
                    <a:close/>
                  </a:path>
                </a:pathLst>
              </a:custGeom>
              <a:solidFill>
                <a:srgbClr val="BABAB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IE"/>
              </a:p>
            </p:txBody>
          </p:sp>
          <p:sp>
            <p:nvSpPr>
              <p:cNvPr id="10807" name="Line 207"/>
              <p:cNvSpPr>
                <a:spLocks noChangeShapeType="1"/>
              </p:cNvSpPr>
              <p:nvPr/>
            </p:nvSpPr>
            <p:spPr bwMode="auto">
              <a:xfrm flipV="1">
                <a:off x="3418" y="2061"/>
                <a:ext cx="19" cy="1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IE"/>
              </a:p>
            </p:txBody>
          </p:sp>
        </p:grpSp>
        <p:grpSp>
          <p:nvGrpSpPr>
            <p:cNvPr id="10353" name="Group 208"/>
            <p:cNvGrpSpPr>
              <a:grpSpLocks/>
            </p:cNvGrpSpPr>
            <p:nvPr/>
          </p:nvGrpSpPr>
          <p:grpSpPr bwMode="auto">
            <a:xfrm>
              <a:off x="2379" y="2065"/>
              <a:ext cx="1131" cy="157"/>
              <a:chOff x="2379" y="2065"/>
              <a:chExt cx="1131" cy="157"/>
            </a:xfrm>
          </p:grpSpPr>
          <p:sp>
            <p:nvSpPr>
              <p:cNvPr id="10408" name="Freeform 209"/>
              <p:cNvSpPr>
                <a:spLocks/>
              </p:cNvSpPr>
              <p:nvPr/>
            </p:nvSpPr>
            <p:spPr bwMode="auto">
              <a:xfrm>
                <a:off x="3425" y="2065"/>
                <a:ext cx="20" cy="13"/>
              </a:xfrm>
              <a:custGeom>
                <a:avLst/>
                <a:gdLst>
                  <a:gd name="T0" fmla="*/ 1 w 98"/>
                  <a:gd name="T1" fmla="*/ 0 h 64"/>
                  <a:gd name="T2" fmla="*/ 4 w 98"/>
                  <a:gd name="T3" fmla="*/ 3 h 64"/>
                  <a:gd name="T4" fmla="*/ 0 w 98"/>
                  <a:gd name="T5" fmla="*/ 2 h 64"/>
                  <a:gd name="T6" fmla="*/ 1 w 98"/>
                  <a:gd name="T7" fmla="*/ 0 h 6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98" h="64">
                    <a:moveTo>
                      <a:pt x="36" y="0"/>
                    </a:moveTo>
                    <a:lnTo>
                      <a:pt x="98" y="64"/>
                    </a:lnTo>
                    <a:lnTo>
                      <a:pt x="0" y="43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BABAB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IE"/>
              </a:p>
            </p:txBody>
          </p:sp>
          <p:sp>
            <p:nvSpPr>
              <p:cNvPr id="10409" name="Freeform 210"/>
              <p:cNvSpPr>
                <a:spLocks/>
              </p:cNvSpPr>
              <p:nvPr/>
            </p:nvSpPr>
            <p:spPr bwMode="auto">
              <a:xfrm>
                <a:off x="3425" y="2065"/>
                <a:ext cx="20" cy="13"/>
              </a:xfrm>
              <a:custGeom>
                <a:avLst/>
                <a:gdLst>
                  <a:gd name="T0" fmla="*/ 1 w 98"/>
                  <a:gd name="T1" fmla="*/ 0 h 64"/>
                  <a:gd name="T2" fmla="*/ 4 w 98"/>
                  <a:gd name="T3" fmla="*/ 3 h 64"/>
                  <a:gd name="T4" fmla="*/ 0 w 98"/>
                  <a:gd name="T5" fmla="*/ 2 h 6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98" h="64">
                    <a:moveTo>
                      <a:pt x="36" y="0"/>
                    </a:moveTo>
                    <a:lnTo>
                      <a:pt x="98" y="64"/>
                    </a:lnTo>
                    <a:lnTo>
                      <a:pt x="0" y="43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IE"/>
              </a:p>
            </p:txBody>
          </p:sp>
          <p:sp>
            <p:nvSpPr>
              <p:cNvPr id="10410" name="Freeform 211"/>
              <p:cNvSpPr>
                <a:spLocks/>
              </p:cNvSpPr>
              <p:nvPr/>
            </p:nvSpPr>
            <p:spPr bwMode="auto">
              <a:xfrm>
                <a:off x="3425" y="2096"/>
                <a:ext cx="1" cy="30"/>
              </a:xfrm>
              <a:custGeom>
                <a:avLst/>
                <a:gdLst>
                  <a:gd name="T0" fmla="*/ 0 w 1"/>
                  <a:gd name="T1" fmla="*/ 6 h 153"/>
                  <a:gd name="T2" fmla="*/ 0 w 1"/>
                  <a:gd name="T3" fmla="*/ 0 h 153"/>
                  <a:gd name="T4" fmla="*/ 0 w 1"/>
                  <a:gd name="T5" fmla="*/ 6 h 15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53">
                    <a:moveTo>
                      <a:pt x="0" y="153"/>
                    </a:moveTo>
                    <a:lnTo>
                      <a:pt x="0" y="0"/>
                    </a:lnTo>
                    <a:lnTo>
                      <a:pt x="0" y="153"/>
                    </a:lnTo>
                    <a:close/>
                  </a:path>
                </a:pathLst>
              </a:custGeom>
              <a:solidFill>
                <a:srgbClr val="BABAB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IE"/>
              </a:p>
            </p:txBody>
          </p:sp>
          <p:sp>
            <p:nvSpPr>
              <p:cNvPr id="10411" name="Line 212"/>
              <p:cNvSpPr>
                <a:spLocks noChangeShapeType="1"/>
              </p:cNvSpPr>
              <p:nvPr/>
            </p:nvSpPr>
            <p:spPr bwMode="auto">
              <a:xfrm flipV="1">
                <a:off x="3425" y="2096"/>
                <a:ext cx="1" cy="3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IE"/>
              </a:p>
            </p:txBody>
          </p:sp>
          <p:sp>
            <p:nvSpPr>
              <p:cNvPr id="10412" name="Freeform 213"/>
              <p:cNvSpPr>
                <a:spLocks/>
              </p:cNvSpPr>
              <p:nvPr/>
            </p:nvSpPr>
            <p:spPr bwMode="auto">
              <a:xfrm>
                <a:off x="3333" y="2118"/>
                <a:ext cx="44" cy="1"/>
              </a:xfrm>
              <a:custGeom>
                <a:avLst/>
                <a:gdLst>
                  <a:gd name="T0" fmla="*/ 0 w 219"/>
                  <a:gd name="T1" fmla="*/ 0 h 1"/>
                  <a:gd name="T2" fmla="*/ 9 w 219"/>
                  <a:gd name="T3" fmla="*/ 0 h 1"/>
                  <a:gd name="T4" fmla="*/ 0 w 219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9" h="1">
                    <a:moveTo>
                      <a:pt x="0" y="0"/>
                    </a:moveTo>
                    <a:lnTo>
                      <a:pt x="219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ABAB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IE"/>
              </a:p>
            </p:txBody>
          </p:sp>
          <p:sp>
            <p:nvSpPr>
              <p:cNvPr id="10413" name="Line 214"/>
              <p:cNvSpPr>
                <a:spLocks noChangeShapeType="1"/>
              </p:cNvSpPr>
              <p:nvPr/>
            </p:nvSpPr>
            <p:spPr bwMode="auto">
              <a:xfrm>
                <a:off x="3333" y="2118"/>
                <a:ext cx="44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IE"/>
              </a:p>
            </p:txBody>
          </p:sp>
          <p:sp>
            <p:nvSpPr>
              <p:cNvPr id="10414" name="Freeform 215"/>
              <p:cNvSpPr>
                <a:spLocks/>
              </p:cNvSpPr>
              <p:nvPr/>
            </p:nvSpPr>
            <p:spPr bwMode="auto">
              <a:xfrm>
                <a:off x="3352" y="2109"/>
                <a:ext cx="1" cy="9"/>
              </a:xfrm>
              <a:custGeom>
                <a:avLst/>
                <a:gdLst>
                  <a:gd name="T0" fmla="*/ 0 w 1"/>
                  <a:gd name="T1" fmla="*/ 0 h 43"/>
                  <a:gd name="T2" fmla="*/ 0 w 1"/>
                  <a:gd name="T3" fmla="*/ 2 h 43"/>
                  <a:gd name="T4" fmla="*/ 0 w 1"/>
                  <a:gd name="T5" fmla="*/ 0 h 4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43">
                    <a:moveTo>
                      <a:pt x="0" y="0"/>
                    </a:moveTo>
                    <a:lnTo>
                      <a:pt x="0" y="4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ABAB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IE"/>
              </a:p>
            </p:txBody>
          </p:sp>
          <p:sp>
            <p:nvSpPr>
              <p:cNvPr id="10415" name="Line 216"/>
              <p:cNvSpPr>
                <a:spLocks noChangeShapeType="1"/>
              </p:cNvSpPr>
              <p:nvPr/>
            </p:nvSpPr>
            <p:spPr bwMode="auto">
              <a:xfrm>
                <a:off x="3352" y="2109"/>
                <a:ext cx="1" cy="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IE"/>
              </a:p>
            </p:txBody>
          </p:sp>
          <p:sp>
            <p:nvSpPr>
              <p:cNvPr id="10416" name="Freeform 217"/>
              <p:cNvSpPr>
                <a:spLocks/>
              </p:cNvSpPr>
              <p:nvPr/>
            </p:nvSpPr>
            <p:spPr bwMode="auto">
              <a:xfrm>
                <a:off x="3365" y="2109"/>
                <a:ext cx="1" cy="13"/>
              </a:xfrm>
              <a:custGeom>
                <a:avLst/>
                <a:gdLst>
                  <a:gd name="T0" fmla="*/ 0 w 1"/>
                  <a:gd name="T1" fmla="*/ 0 h 65"/>
                  <a:gd name="T2" fmla="*/ 0 w 1"/>
                  <a:gd name="T3" fmla="*/ 3 h 65"/>
                  <a:gd name="T4" fmla="*/ 0 w 1"/>
                  <a:gd name="T5" fmla="*/ 0 h 6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65">
                    <a:moveTo>
                      <a:pt x="0" y="0"/>
                    </a:moveTo>
                    <a:lnTo>
                      <a:pt x="0" y="6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ABAB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IE"/>
              </a:p>
            </p:txBody>
          </p:sp>
          <p:sp>
            <p:nvSpPr>
              <p:cNvPr id="10417" name="Line 218"/>
              <p:cNvSpPr>
                <a:spLocks noChangeShapeType="1"/>
              </p:cNvSpPr>
              <p:nvPr/>
            </p:nvSpPr>
            <p:spPr bwMode="auto">
              <a:xfrm>
                <a:off x="3365" y="2109"/>
                <a:ext cx="1" cy="1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IE"/>
              </a:p>
            </p:txBody>
          </p:sp>
          <p:sp>
            <p:nvSpPr>
              <p:cNvPr id="10418" name="Rectangle 219"/>
              <p:cNvSpPr>
                <a:spLocks noChangeArrowheads="1"/>
              </p:cNvSpPr>
              <p:nvPr/>
            </p:nvSpPr>
            <p:spPr bwMode="auto">
              <a:xfrm>
                <a:off x="3345" y="2126"/>
                <a:ext cx="7" cy="5"/>
              </a:xfrm>
              <a:prstGeom prst="rect">
                <a:avLst/>
              </a:prstGeom>
              <a:solidFill>
                <a:srgbClr val="BABAB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IE" altLang="en-US" sz="1800"/>
              </a:p>
            </p:txBody>
          </p:sp>
          <p:sp>
            <p:nvSpPr>
              <p:cNvPr id="10419" name="Rectangle 220"/>
              <p:cNvSpPr>
                <a:spLocks noChangeArrowheads="1"/>
              </p:cNvSpPr>
              <p:nvPr/>
            </p:nvSpPr>
            <p:spPr bwMode="auto">
              <a:xfrm>
                <a:off x="3345" y="2126"/>
                <a:ext cx="7" cy="5"/>
              </a:xfrm>
              <a:prstGeom prst="rect">
                <a:avLst/>
              </a:prstGeom>
              <a:noFill/>
              <a:ln w="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IE" altLang="en-US" sz="1800"/>
              </a:p>
            </p:txBody>
          </p:sp>
          <p:sp>
            <p:nvSpPr>
              <p:cNvPr id="10420" name="Rectangle 221"/>
              <p:cNvSpPr>
                <a:spLocks noChangeArrowheads="1"/>
              </p:cNvSpPr>
              <p:nvPr/>
            </p:nvSpPr>
            <p:spPr bwMode="auto">
              <a:xfrm>
                <a:off x="3362" y="2126"/>
                <a:ext cx="7" cy="5"/>
              </a:xfrm>
              <a:prstGeom prst="rect">
                <a:avLst/>
              </a:prstGeom>
              <a:solidFill>
                <a:srgbClr val="BABAB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IE" altLang="en-US" sz="1800"/>
              </a:p>
            </p:txBody>
          </p:sp>
          <p:sp>
            <p:nvSpPr>
              <p:cNvPr id="10421" name="Rectangle 222"/>
              <p:cNvSpPr>
                <a:spLocks noChangeArrowheads="1"/>
              </p:cNvSpPr>
              <p:nvPr/>
            </p:nvSpPr>
            <p:spPr bwMode="auto">
              <a:xfrm>
                <a:off x="3362" y="2126"/>
                <a:ext cx="7" cy="5"/>
              </a:xfrm>
              <a:prstGeom prst="rect">
                <a:avLst/>
              </a:prstGeom>
              <a:noFill/>
              <a:ln w="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IE" altLang="en-US" sz="1800"/>
              </a:p>
            </p:txBody>
          </p:sp>
          <p:sp>
            <p:nvSpPr>
              <p:cNvPr id="10422" name="Rectangle 223"/>
              <p:cNvSpPr>
                <a:spLocks noChangeArrowheads="1"/>
              </p:cNvSpPr>
              <p:nvPr/>
            </p:nvSpPr>
            <p:spPr bwMode="auto">
              <a:xfrm>
                <a:off x="3306" y="2200"/>
                <a:ext cx="20" cy="22"/>
              </a:xfrm>
              <a:prstGeom prst="rect">
                <a:avLst/>
              </a:prstGeom>
              <a:solidFill>
                <a:srgbClr val="BABAB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IE" altLang="en-US" sz="1800"/>
              </a:p>
            </p:txBody>
          </p:sp>
          <p:sp>
            <p:nvSpPr>
              <p:cNvPr id="10423" name="Rectangle 224"/>
              <p:cNvSpPr>
                <a:spLocks noChangeArrowheads="1"/>
              </p:cNvSpPr>
              <p:nvPr/>
            </p:nvSpPr>
            <p:spPr bwMode="auto">
              <a:xfrm>
                <a:off x="3306" y="2200"/>
                <a:ext cx="20" cy="22"/>
              </a:xfrm>
              <a:prstGeom prst="rect">
                <a:avLst/>
              </a:prstGeom>
              <a:noFill/>
              <a:ln w="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IE" altLang="en-US" sz="1800"/>
              </a:p>
            </p:txBody>
          </p:sp>
          <p:sp>
            <p:nvSpPr>
              <p:cNvPr id="10424" name="Freeform 225"/>
              <p:cNvSpPr>
                <a:spLocks/>
              </p:cNvSpPr>
              <p:nvPr/>
            </p:nvSpPr>
            <p:spPr bwMode="auto">
              <a:xfrm>
                <a:off x="3287" y="2205"/>
                <a:ext cx="61" cy="1"/>
              </a:xfrm>
              <a:custGeom>
                <a:avLst/>
                <a:gdLst>
                  <a:gd name="T0" fmla="*/ 0 w 303"/>
                  <a:gd name="T1" fmla="*/ 0 h 1"/>
                  <a:gd name="T2" fmla="*/ 12 w 303"/>
                  <a:gd name="T3" fmla="*/ 0 h 1"/>
                  <a:gd name="T4" fmla="*/ 0 w 303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03" h="1">
                    <a:moveTo>
                      <a:pt x="0" y="0"/>
                    </a:moveTo>
                    <a:lnTo>
                      <a:pt x="30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ABAB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IE"/>
              </a:p>
            </p:txBody>
          </p:sp>
          <p:sp>
            <p:nvSpPr>
              <p:cNvPr id="10425" name="Line 226"/>
              <p:cNvSpPr>
                <a:spLocks noChangeShapeType="1"/>
              </p:cNvSpPr>
              <p:nvPr/>
            </p:nvSpPr>
            <p:spPr bwMode="auto">
              <a:xfrm>
                <a:off x="3287" y="2205"/>
                <a:ext cx="6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IE"/>
              </a:p>
            </p:txBody>
          </p:sp>
          <p:sp>
            <p:nvSpPr>
              <p:cNvPr id="10426" name="Rectangle 227"/>
              <p:cNvSpPr>
                <a:spLocks noChangeArrowheads="1"/>
              </p:cNvSpPr>
              <p:nvPr/>
            </p:nvSpPr>
            <p:spPr bwMode="auto">
              <a:xfrm>
                <a:off x="3294" y="2183"/>
                <a:ext cx="39" cy="22"/>
              </a:xfrm>
              <a:prstGeom prst="rect">
                <a:avLst/>
              </a:prstGeom>
              <a:solidFill>
                <a:srgbClr val="BABAB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IE" altLang="en-US" sz="1800"/>
              </a:p>
            </p:txBody>
          </p:sp>
          <p:sp>
            <p:nvSpPr>
              <p:cNvPr id="10427" name="Rectangle 228"/>
              <p:cNvSpPr>
                <a:spLocks noChangeArrowheads="1"/>
              </p:cNvSpPr>
              <p:nvPr/>
            </p:nvSpPr>
            <p:spPr bwMode="auto">
              <a:xfrm>
                <a:off x="3294" y="2183"/>
                <a:ext cx="39" cy="22"/>
              </a:xfrm>
              <a:prstGeom prst="rect">
                <a:avLst/>
              </a:prstGeom>
              <a:noFill/>
              <a:ln w="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IE" altLang="en-US" sz="1800"/>
              </a:p>
            </p:txBody>
          </p:sp>
          <p:sp>
            <p:nvSpPr>
              <p:cNvPr id="10428" name="Freeform 229"/>
              <p:cNvSpPr>
                <a:spLocks/>
              </p:cNvSpPr>
              <p:nvPr/>
            </p:nvSpPr>
            <p:spPr bwMode="auto">
              <a:xfrm>
                <a:off x="3301" y="2161"/>
                <a:ext cx="15" cy="22"/>
              </a:xfrm>
              <a:custGeom>
                <a:avLst/>
                <a:gdLst>
                  <a:gd name="T0" fmla="*/ 0 w 73"/>
                  <a:gd name="T1" fmla="*/ 4 h 108"/>
                  <a:gd name="T2" fmla="*/ 0 w 73"/>
                  <a:gd name="T3" fmla="*/ 0 h 108"/>
                  <a:gd name="T4" fmla="*/ 3 w 73"/>
                  <a:gd name="T5" fmla="*/ 0 h 108"/>
                  <a:gd name="T6" fmla="*/ 3 w 73"/>
                  <a:gd name="T7" fmla="*/ 4 h 108"/>
                  <a:gd name="T8" fmla="*/ 0 w 73"/>
                  <a:gd name="T9" fmla="*/ 4 h 1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3" h="108">
                    <a:moveTo>
                      <a:pt x="0" y="108"/>
                    </a:moveTo>
                    <a:lnTo>
                      <a:pt x="0" y="0"/>
                    </a:lnTo>
                    <a:lnTo>
                      <a:pt x="61" y="0"/>
                    </a:lnTo>
                    <a:lnTo>
                      <a:pt x="73" y="108"/>
                    </a:lnTo>
                    <a:lnTo>
                      <a:pt x="0" y="108"/>
                    </a:lnTo>
                    <a:close/>
                  </a:path>
                </a:pathLst>
              </a:custGeom>
              <a:solidFill>
                <a:srgbClr val="BABAB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IE"/>
              </a:p>
            </p:txBody>
          </p:sp>
          <p:sp>
            <p:nvSpPr>
              <p:cNvPr id="10429" name="Freeform 230"/>
              <p:cNvSpPr>
                <a:spLocks/>
              </p:cNvSpPr>
              <p:nvPr/>
            </p:nvSpPr>
            <p:spPr bwMode="auto">
              <a:xfrm>
                <a:off x="3301" y="2161"/>
                <a:ext cx="15" cy="22"/>
              </a:xfrm>
              <a:custGeom>
                <a:avLst/>
                <a:gdLst>
                  <a:gd name="T0" fmla="*/ 0 w 73"/>
                  <a:gd name="T1" fmla="*/ 4 h 108"/>
                  <a:gd name="T2" fmla="*/ 0 w 73"/>
                  <a:gd name="T3" fmla="*/ 0 h 108"/>
                  <a:gd name="T4" fmla="*/ 3 w 73"/>
                  <a:gd name="T5" fmla="*/ 0 h 108"/>
                  <a:gd name="T6" fmla="*/ 3 w 73"/>
                  <a:gd name="T7" fmla="*/ 4 h 10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3" h="108">
                    <a:moveTo>
                      <a:pt x="0" y="108"/>
                    </a:moveTo>
                    <a:lnTo>
                      <a:pt x="0" y="0"/>
                    </a:lnTo>
                    <a:lnTo>
                      <a:pt x="61" y="0"/>
                    </a:lnTo>
                    <a:lnTo>
                      <a:pt x="73" y="108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IE"/>
              </a:p>
            </p:txBody>
          </p:sp>
          <p:sp>
            <p:nvSpPr>
              <p:cNvPr id="10430" name="Freeform 231"/>
              <p:cNvSpPr>
                <a:spLocks/>
              </p:cNvSpPr>
              <p:nvPr/>
            </p:nvSpPr>
            <p:spPr bwMode="auto">
              <a:xfrm>
                <a:off x="3294" y="2153"/>
                <a:ext cx="32" cy="17"/>
              </a:xfrm>
              <a:custGeom>
                <a:avLst/>
                <a:gdLst>
                  <a:gd name="T0" fmla="*/ 1 w 157"/>
                  <a:gd name="T1" fmla="*/ 3 h 86"/>
                  <a:gd name="T2" fmla="*/ 6 w 157"/>
                  <a:gd name="T3" fmla="*/ 3 h 86"/>
                  <a:gd name="T4" fmla="*/ 6 w 157"/>
                  <a:gd name="T5" fmla="*/ 1 h 86"/>
                  <a:gd name="T6" fmla="*/ 3 w 157"/>
                  <a:gd name="T7" fmla="*/ 0 h 86"/>
                  <a:gd name="T8" fmla="*/ 0 w 157"/>
                  <a:gd name="T9" fmla="*/ 1 h 86"/>
                  <a:gd name="T10" fmla="*/ 0 w 157"/>
                  <a:gd name="T11" fmla="*/ 3 h 86"/>
                  <a:gd name="T12" fmla="*/ 7 w 157"/>
                  <a:gd name="T13" fmla="*/ 3 h 86"/>
                  <a:gd name="T14" fmla="*/ 1 w 157"/>
                  <a:gd name="T15" fmla="*/ 3 h 8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7" h="86">
                    <a:moveTo>
                      <a:pt x="36" y="64"/>
                    </a:moveTo>
                    <a:lnTo>
                      <a:pt x="145" y="64"/>
                    </a:lnTo>
                    <a:lnTo>
                      <a:pt x="134" y="21"/>
                    </a:lnTo>
                    <a:lnTo>
                      <a:pt x="72" y="0"/>
                    </a:lnTo>
                    <a:lnTo>
                      <a:pt x="0" y="21"/>
                    </a:lnTo>
                    <a:lnTo>
                      <a:pt x="0" y="86"/>
                    </a:lnTo>
                    <a:lnTo>
                      <a:pt x="157" y="86"/>
                    </a:lnTo>
                    <a:lnTo>
                      <a:pt x="36" y="64"/>
                    </a:lnTo>
                    <a:close/>
                  </a:path>
                </a:pathLst>
              </a:custGeom>
              <a:solidFill>
                <a:srgbClr val="BABAB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IE"/>
              </a:p>
            </p:txBody>
          </p:sp>
          <p:sp>
            <p:nvSpPr>
              <p:cNvPr id="10431" name="Freeform 232"/>
              <p:cNvSpPr>
                <a:spLocks/>
              </p:cNvSpPr>
              <p:nvPr/>
            </p:nvSpPr>
            <p:spPr bwMode="auto">
              <a:xfrm>
                <a:off x="3294" y="2153"/>
                <a:ext cx="32" cy="17"/>
              </a:xfrm>
              <a:custGeom>
                <a:avLst/>
                <a:gdLst>
                  <a:gd name="T0" fmla="*/ 1 w 157"/>
                  <a:gd name="T1" fmla="*/ 3 h 86"/>
                  <a:gd name="T2" fmla="*/ 6 w 157"/>
                  <a:gd name="T3" fmla="*/ 3 h 86"/>
                  <a:gd name="T4" fmla="*/ 6 w 157"/>
                  <a:gd name="T5" fmla="*/ 1 h 86"/>
                  <a:gd name="T6" fmla="*/ 3 w 157"/>
                  <a:gd name="T7" fmla="*/ 0 h 86"/>
                  <a:gd name="T8" fmla="*/ 0 w 157"/>
                  <a:gd name="T9" fmla="*/ 1 h 86"/>
                  <a:gd name="T10" fmla="*/ 0 w 157"/>
                  <a:gd name="T11" fmla="*/ 3 h 86"/>
                  <a:gd name="T12" fmla="*/ 7 w 157"/>
                  <a:gd name="T13" fmla="*/ 3 h 8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57" h="86">
                    <a:moveTo>
                      <a:pt x="36" y="64"/>
                    </a:moveTo>
                    <a:lnTo>
                      <a:pt x="145" y="64"/>
                    </a:lnTo>
                    <a:lnTo>
                      <a:pt x="134" y="21"/>
                    </a:lnTo>
                    <a:lnTo>
                      <a:pt x="72" y="0"/>
                    </a:lnTo>
                    <a:lnTo>
                      <a:pt x="0" y="21"/>
                    </a:lnTo>
                    <a:lnTo>
                      <a:pt x="0" y="86"/>
                    </a:lnTo>
                    <a:lnTo>
                      <a:pt x="157" y="8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IE"/>
              </a:p>
            </p:txBody>
          </p:sp>
          <p:sp>
            <p:nvSpPr>
              <p:cNvPr id="10432" name="Freeform 233"/>
              <p:cNvSpPr>
                <a:spLocks/>
              </p:cNvSpPr>
              <p:nvPr/>
            </p:nvSpPr>
            <p:spPr bwMode="auto">
              <a:xfrm>
                <a:off x="3328" y="2165"/>
                <a:ext cx="1" cy="22"/>
              </a:xfrm>
              <a:custGeom>
                <a:avLst/>
                <a:gdLst>
                  <a:gd name="T0" fmla="*/ 0 w 1"/>
                  <a:gd name="T1" fmla="*/ 4 h 109"/>
                  <a:gd name="T2" fmla="*/ 0 w 1"/>
                  <a:gd name="T3" fmla="*/ 0 h 109"/>
                  <a:gd name="T4" fmla="*/ 0 w 1"/>
                  <a:gd name="T5" fmla="*/ 4 h 10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09">
                    <a:moveTo>
                      <a:pt x="0" y="109"/>
                    </a:moveTo>
                    <a:lnTo>
                      <a:pt x="0" y="0"/>
                    </a:lnTo>
                    <a:lnTo>
                      <a:pt x="0" y="109"/>
                    </a:lnTo>
                    <a:close/>
                  </a:path>
                </a:pathLst>
              </a:custGeom>
              <a:solidFill>
                <a:srgbClr val="BABAB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IE"/>
              </a:p>
            </p:txBody>
          </p:sp>
          <p:sp>
            <p:nvSpPr>
              <p:cNvPr id="10433" name="Line 234"/>
              <p:cNvSpPr>
                <a:spLocks noChangeShapeType="1"/>
              </p:cNvSpPr>
              <p:nvPr/>
            </p:nvSpPr>
            <p:spPr bwMode="auto">
              <a:xfrm flipV="1">
                <a:off x="3328" y="2165"/>
                <a:ext cx="1" cy="2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IE"/>
              </a:p>
            </p:txBody>
          </p:sp>
          <p:sp>
            <p:nvSpPr>
              <p:cNvPr id="10434" name="Freeform 235"/>
              <p:cNvSpPr>
                <a:spLocks/>
              </p:cNvSpPr>
              <p:nvPr/>
            </p:nvSpPr>
            <p:spPr bwMode="auto">
              <a:xfrm>
                <a:off x="3263" y="2183"/>
                <a:ext cx="31" cy="22"/>
              </a:xfrm>
              <a:custGeom>
                <a:avLst/>
                <a:gdLst>
                  <a:gd name="T0" fmla="*/ 6 w 158"/>
                  <a:gd name="T1" fmla="*/ 0 h 109"/>
                  <a:gd name="T2" fmla="*/ 0 w 158"/>
                  <a:gd name="T3" fmla="*/ 4 h 109"/>
                  <a:gd name="T4" fmla="*/ 6 w 158"/>
                  <a:gd name="T5" fmla="*/ 0 h 10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58" h="109">
                    <a:moveTo>
                      <a:pt x="158" y="0"/>
                    </a:moveTo>
                    <a:lnTo>
                      <a:pt x="0" y="109"/>
                    </a:lnTo>
                    <a:lnTo>
                      <a:pt x="158" y="0"/>
                    </a:lnTo>
                    <a:close/>
                  </a:path>
                </a:pathLst>
              </a:custGeom>
              <a:solidFill>
                <a:srgbClr val="BABAB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IE"/>
              </a:p>
            </p:txBody>
          </p:sp>
          <p:sp>
            <p:nvSpPr>
              <p:cNvPr id="10435" name="Line 236"/>
              <p:cNvSpPr>
                <a:spLocks noChangeShapeType="1"/>
              </p:cNvSpPr>
              <p:nvPr/>
            </p:nvSpPr>
            <p:spPr bwMode="auto">
              <a:xfrm flipH="1">
                <a:off x="3263" y="2183"/>
                <a:ext cx="31" cy="2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IE"/>
              </a:p>
            </p:txBody>
          </p:sp>
          <p:sp>
            <p:nvSpPr>
              <p:cNvPr id="10436" name="Freeform 237"/>
              <p:cNvSpPr>
                <a:spLocks/>
              </p:cNvSpPr>
              <p:nvPr/>
            </p:nvSpPr>
            <p:spPr bwMode="auto">
              <a:xfrm>
                <a:off x="3282" y="2192"/>
                <a:ext cx="12" cy="13"/>
              </a:xfrm>
              <a:custGeom>
                <a:avLst/>
                <a:gdLst>
                  <a:gd name="T0" fmla="*/ 2 w 60"/>
                  <a:gd name="T1" fmla="*/ 0 h 66"/>
                  <a:gd name="T2" fmla="*/ 0 w 60"/>
                  <a:gd name="T3" fmla="*/ 3 h 66"/>
                  <a:gd name="T4" fmla="*/ 2 w 60"/>
                  <a:gd name="T5" fmla="*/ 0 h 6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0" h="66">
                    <a:moveTo>
                      <a:pt x="60" y="0"/>
                    </a:moveTo>
                    <a:lnTo>
                      <a:pt x="0" y="66"/>
                    </a:lnTo>
                    <a:lnTo>
                      <a:pt x="60" y="0"/>
                    </a:lnTo>
                    <a:close/>
                  </a:path>
                </a:pathLst>
              </a:custGeom>
              <a:solidFill>
                <a:srgbClr val="BABAB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IE"/>
              </a:p>
            </p:txBody>
          </p:sp>
          <p:sp>
            <p:nvSpPr>
              <p:cNvPr id="10437" name="Line 238"/>
              <p:cNvSpPr>
                <a:spLocks noChangeShapeType="1"/>
              </p:cNvSpPr>
              <p:nvPr/>
            </p:nvSpPr>
            <p:spPr bwMode="auto">
              <a:xfrm flipH="1">
                <a:off x="3282" y="2192"/>
                <a:ext cx="12" cy="1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IE"/>
              </a:p>
            </p:txBody>
          </p:sp>
          <p:sp>
            <p:nvSpPr>
              <p:cNvPr id="10438" name="Freeform 239"/>
              <p:cNvSpPr>
                <a:spLocks/>
              </p:cNvSpPr>
              <p:nvPr/>
            </p:nvSpPr>
            <p:spPr bwMode="auto">
              <a:xfrm>
                <a:off x="3270" y="2200"/>
                <a:ext cx="1" cy="22"/>
              </a:xfrm>
              <a:custGeom>
                <a:avLst/>
                <a:gdLst>
                  <a:gd name="T0" fmla="*/ 0 w 1"/>
                  <a:gd name="T1" fmla="*/ 0 h 109"/>
                  <a:gd name="T2" fmla="*/ 0 w 1"/>
                  <a:gd name="T3" fmla="*/ 4 h 109"/>
                  <a:gd name="T4" fmla="*/ 0 w 1"/>
                  <a:gd name="T5" fmla="*/ 0 h 10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09">
                    <a:moveTo>
                      <a:pt x="0" y="0"/>
                    </a:moveTo>
                    <a:lnTo>
                      <a:pt x="0" y="10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ABAB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IE"/>
              </a:p>
            </p:txBody>
          </p:sp>
          <p:sp>
            <p:nvSpPr>
              <p:cNvPr id="10439" name="Line 240"/>
              <p:cNvSpPr>
                <a:spLocks noChangeShapeType="1"/>
              </p:cNvSpPr>
              <p:nvPr/>
            </p:nvSpPr>
            <p:spPr bwMode="auto">
              <a:xfrm>
                <a:off x="3270" y="2200"/>
                <a:ext cx="1" cy="2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IE"/>
              </a:p>
            </p:txBody>
          </p:sp>
          <p:sp>
            <p:nvSpPr>
              <p:cNvPr id="10440" name="Freeform 241"/>
              <p:cNvSpPr>
                <a:spLocks/>
              </p:cNvSpPr>
              <p:nvPr/>
            </p:nvSpPr>
            <p:spPr bwMode="auto">
              <a:xfrm>
                <a:off x="3272" y="2209"/>
                <a:ext cx="15" cy="4"/>
              </a:xfrm>
              <a:custGeom>
                <a:avLst/>
                <a:gdLst>
                  <a:gd name="T0" fmla="*/ 3 w 73"/>
                  <a:gd name="T1" fmla="*/ 1 h 22"/>
                  <a:gd name="T2" fmla="*/ 0 w 73"/>
                  <a:gd name="T3" fmla="*/ 0 h 22"/>
                  <a:gd name="T4" fmla="*/ 3 w 73"/>
                  <a:gd name="T5" fmla="*/ 1 h 2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73" h="22">
                    <a:moveTo>
                      <a:pt x="73" y="22"/>
                    </a:moveTo>
                    <a:lnTo>
                      <a:pt x="0" y="0"/>
                    </a:lnTo>
                    <a:lnTo>
                      <a:pt x="73" y="22"/>
                    </a:lnTo>
                    <a:close/>
                  </a:path>
                </a:pathLst>
              </a:custGeom>
              <a:solidFill>
                <a:srgbClr val="BABAB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IE"/>
              </a:p>
            </p:txBody>
          </p:sp>
          <p:sp>
            <p:nvSpPr>
              <p:cNvPr id="10441" name="Line 242"/>
              <p:cNvSpPr>
                <a:spLocks noChangeShapeType="1"/>
              </p:cNvSpPr>
              <p:nvPr/>
            </p:nvSpPr>
            <p:spPr bwMode="auto">
              <a:xfrm flipH="1" flipV="1">
                <a:off x="3272" y="2209"/>
                <a:ext cx="15" cy="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IE"/>
              </a:p>
            </p:txBody>
          </p:sp>
          <p:sp>
            <p:nvSpPr>
              <p:cNvPr id="10442" name="Freeform 243"/>
              <p:cNvSpPr>
                <a:spLocks/>
              </p:cNvSpPr>
              <p:nvPr/>
            </p:nvSpPr>
            <p:spPr bwMode="auto">
              <a:xfrm>
                <a:off x="3454" y="2096"/>
                <a:ext cx="56" cy="30"/>
              </a:xfrm>
              <a:custGeom>
                <a:avLst/>
                <a:gdLst>
                  <a:gd name="T0" fmla="*/ 11 w 279"/>
                  <a:gd name="T1" fmla="*/ 6 h 153"/>
                  <a:gd name="T2" fmla="*/ 0 w 279"/>
                  <a:gd name="T3" fmla="*/ 0 h 153"/>
                  <a:gd name="T4" fmla="*/ 11 w 279"/>
                  <a:gd name="T5" fmla="*/ 6 h 15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79" h="153">
                    <a:moveTo>
                      <a:pt x="279" y="153"/>
                    </a:moveTo>
                    <a:lnTo>
                      <a:pt x="0" y="0"/>
                    </a:lnTo>
                    <a:lnTo>
                      <a:pt x="279" y="153"/>
                    </a:lnTo>
                    <a:close/>
                  </a:path>
                </a:pathLst>
              </a:custGeom>
              <a:solidFill>
                <a:srgbClr val="BABAB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IE"/>
              </a:p>
            </p:txBody>
          </p:sp>
          <p:sp>
            <p:nvSpPr>
              <p:cNvPr id="10443" name="Line 244"/>
              <p:cNvSpPr>
                <a:spLocks noChangeShapeType="1"/>
              </p:cNvSpPr>
              <p:nvPr/>
            </p:nvSpPr>
            <p:spPr bwMode="auto">
              <a:xfrm flipH="1" flipV="1">
                <a:off x="3454" y="2096"/>
                <a:ext cx="56" cy="3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IE"/>
              </a:p>
            </p:txBody>
          </p:sp>
          <p:sp>
            <p:nvSpPr>
              <p:cNvPr id="10444" name="Freeform 245"/>
              <p:cNvSpPr>
                <a:spLocks/>
              </p:cNvSpPr>
              <p:nvPr/>
            </p:nvSpPr>
            <p:spPr bwMode="auto">
              <a:xfrm>
                <a:off x="2918" y="2074"/>
                <a:ext cx="476" cy="39"/>
              </a:xfrm>
              <a:custGeom>
                <a:avLst/>
                <a:gdLst>
                  <a:gd name="T0" fmla="*/ 95 w 2379"/>
                  <a:gd name="T1" fmla="*/ 0 h 196"/>
                  <a:gd name="T2" fmla="*/ 0 w 2379"/>
                  <a:gd name="T3" fmla="*/ 8 h 196"/>
                  <a:gd name="T4" fmla="*/ 95 w 2379"/>
                  <a:gd name="T5" fmla="*/ 0 h 19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379" h="196">
                    <a:moveTo>
                      <a:pt x="2379" y="0"/>
                    </a:moveTo>
                    <a:lnTo>
                      <a:pt x="0" y="196"/>
                    </a:lnTo>
                    <a:lnTo>
                      <a:pt x="2379" y="0"/>
                    </a:lnTo>
                    <a:close/>
                  </a:path>
                </a:pathLst>
              </a:custGeom>
              <a:solidFill>
                <a:srgbClr val="BABAB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IE"/>
              </a:p>
            </p:txBody>
          </p:sp>
          <p:sp>
            <p:nvSpPr>
              <p:cNvPr id="10445" name="Line 246"/>
              <p:cNvSpPr>
                <a:spLocks noChangeShapeType="1"/>
              </p:cNvSpPr>
              <p:nvPr/>
            </p:nvSpPr>
            <p:spPr bwMode="auto">
              <a:xfrm flipH="1">
                <a:off x="2918" y="2074"/>
                <a:ext cx="476" cy="3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IE"/>
              </a:p>
            </p:txBody>
          </p:sp>
          <p:sp>
            <p:nvSpPr>
              <p:cNvPr id="10446" name="Rectangle 247"/>
              <p:cNvSpPr>
                <a:spLocks noChangeArrowheads="1"/>
              </p:cNvSpPr>
              <p:nvPr/>
            </p:nvSpPr>
            <p:spPr bwMode="auto">
              <a:xfrm>
                <a:off x="2937" y="2200"/>
                <a:ext cx="10" cy="22"/>
              </a:xfrm>
              <a:prstGeom prst="rect">
                <a:avLst/>
              </a:prstGeom>
              <a:solidFill>
                <a:srgbClr val="BABAB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IE" altLang="en-US" sz="1800"/>
              </a:p>
            </p:txBody>
          </p:sp>
          <p:sp>
            <p:nvSpPr>
              <p:cNvPr id="10447" name="Rectangle 248"/>
              <p:cNvSpPr>
                <a:spLocks noChangeArrowheads="1"/>
              </p:cNvSpPr>
              <p:nvPr/>
            </p:nvSpPr>
            <p:spPr bwMode="auto">
              <a:xfrm>
                <a:off x="2937" y="2200"/>
                <a:ext cx="10" cy="22"/>
              </a:xfrm>
              <a:prstGeom prst="rect">
                <a:avLst/>
              </a:prstGeom>
              <a:noFill/>
              <a:ln w="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IE" altLang="en-US" sz="1800"/>
              </a:p>
            </p:txBody>
          </p:sp>
          <p:sp>
            <p:nvSpPr>
              <p:cNvPr id="10448" name="Freeform 249"/>
              <p:cNvSpPr>
                <a:spLocks/>
              </p:cNvSpPr>
              <p:nvPr/>
            </p:nvSpPr>
            <p:spPr bwMode="auto">
              <a:xfrm>
                <a:off x="2928" y="2205"/>
                <a:ext cx="29" cy="1"/>
              </a:xfrm>
              <a:custGeom>
                <a:avLst/>
                <a:gdLst>
                  <a:gd name="T0" fmla="*/ 0 w 145"/>
                  <a:gd name="T1" fmla="*/ 0 h 1"/>
                  <a:gd name="T2" fmla="*/ 6 w 145"/>
                  <a:gd name="T3" fmla="*/ 0 h 1"/>
                  <a:gd name="T4" fmla="*/ 0 w 145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45" h="1">
                    <a:moveTo>
                      <a:pt x="0" y="0"/>
                    </a:moveTo>
                    <a:lnTo>
                      <a:pt x="14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ABAB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IE"/>
              </a:p>
            </p:txBody>
          </p:sp>
          <p:sp>
            <p:nvSpPr>
              <p:cNvPr id="10449" name="Line 250"/>
              <p:cNvSpPr>
                <a:spLocks noChangeShapeType="1"/>
              </p:cNvSpPr>
              <p:nvPr/>
            </p:nvSpPr>
            <p:spPr bwMode="auto">
              <a:xfrm>
                <a:off x="2928" y="2205"/>
                <a:ext cx="29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IE"/>
              </a:p>
            </p:txBody>
          </p:sp>
          <p:sp>
            <p:nvSpPr>
              <p:cNvPr id="10450" name="Rectangle 251"/>
              <p:cNvSpPr>
                <a:spLocks noChangeArrowheads="1"/>
              </p:cNvSpPr>
              <p:nvPr/>
            </p:nvSpPr>
            <p:spPr bwMode="auto">
              <a:xfrm>
                <a:off x="3039" y="2192"/>
                <a:ext cx="10" cy="30"/>
              </a:xfrm>
              <a:prstGeom prst="rect">
                <a:avLst/>
              </a:prstGeom>
              <a:solidFill>
                <a:srgbClr val="BABAB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IE" altLang="en-US" sz="1800"/>
              </a:p>
            </p:txBody>
          </p:sp>
          <p:sp>
            <p:nvSpPr>
              <p:cNvPr id="10451" name="Rectangle 252"/>
              <p:cNvSpPr>
                <a:spLocks noChangeArrowheads="1"/>
              </p:cNvSpPr>
              <p:nvPr/>
            </p:nvSpPr>
            <p:spPr bwMode="auto">
              <a:xfrm>
                <a:off x="3039" y="2192"/>
                <a:ext cx="10" cy="30"/>
              </a:xfrm>
              <a:prstGeom prst="rect">
                <a:avLst/>
              </a:prstGeom>
              <a:noFill/>
              <a:ln w="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IE" altLang="en-US" sz="1800"/>
              </a:p>
            </p:txBody>
          </p:sp>
          <p:sp>
            <p:nvSpPr>
              <p:cNvPr id="10452" name="Rectangle 253"/>
              <p:cNvSpPr>
                <a:spLocks noChangeArrowheads="1"/>
              </p:cNvSpPr>
              <p:nvPr/>
            </p:nvSpPr>
            <p:spPr bwMode="auto">
              <a:xfrm>
                <a:off x="3013" y="2196"/>
                <a:ext cx="7" cy="26"/>
              </a:xfrm>
              <a:prstGeom prst="rect">
                <a:avLst/>
              </a:prstGeom>
              <a:solidFill>
                <a:srgbClr val="BABAB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IE" altLang="en-US" sz="1800"/>
              </a:p>
            </p:txBody>
          </p:sp>
          <p:sp>
            <p:nvSpPr>
              <p:cNvPr id="10453" name="Rectangle 254"/>
              <p:cNvSpPr>
                <a:spLocks noChangeArrowheads="1"/>
              </p:cNvSpPr>
              <p:nvPr/>
            </p:nvSpPr>
            <p:spPr bwMode="auto">
              <a:xfrm>
                <a:off x="3013" y="2196"/>
                <a:ext cx="7" cy="26"/>
              </a:xfrm>
              <a:prstGeom prst="rect">
                <a:avLst/>
              </a:prstGeom>
              <a:noFill/>
              <a:ln w="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IE" altLang="en-US" sz="1800"/>
              </a:p>
            </p:txBody>
          </p:sp>
          <p:sp>
            <p:nvSpPr>
              <p:cNvPr id="10454" name="Freeform 255"/>
              <p:cNvSpPr>
                <a:spLocks/>
              </p:cNvSpPr>
              <p:nvPr/>
            </p:nvSpPr>
            <p:spPr bwMode="auto">
              <a:xfrm>
                <a:off x="3008" y="2205"/>
                <a:ext cx="53" cy="1"/>
              </a:xfrm>
              <a:custGeom>
                <a:avLst/>
                <a:gdLst>
                  <a:gd name="T0" fmla="*/ 0 w 267"/>
                  <a:gd name="T1" fmla="*/ 0 h 1"/>
                  <a:gd name="T2" fmla="*/ 11 w 267"/>
                  <a:gd name="T3" fmla="*/ 0 h 1"/>
                  <a:gd name="T4" fmla="*/ 0 w 267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67" h="1">
                    <a:moveTo>
                      <a:pt x="0" y="0"/>
                    </a:moveTo>
                    <a:lnTo>
                      <a:pt x="26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ABAB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IE"/>
              </a:p>
            </p:txBody>
          </p:sp>
          <p:sp>
            <p:nvSpPr>
              <p:cNvPr id="10455" name="Line 256"/>
              <p:cNvSpPr>
                <a:spLocks noChangeShapeType="1"/>
              </p:cNvSpPr>
              <p:nvPr/>
            </p:nvSpPr>
            <p:spPr bwMode="auto">
              <a:xfrm>
                <a:off x="3008" y="2205"/>
                <a:ext cx="53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IE"/>
              </a:p>
            </p:txBody>
          </p:sp>
          <p:sp>
            <p:nvSpPr>
              <p:cNvPr id="10456" name="Rectangle 257"/>
              <p:cNvSpPr>
                <a:spLocks noChangeArrowheads="1"/>
              </p:cNvSpPr>
              <p:nvPr/>
            </p:nvSpPr>
            <p:spPr bwMode="auto">
              <a:xfrm>
                <a:off x="2385" y="2186"/>
                <a:ext cx="14" cy="27"/>
              </a:xfrm>
              <a:prstGeom prst="rect">
                <a:avLst/>
              </a:prstGeom>
              <a:solidFill>
                <a:srgbClr val="BABAB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IE" altLang="en-US" sz="1800"/>
              </a:p>
            </p:txBody>
          </p:sp>
          <p:sp>
            <p:nvSpPr>
              <p:cNvPr id="10457" name="Rectangle 258"/>
              <p:cNvSpPr>
                <a:spLocks noChangeArrowheads="1"/>
              </p:cNvSpPr>
              <p:nvPr/>
            </p:nvSpPr>
            <p:spPr bwMode="auto">
              <a:xfrm>
                <a:off x="2385" y="2186"/>
                <a:ext cx="14" cy="27"/>
              </a:xfrm>
              <a:prstGeom prst="rect">
                <a:avLst/>
              </a:prstGeom>
              <a:noFill/>
              <a:ln w="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IE" altLang="en-US" sz="1800"/>
              </a:p>
            </p:txBody>
          </p:sp>
          <p:sp>
            <p:nvSpPr>
              <p:cNvPr id="10458" name="Rectangle 259"/>
              <p:cNvSpPr>
                <a:spLocks noChangeArrowheads="1"/>
              </p:cNvSpPr>
              <p:nvPr/>
            </p:nvSpPr>
            <p:spPr bwMode="auto">
              <a:xfrm>
                <a:off x="2379" y="2177"/>
                <a:ext cx="28" cy="9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IE" altLang="en-US" sz="1800"/>
              </a:p>
            </p:txBody>
          </p:sp>
          <p:sp>
            <p:nvSpPr>
              <p:cNvPr id="10459" name="Rectangle 260"/>
              <p:cNvSpPr>
                <a:spLocks noChangeArrowheads="1"/>
              </p:cNvSpPr>
              <p:nvPr/>
            </p:nvSpPr>
            <p:spPr bwMode="auto">
              <a:xfrm>
                <a:off x="2379" y="2177"/>
                <a:ext cx="28" cy="9"/>
              </a:xfrm>
              <a:prstGeom prst="rect">
                <a:avLst/>
              </a:prstGeom>
              <a:noFill/>
              <a:ln w="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IE" altLang="en-US" sz="1800"/>
              </a:p>
            </p:txBody>
          </p:sp>
          <p:sp>
            <p:nvSpPr>
              <p:cNvPr id="10460" name="Freeform 261"/>
              <p:cNvSpPr>
                <a:spLocks/>
              </p:cNvSpPr>
              <p:nvPr/>
            </p:nvSpPr>
            <p:spPr bwMode="auto">
              <a:xfrm>
                <a:off x="2389" y="2177"/>
                <a:ext cx="2" cy="9"/>
              </a:xfrm>
              <a:custGeom>
                <a:avLst/>
                <a:gdLst>
                  <a:gd name="T0" fmla="*/ 0 w 11"/>
                  <a:gd name="T1" fmla="*/ 0 h 45"/>
                  <a:gd name="T2" fmla="*/ 0 w 11"/>
                  <a:gd name="T3" fmla="*/ 2 h 45"/>
                  <a:gd name="T4" fmla="*/ 0 w 11"/>
                  <a:gd name="T5" fmla="*/ 0 h 4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1" h="45">
                    <a:moveTo>
                      <a:pt x="11" y="0"/>
                    </a:moveTo>
                    <a:lnTo>
                      <a:pt x="0" y="45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BABAB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IE"/>
              </a:p>
            </p:txBody>
          </p:sp>
          <p:sp>
            <p:nvSpPr>
              <p:cNvPr id="10461" name="Line 262"/>
              <p:cNvSpPr>
                <a:spLocks noChangeShapeType="1"/>
              </p:cNvSpPr>
              <p:nvPr/>
            </p:nvSpPr>
            <p:spPr bwMode="auto">
              <a:xfrm flipH="1">
                <a:off x="2389" y="2177"/>
                <a:ext cx="2" cy="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IE"/>
              </a:p>
            </p:txBody>
          </p:sp>
          <p:sp>
            <p:nvSpPr>
              <p:cNvPr id="10462" name="Freeform 263"/>
              <p:cNvSpPr>
                <a:spLocks/>
              </p:cNvSpPr>
              <p:nvPr/>
            </p:nvSpPr>
            <p:spPr bwMode="auto">
              <a:xfrm>
                <a:off x="2397" y="2175"/>
                <a:ext cx="2" cy="11"/>
              </a:xfrm>
              <a:custGeom>
                <a:avLst/>
                <a:gdLst>
                  <a:gd name="T0" fmla="*/ 0 w 10"/>
                  <a:gd name="T1" fmla="*/ 0 h 59"/>
                  <a:gd name="T2" fmla="*/ 0 w 10"/>
                  <a:gd name="T3" fmla="*/ 2 h 59"/>
                  <a:gd name="T4" fmla="*/ 0 w 10"/>
                  <a:gd name="T5" fmla="*/ 0 h 5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0" h="59">
                    <a:moveTo>
                      <a:pt x="10" y="0"/>
                    </a:moveTo>
                    <a:lnTo>
                      <a:pt x="0" y="59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BABAB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IE"/>
              </a:p>
            </p:txBody>
          </p:sp>
          <p:sp>
            <p:nvSpPr>
              <p:cNvPr id="10463" name="Line 264"/>
              <p:cNvSpPr>
                <a:spLocks noChangeShapeType="1"/>
              </p:cNvSpPr>
              <p:nvPr/>
            </p:nvSpPr>
            <p:spPr bwMode="auto">
              <a:xfrm flipH="1">
                <a:off x="2397" y="2175"/>
                <a:ext cx="2" cy="1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IE"/>
              </a:p>
            </p:txBody>
          </p:sp>
          <p:sp>
            <p:nvSpPr>
              <p:cNvPr id="10464" name="Freeform 265"/>
              <p:cNvSpPr>
                <a:spLocks/>
              </p:cNvSpPr>
              <p:nvPr/>
            </p:nvSpPr>
            <p:spPr bwMode="auto">
              <a:xfrm>
                <a:off x="2393" y="2165"/>
                <a:ext cx="1" cy="21"/>
              </a:xfrm>
              <a:custGeom>
                <a:avLst/>
                <a:gdLst>
                  <a:gd name="T0" fmla="*/ 0 w 1"/>
                  <a:gd name="T1" fmla="*/ 4 h 105"/>
                  <a:gd name="T2" fmla="*/ 0 w 1"/>
                  <a:gd name="T3" fmla="*/ 0 h 105"/>
                  <a:gd name="T4" fmla="*/ 0 w 1"/>
                  <a:gd name="T5" fmla="*/ 4 h 1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05">
                    <a:moveTo>
                      <a:pt x="0" y="105"/>
                    </a:moveTo>
                    <a:lnTo>
                      <a:pt x="0" y="0"/>
                    </a:lnTo>
                    <a:lnTo>
                      <a:pt x="0" y="105"/>
                    </a:lnTo>
                    <a:close/>
                  </a:path>
                </a:pathLst>
              </a:custGeom>
              <a:solidFill>
                <a:srgbClr val="BABAB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IE"/>
              </a:p>
            </p:txBody>
          </p:sp>
          <p:sp>
            <p:nvSpPr>
              <p:cNvPr id="10465" name="Line 266"/>
              <p:cNvSpPr>
                <a:spLocks noChangeShapeType="1"/>
              </p:cNvSpPr>
              <p:nvPr/>
            </p:nvSpPr>
            <p:spPr bwMode="auto">
              <a:xfrm flipV="1">
                <a:off x="2393" y="2165"/>
                <a:ext cx="1" cy="2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IE"/>
              </a:p>
            </p:txBody>
          </p:sp>
          <p:sp>
            <p:nvSpPr>
              <p:cNvPr id="10466" name="Freeform 267"/>
              <p:cNvSpPr>
                <a:spLocks/>
              </p:cNvSpPr>
              <p:nvPr/>
            </p:nvSpPr>
            <p:spPr bwMode="auto">
              <a:xfrm>
                <a:off x="2393" y="2165"/>
                <a:ext cx="8" cy="1"/>
              </a:xfrm>
              <a:custGeom>
                <a:avLst/>
                <a:gdLst>
                  <a:gd name="T0" fmla="*/ 0 w 38"/>
                  <a:gd name="T1" fmla="*/ 0 h 1"/>
                  <a:gd name="T2" fmla="*/ 2 w 38"/>
                  <a:gd name="T3" fmla="*/ 0 h 1"/>
                  <a:gd name="T4" fmla="*/ 0 w 38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8" h="1">
                    <a:moveTo>
                      <a:pt x="0" y="0"/>
                    </a:moveTo>
                    <a:lnTo>
                      <a:pt x="3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ABAB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IE"/>
              </a:p>
            </p:txBody>
          </p:sp>
          <p:sp>
            <p:nvSpPr>
              <p:cNvPr id="10467" name="Line 268"/>
              <p:cNvSpPr>
                <a:spLocks noChangeShapeType="1"/>
              </p:cNvSpPr>
              <p:nvPr/>
            </p:nvSpPr>
            <p:spPr bwMode="auto">
              <a:xfrm>
                <a:off x="2393" y="2165"/>
                <a:ext cx="8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IE"/>
              </a:p>
            </p:txBody>
          </p:sp>
          <p:sp>
            <p:nvSpPr>
              <p:cNvPr id="10468" name="Freeform 269"/>
              <p:cNvSpPr>
                <a:spLocks/>
              </p:cNvSpPr>
              <p:nvPr/>
            </p:nvSpPr>
            <p:spPr bwMode="auto">
              <a:xfrm>
                <a:off x="2385" y="2165"/>
                <a:ext cx="14" cy="1"/>
              </a:xfrm>
              <a:custGeom>
                <a:avLst/>
                <a:gdLst>
                  <a:gd name="T0" fmla="*/ 3 w 69"/>
                  <a:gd name="T1" fmla="*/ 0 h 1"/>
                  <a:gd name="T2" fmla="*/ 0 w 69"/>
                  <a:gd name="T3" fmla="*/ 0 h 1"/>
                  <a:gd name="T4" fmla="*/ 3 w 69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9" h="1">
                    <a:moveTo>
                      <a:pt x="69" y="0"/>
                    </a:moveTo>
                    <a:lnTo>
                      <a:pt x="0" y="0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BABAB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IE"/>
              </a:p>
            </p:txBody>
          </p:sp>
          <p:sp>
            <p:nvSpPr>
              <p:cNvPr id="10469" name="Line 270"/>
              <p:cNvSpPr>
                <a:spLocks noChangeShapeType="1"/>
              </p:cNvSpPr>
              <p:nvPr/>
            </p:nvSpPr>
            <p:spPr bwMode="auto">
              <a:xfrm flipH="1">
                <a:off x="2385" y="2165"/>
                <a:ext cx="14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IE"/>
              </a:p>
            </p:txBody>
          </p:sp>
          <p:sp>
            <p:nvSpPr>
              <p:cNvPr id="10470" name="Freeform 271"/>
              <p:cNvSpPr>
                <a:spLocks/>
              </p:cNvSpPr>
              <p:nvPr/>
            </p:nvSpPr>
            <p:spPr bwMode="auto">
              <a:xfrm>
                <a:off x="2399" y="2190"/>
                <a:ext cx="18" cy="8"/>
              </a:xfrm>
              <a:custGeom>
                <a:avLst/>
                <a:gdLst>
                  <a:gd name="T0" fmla="*/ 0 w 89"/>
                  <a:gd name="T1" fmla="*/ 0 h 44"/>
                  <a:gd name="T2" fmla="*/ 4 w 89"/>
                  <a:gd name="T3" fmla="*/ 1 h 44"/>
                  <a:gd name="T4" fmla="*/ 0 w 89"/>
                  <a:gd name="T5" fmla="*/ 0 h 4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89" h="44">
                    <a:moveTo>
                      <a:pt x="0" y="0"/>
                    </a:moveTo>
                    <a:lnTo>
                      <a:pt x="89" y="4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ABAB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IE"/>
              </a:p>
            </p:txBody>
          </p:sp>
          <p:sp>
            <p:nvSpPr>
              <p:cNvPr id="10471" name="Line 272"/>
              <p:cNvSpPr>
                <a:spLocks noChangeShapeType="1"/>
              </p:cNvSpPr>
              <p:nvPr/>
            </p:nvSpPr>
            <p:spPr bwMode="auto">
              <a:xfrm>
                <a:off x="2399" y="2190"/>
                <a:ext cx="18" cy="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IE"/>
              </a:p>
            </p:txBody>
          </p:sp>
          <p:sp>
            <p:nvSpPr>
              <p:cNvPr id="10472" name="Freeform 273"/>
              <p:cNvSpPr>
                <a:spLocks/>
              </p:cNvSpPr>
              <p:nvPr/>
            </p:nvSpPr>
            <p:spPr bwMode="auto">
              <a:xfrm>
                <a:off x="2403" y="2180"/>
                <a:ext cx="18" cy="15"/>
              </a:xfrm>
              <a:custGeom>
                <a:avLst/>
                <a:gdLst>
                  <a:gd name="T0" fmla="*/ 0 w 88"/>
                  <a:gd name="T1" fmla="*/ 0 h 75"/>
                  <a:gd name="T2" fmla="*/ 4 w 88"/>
                  <a:gd name="T3" fmla="*/ 3 h 75"/>
                  <a:gd name="T4" fmla="*/ 0 w 88"/>
                  <a:gd name="T5" fmla="*/ 0 h 7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88" h="75">
                    <a:moveTo>
                      <a:pt x="0" y="0"/>
                    </a:moveTo>
                    <a:lnTo>
                      <a:pt x="88" y="7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ABAB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IE"/>
              </a:p>
            </p:txBody>
          </p:sp>
          <p:sp>
            <p:nvSpPr>
              <p:cNvPr id="10473" name="Line 274"/>
              <p:cNvSpPr>
                <a:spLocks noChangeShapeType="1"/>
              </p:cNvSpPr>
              <p:nvPr/>
            </p:nvSpPr>
            <p:spPr bwMode="auto">
              <a:xfrm>
                <a:off x="2403" y="2180"/>
                <a:ext cx="18" cy="1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IE"/>
              </a:p>
            </p:txBody>
          </p:sp>
          <p:sp>
            <p:nvSpPr>
              <p:cNvPr id="10474" name="Freeform 275"/>
              <p:cNvSpPr>
                <a:spLocks/>
              </p:cNvSpPr>
              <p:nvPr/>
            </p:nvSpPr>
            <p:spPr bwMode="auto">
              <a:xfrm>
                <a:off x="2417" y="2195"/>
                <a:ext cx="1" cy="18"/>
              </a:xfrm>
              <a:custGeom>
                <a:avLst/>
                <a:gdLst>
                  <a:gd name="T0" fmla="*/ 0 w 1"/>
                  <a:gd name="T1" fmla="*/ 0 h 90"/>
                  <a:gd name="T2" fmla="*/ 0 w 1"/>
                  <a:gd name="T3" fmla="*/ 4 h 90"/>
                  <a:gd name="T4" fmla="*/ 0 w 1"/>
                  <a:gd name="T5" fmla="*/ 0 h 9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90">
                    <a:moveTo>
                      <a:pt x="0" y="0"/>
                    </a:moveTo>
                    <a:lnTo>
                      <a:pt x="0" y="9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ABAB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IE"/>
              </a:p>
            </p:txBody>
          </p:sp>
          <p:sp>
            <p:nvSpPr>
              <p:cNvPr id="10475" name="Line 276"/>
              <p:cNvSpPr>
                <a:spLocks noChangeShapeType="1"/>
              </p:cNvSpPr>
              <p:nvPr/>
            </p:nvSpPr>
            <p:spPr bwMode="auto">
              <a:xfrm>
                <a:off x="2417" y="2195"/>
                <a:ext cx="1" cy="1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IE"/>
              </a:p>
            </p:txBody>
          </p:sp>
          <p:sp>
            <p:nvSpPr>
              <p:cNvPr id="10476" name="Freeform 277"/>
              <p:cNvSpPr>
                <a:spLocks/>
              </p:cNvSpPr>
              <p:nvPr/>
            </p:nvSpPr>
            <p:spPr bwMode="auto">
              <a:xfrm>
                <a:off x="2409" y="2195"/>
                <a:ext cx="2" cy="15"/>
              </a:xfrm>
              <a:custGeom>
                <a:avLst/>
                <a:gdLst>
                  <a:gd name="T0" fmla="*/ 0 w 10"/>
                  <a:gd name="T1" fmla="*/ 0 h 75"/>
                  <a:gd name="T2" fmla="*/ 0 w 10"/>
                  <a:gd name="T3" fmla="*/ 3 h 75"/>
                  <a:gd name="T4" fmla="*/ 0 w 10"/>
                  <a:gd name="T5" fmla="*/ 0 h 7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0" h="75">
                    <a:moveTo>
                      <a:pt x="10" y="0"/>
                    </a:moveTo>
                    <a:lnTo>
                      <a:pt x="0" y="75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BABAB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IE"/>
              </a:p>
            </p:txBody>
          </p:sp>
          <p:sp>
            <p:nvSpPr>
              <p:cNvPr id="10477" name="Line 278"/>
              <p:cNvSpPr>
                <a:spLocks noChangeShapeType="1"/>
              </p:cNvSpPr>
              <p:nvPr/>
            </p:nvSpPr>
            <p:spPr bwMode="auto">
              <a:xfrm flipH="1">
                <a:off x="2409" y="2195"/>
                <a:ext cx="2" cy="1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IE"/>
              </a:p>
            </p:txBody>
          </p:sp>
          <p:sp>
            <p:nvSpPr>
              <p:cNvPr id="10478" name="Rectangle 279"/>
              <p:cNvSpPr>
                <a:spLocks noChangeArrowheads="1"/>
              </p:cNvSpPr>
              <p:nvPr/>
            </p:nvSpPr>
            <p:spPr bwMode="auto">
              <a:xfrm>
                <a:off x="2483" y="2183"/>
                <a:ext cx="12" cy="27"/>
              </a:xfrm>
              <a:prstGeom prst="rect">
                <a:avLst/>
              </a:prstGeom>
              <a:solidFill>
                <a:srgbClr val="BABAB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IE" altLang="en-US" sz="1800"/>
              </a:p>
            </p:txBody>
          </p:sp>
          <p:sp>
            <p:nvSpPr>
              <p:cNvPr id="10479" name="Rectangle 280"/>
              <p:cNvSpPr>
                <a:spLocks noChangeArrowheads="1"/>
              </p:cNvSpPr>
              <p:nvPr/>
            </p:nvSpPr>
            <p:spPr bwMode="auto">
              <a:xfrm>
                <a:off x="2483" y="2183"/>
                <a:ext cx="12" cy="27"/>
              </a:xfrm>
              <a:prstGeom prst="rect">
                <a:avLst/>
              </a:prstGeom>
              <a:noFill/>
              <a:ln w="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IE" altLang="en-US" sz="1800"/>
              </a:p>
            </p:txBody>
          </p:sp>
          <p:sp>
            <p:nvSpPr>
              <p:cNvPr id="10480" name="Rectangle 281"/>
              <p:cNvSpPr>
                <a:spLocks noChangeArrowheads="1"/>
              </p:cNvSpPr>
              <p:nvPr/>
            </p:nvSpPr>
            <p:spPr bwMode="auto">
              <a:xfrm>
                <a:off x="2478" y="2174"/>
                <a:ext cx="24" cy="9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IE" altLang="en-US" sz="1800"/>
              </a:p>
            </p:txBody>
          </p:sp>
          <p:sp>
            <p:nvSpPr>
              <p:cNvPr id="10481" name="Rectangle 282"/>
              <p:cNvSpPr>
                <a:spLocks noChangeArrowheads="1"/>
              </p:cNvSpPr>
              <p:nvPr/>
            </p:nvSpPr>
            <p:spPr bwMode="auto">
              <a:xfrm>
                <a:off x="2478" y="2174"/>
                <a:ext cx="24" cy="9"/>
              </a:xfrm>
              <a:prstGeom prst="rect">
                <a:avLst/>
              </a:prstGeom>
              <a:noFill/>
              <a:ln w="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IE" altLang="en-US" sz="1800"/>
              </a:p>
            </p:txBody>
          </p:sp>
          <p:sp>
            <p:nvSpPr>
              <p:cNvPr id="10482" name="Freeform 283"/>
              <p:cNvSpPr>
                <a:spLocks/>
              </p:cNvSpPr>
              <p:nvPr/>
            </p:nvSpPr>
            <p:spPr bwMode="auto">
              <a:xfrm>
                <a:off x="2486" y="2174"/>
                <a:ext cx="2" cy="9"/>
              </a:xfrm>
              <a:custGeom>
                <a:avLst/>
                <a:gdLst>
                  <a:gd name="T0" fmla="*/ 0 w 9"/>
                  <a:gd name="T1" fmla="*/ 0 h 46"/>
                  <a:gd name="T2" fmla="*/ 0 w 9"/>
                  <a:gd name="T3" fmla="*/ 2 h 46"/>
                  <a:gd name="T4" fmla="*/ 0 w 9"/>
                  <a:gd name="T5" fmla="*/ 0 h 4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9" h="46">
                    <a:moveTo>
                      <a:pt x="9" y="0"/>
                    </a:moveTo>
                    <a:lnTo>
                      <a:pt x="0" y="46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BABAB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IE"/>
              </a:p>
            </p:txBody>
          </p:sp>
          <p:sp>
            <p:nvSpPr>
              <p:cNvPr id="10483" name="Line 284"/>
              <p:cNvSpPr>
                <a:spLocks noChangeShapeType="1"/>
              </p:cNvSpPr>
              <p:nvPr/>
            </p:nvSpPr>
            <p:spPr bwMode="auto">
              <a:xfrm flipH="1">
                <a:off x="2486" y="2174"/>
                <a:ext cx="2" cy="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IE"/>
              </a:p>
            </p:txBody>
          </p:sp>
          <p:sp>
            <p:nvSpPr>
              <p:cNvPr id="10484" name="Freeform 285"/>
              <p:cNvSpPr>
                <a:spLocks/>
              </p:cNvSpPr>
              <p:nvPr/>
            </p:nvSpPr>
            <p:spPr bwMode="auto">
              <a:xfrm>
                <a:off x="2493" y="2171"/>
                <a:ext cx="2" cy="12"/>
              </a:xfrm>
              <a:custGeom>
                <a:avLst/>
                <a:gdLst>
                  <a:gd name="T0" fmla="*/ 0 w 9"/>
                  <a:gd name="T1" fmla="*/ 0 h 60"/>
                  <a:gd name="T2" fmla="*/ 0 w 9"/>
                  <a:gd name="T3" fmla="*/ 2 h 60"/>
                  <a:gd name="T4" fmla="*/ 0 w 9"/>
                  <a:gd name="T5" fmla="*/ 0 h 6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9" h="60">
                    <a:moveTo>
                      <a:pt x="9" y="0"/>
                    </a:moveTo>
                    <a:lnTo>
                      <a:pt x="0" y="60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BABAB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IE"/>
              </a:p>
            </p:txBody>
          </p:sp>
          <p:sp>
            <p:nvSpPr>
              <p:cNvPr id="10485" name="Line 286"/>
              <p:cNvSpPr>
                <a:spLocks noChangeShapeType="1"/>
              </p:cNvSpPr>
              <p:nvPr/>
            </p:nvSpPr>
            <p:spPr bwMode="auto">
              <a:xfrm flipH="1">
                <a:off x="2493" y="2171"/>
                <a:ext cx="2" cy="1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IE"/>
              </a:p>
            </p:txBody>
          </p:sp>
          <p:sp>
            <p:nvSpPr>
              <p:cNvPr id="10486" name="Freeform 287"/>
              <p:cNvSpPr>
                <a:spLocks/>
              </p:cNvSpPr>
              <p:nvPr/>
            </p:nvSpPr>
            <p:spPr bwMode="auto">
              <a:xfrm>
                <a:off x="2490" y="2162"/>
                <a:ext cx="1" cy="21"/>
              </a:xfrm>
              <a:custGeom>
                <a:avLst/>
                <a:gdLst>
                  <a:gd name="T0" fmla="*/ 0 w 1"/>
                  <a:gd name="T1" fmla="*/ 4 h 105"/>
                  <a:gd name="T2" fmla="*/ 0 w 1"/>
                  <a:gd name="T3" fmla="*/ 0 h 105"/>
                  <a:gd name="T4" fmla="*/ 0 w 1"/>
                  <a:gd name="T5" fmla="*/ 4 h 1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05">
                    <a:moveTo>
                      <a:pt x="0" y="105"/>
                    </a:moveTo>
                    <a:lnTo>
                      <a:pt x="0" y="0"/>
                    </a:lnTo>
                    <a:lnTo>
                      <a:pt x="0" y="105"/>
                    </a:lnTo>
                    <a:close/>
                  </a:path>
                </a:pathLst>
              </a:custGeom>
              <a:solidFill>
                <a:srgbClr val="BABAB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IE"/>
              </a:p>
            </p:txBody>
          </p:sp>
          <p:sp>
            <p:nvSpPr>
              <p:cNvPr id="10487" name="Line 288"/>
              <p:cNvSpPr>
                <a:spLocks noChangeShapeType="1"/>
              </p:cNvSpPr>
              <p:nvPr/>
            </p:nvSpPr>
            <p:spPr bwMode="auto">
              <a:xfrm flipV="1">
                <a:off x="2490" y="2162"/>
                <a:ext cx="1" cy="2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IE"/>
              </a:p>
            </p:txBody>
          </p:sp>
          <p:sp>
            <p:nvSpPr>
              <p:cNvPr id="10488" name="Freeform 289"/>
              <p:cNvSpPr>
                <a:spLocks/>
              </p:cNvSpPr>
              <p:nvPr/>
            </p:nvSpPr>
            <p:spPr bwMode="auto">
              <a:xfrm>
                <a:off x="2490" y="2162"/>
                <a:ext cx="7" cy="1"/>
              </a:xfrm>
              <a:custGeom>
                <a:avLst/>
                <a:gdLst>
                  <a:gd name="T0" fmla="*/ 0 w 35"/>
                  <a:gd name="T1" fmla="*/ 0 h 1"/>
                  <a:gd name="T2" fmla="*/ 1 w 35"/>
                  <a:gd name="T3" fmla="*/ 0 h 1"/>
                  <a:gd name="T4" fmla="*/ 0 w 35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5" h="1">
                    <a:moveTo>
                      <a:pt x="0" y="0"/>
                    </a:moveTo>
                    <a:lnTo>
                      <a:pt x="3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ABAB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IE"/>
              </a:p>
            </p:txBody>
          </p:sp>
          <p:sp>
            <p:nvSpPr>
              <p:cNvPr id="10489" name="Line 290"/>
              <p:cNvSpPr>
                <a:spLocks noChangeShapeType="1"/>
              </p:cNvSpPr>
              <p:nvPr/>
            </p:nvSpPr>
            <p:spPr bwMode="auto">
              <a:xfrm>
                <a:off x="2490" y="2162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IE"/>
              </a:p>
            </p:txBody>
          </p:sp>
          <p:sp>
            <p:nvSpPr>
              <p:cNvPr id="10490" name="Freeform 291"/>
              <p:cNvSpPr>
                <a:spLocks/>
              </p:cNvSpPr>
              <p:nvPr/>
            </p:nvSpPr>
            <p:spPr bwMode="auto">
              <a:xfrm>
                <a:off x="2483" y="2162"/>
                <a:ext cx="12" cy="1"/>
              </a:xfrm>
              <a:custGeom>
                <a:avLst/>
                <a:gdLst>
                  <a:gd name="T0" fmla="*/ 2 w 60"/>
                  <a:gd name="T1" fmla="*/ 0 h 1"/>
                  <a:gd name="T2" fmla="*/ 0 w 60"/>
                  <a:gd name="T3" fmla="*/ 0 h 1"/>
                  <a:gd name="T4" fmla="*/ 2 w 60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0" h="1">
                    <a:moveTo>
                      <a:pt x="60" y="0"/>
                    </a:moveTo>
                    <a:lnTo>
                      <a:pt x="0" y="0"/>
                    </a:lnTo>
                    <a:lnTo>
                      <a:pt x="60" y="0"/>
                    </a:lnTo>
                    <a:close/>
                  </a:path>
                </a:pathLst>
              </a:custGeom>
              <a:solidFill>
                <a:srgbClr val="BABAB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IE"/>
              </a:p>
            </p:txBody>
          </p:sp>
          <p:sp>
            <p:nvSpPr>
              <p:cNvPr id="10491" name="Line 292"/>
              <p:cNvSpPr>
                <a:spLocks noChangeShapeType="1"/>
              </p:cNvSpPr>
              <p:nvPr/>
            </p:nvSpPr>
            <p:spPr bwMode="auto">
              <a:xfrm flipH="1">
                <a:off x="2483" y="2162"/>
                <a:ext cx="1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IE"/>
              </a:p>
            </p:txBody>
          </p:sp>
          <p:sp>
            <p:nvSpPr>
              <p:cNvPr id="10492" name="Freeform 293"/>
              <p:cNvSpPr>
                <a:spLocks/>
              </p:cNvSpPr>
              <p:nvPr/>
            </p:nvSpPr>
            <p:spPr bwMode="auto">
              <a:xfrm>
                <a:off x="2495" y="2186"/>
                <a:ext cx="16" cy="9"/>
              </a:xfrm>
              <a:custGeom>
                <a:avLst/>
                <a:gdLst>
                  <a:gd name="T0" fmla="*/ 0 w 78"/>
                  <a:gd name="T1" fmla="*/ 0 h 45"/>
                  <a:gd name="T2" fmla="*/ 3 w 78"/>
                  <a:gd name="T3" fmla="*/ 2 h 45"/>
                  <a:gd name="T4" fmla="*/ 0 w 78"/>
                  <a:gd name="T5" fmla="*/ 0 h 4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78" h="45">
                    <a:moveTo>
                      <a:pt x="0" y="0"/>
                    </a:moveTo>
                    <a:lnTo>
                      <a:pt x="78" y="4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ABAB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IE"/>
              </a:p>
            </p:txBody>
          </p:sp>
          <p:sp>
            <p:nvSpPr>
              <p:cNvPr id="10493" name="Line 294"/>
              <p:cNvSpPr>
                <a:spLocks noChangeShapeType="1"/>
              </p:cNvSpPr>
              <p:nvPr/>
            </p:nvSpPr>
            <p:spPr bwMode="auto">
              <a:xfrm>
                <a:off x="2495" y="2186"/>
                <a:ext cx="16" cy="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IE"/>
              </a:p>
            </p:txBody>
          </p:sp>
          <p:sp>
            <p:nvSpPr>
              <p:cNvPr id="10494" name="Freeform 295"/>
              <p:cNvSpPr>
                <a:spLocks/>
              </p:cNvSpPr>
              <p:nvPr/>
            </p:nvSpPr>
            <p:spPr bwMode="auto">
              <a:xfrm>
                <a:off x="2498" y="2177"/>
                <a:ext cx="16" cy="15"/>
              </a:xfrm>
              <a:custGeom>
                <a:avLst/>
                <a:gdLst>
                  <a:gd name="T0" fmla="*/ 0 w 78"/>
                  <a:gd name="T1" fmla="*/ 0 h 75"/>
                  <a:gd name="T2" fmla="*/ 3 w 78"/>
                  <a:gd name="T3" fmla="*/ 3 h 75"/>
                  <a:gd name="T4" fmla="*/ 0 w 78"/>
                  <a:gd name="T5" fmla="*/ 0 h 7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78" h="75">
                    <a:moveTo>
                      <a:pt x="0" y="0"/>
                    </a:moveTo>
                    <a:lnTo>
                      <a:pt x="78" y="7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ABAB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IE"/>
              </a:p>
            </p:txBody>
          </p:sp>
          <p:sp>
            <p:nvSpPr>
              <p:cNvPr id="10495" name="Line 296"/>
              <p:cNvSpPr>
                <a:spLocks noChangeShapeType="1"/>
              </p:cNvSpPr>
              <p:nvPr/>
            </p:nvSpPr>
            <p:spPr bwMode="auto">
              <a:xfrm>
                <a:off x="2498" y="2177"/>
                <a:ext cx="16" cy="1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IE"/>
              </a:p>
            </p:txBody>
          </p:sp>
          <p:sp>
            <p:nvSpPr>
              <p:cNvPr id="10496" name="Freeform 297"/>
              <p:cNvSpPr>
                <a:spLocks/>
              </p:cNvSpPr>
              <p:nvPr/>
            </p:nvSpPr>
            <p:spPr bwMode="auto">
              <a:xfrm>
                <a:off x="2511" y="2192"/>
                <a:ext cx="1" cy="18"/>
              </a:xfrm>
              <a:custGeom>
                <a:avLst/>
                <a:gdLst>
                  <a:gd name="T0" fmla="*/ 0 w 1"/>
                  <a:gd name="T1" fmla="*/ 0 h 90"/>
                  <a:gd name="T2" fmla="*/ 0 w 1"/>
                  <a:gd name="T3" fmla="*/ 4 h 90"/>
                  <a:gd name="T4" fmla="*/ 0 w 1"/>
                  <a:gd name="T5" fmla="*/ 0 h 9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90">
                    <a:moveTo>
                      <a:pt x="0" y="0"/>
                    </a:moveTo>
                    <a:lnTo>
                      <a:pt x="0" y="9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ABAB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IE"/>
              </a:p>
            </p:txBody>
          </p:sp>
          <p:sp>
            <p:nvSpPr>
              <p:cNvPr id="10497" name="Line 298"/>
              <p:cNvSpPr>
                <a:spLocks noChangeShapeType="1"/>
              </p:cNvSpPr>
              <p:nvPr/>
            </p:nvSpPr>
            <p:spPr bwMode="auto">
              <a:xfrm>
                <a:off x="2511" y="2192"/>
                <a:ext cx="1" cy="1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IE"/>
              </a:p>
            </p:txBody>
          </p:sp>
          <p:sp>
            <p:nvSpPr>
              <p:cNvPr id="10498" name="Freeform 299"/>
              <p:cNvSpPr>
                <a:spLocks/>
              </p:cNvSpPr>
              <p:nvPr/>
            </p:nvSpPr>
            <p:spPr bwMode="auto">
              <a:xfrm>
                <a:off x="2504" y="2192"/>
                <a:ext cx="1" cy="15"/>
              </a:xfrm>
              <a:custGeom>
                <a:avLst/>
                <a:gdLst>
                  <a:gd name="T0" fmla="*/ 0 w 9"/>
                  <a:gd name="T1" fmla="*/ 0 h 75"/>
                  <a:gd name="T2" fmla="*/ 0 w 9"/>
                  <a:gd name="T3" fmla="*/ 3 h 75"/>
                  <a:gd name="T4" fmla="*/ 0 w 9"/>
                  <a:gd name="T5" fmla="*/ 0 h 7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9" h="75">
                    <a:moveTo>
                      <a:pt x="9" y="0"/>
                    </a:moveTo>
                    <a:lnTo>
                      <a:pt x="0" y="75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BABAB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IE"/>
              </a:p>
            </p:txBody>
          </p:sp>
          <p:sp>
            <p:nvSpPr>
              <p:cNvPr id="10499" name="Line 300"/>
              <p:cNvSpPr>
                <a:spLocks noChangeShapeType="1"/>
              </p:cNvSpPr>
              <p:nvPr/>
            </p:nvSpPr>
            <p:spPr bwMode="auto">
              <a:xfrm flipH="1">
                <a:off x="2504" y="2192"/>
                <a:ext cx="1" cy="1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IE"/>
              </a:p>
            </p:txBody>
          </p:sp>
          <p:sp>
            <p:nvSpPr>
              <p:cNvPr id="10500" name="Rectangle 301"/>
              <p:cNvSpPr>
                <a:spLocks noChangeArrowheads="1"/>
              </p:cNvSpPr>
              <p:nvPr/>
            </p:nvSpPr>
            <p:spPr bwMode="auto">
              <a:xfrm>
                <a:off x="2579" y="2190"/>
                <a:ext cx="12" cy="30"/>
              </a:xfrm>
              <a:prstGeom prst="rect">
                <a:avLst/>
              </a:prstGeom>
              <a:solidFill>
                <a:srgbClr val="BABAB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IE" altLang="en-US" sz="1800"/>
              </a:p>
            </p:txBody>
          </p:sp>
          <p:sp>
            <p:nvSpPr>
              <p:cNvPr id="10501" name="Rectangle 302"/>
              <p:cNvSpPr>
                <a:spLocks noChangeArrowheads="1"/>
              </p:cNvSpPr>
              <p:nvPr/>
            </p:nvSpPr>
            <p:spPr bwMode="auto">
              <a:xfrm>
                <a:off x="2579" y="2190"/>
                <a:ext cx="12" cy="30"/>
              </a:xfrm>
              <a:prstGeom prst="rect">
                <a:avLst/>
              </a:prstGeom>
              <a:noFill/>
              <a:ln w="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IE" altLang="en-US" sz="1800"/>
              </a:p>
            </p:txBody>
          </p:sp>
          <p:sp>
            <p:nvSpPr>
              <p:cNvPr id="10502" name="Rectangle 303"/>
              <p:cNvSpPr>
                <a:spLocks noChangeArrowheads="1"/>
              </p:cNvSpPr>
              <p:nvPr/>
            </p:nvSpPr>
            <p:spPr bwMode="auto">
              <a:xfrm>
                <a:off x="2574" y="2181"/>
                <a:ext cx="24" cy="9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IE" altLang="en-US" sz="1800"/>
              </a:p>
            </p:txBody>
          </p:sp>
          <p:sp>
            <p:nvSpPr>
              <p:cNvPr id="10503" name="Rectangle 304"/>
              <p:cNvSpPr>
                <a:spLocks noChangeArrowheads="1"/>
              </p:cNvSpPr>
              <p:nvPr/>
            </p:nvSpPr>
            <p:spPr bwMode="auto">
              <a:xfrm>
                <a:off x="2574" y="2181"/>
                <a:ext cx="24" cy="9"/>
              </a:xfrm>
              <a:prstGeom prst="rect">
                <a:avLst/>
              </a:prstGeom>
              <a:noFill/>
              <a:ln w="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IE" altLang="en-US" sz="1800"/>
              </a:p>
            </p:txBody>
          </p:sp>
          <p:sp>
            <p:nvSpPr>
              <p:cNvPr id="10504" name="Freeform 305"/>
              <p:cNvSpPr>
                <a:spLocks/>
              </p:cNvSpPr>
              <p:nvPr/>
            </p:nvSpPr>
            <p:spPr bwMode="auto">
              <a:xfrm>
                <a:off x="2582" y="2181"/>
                <a:ext cx="2" cy="9"/>
              </a:xfrm>
              <a:custGeom>
                <a:avLst/>
                <a:gdLst>
                  <a:gd name="T0" fmla="*/ 1 w 8"/>
                  <a:gd name="T1" fmla="*/ 0 h 49"/>
                  <a:gd name="T2" fmla="*/ 0 w 8"/>
                  <a:gd name="T3" fmla="*/ 2 h 49"/>
                  <a:gd name="T4" fmla="*/ 1 w 8"/>
                  <a:gd name="T5" fmla="*/ 0 h 4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8" h="49">
                    <a:moveTo>
                      <a:pt x="8" y="0"/>
                    </a:moveTo>
                    <a:lnTo>
                      <a:pt x="0" y="49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BABAB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IE"/>
              </a:p>
            </p:txBody>
          </p:sp>
          <p:sp>
            <p:nvSpPr>
              <p:cNvPr id="10505" name="Line 306"/>
              <p:cNvSpPr>
                <a:spLocks noChangeShapeType="1"/>
              </p:cNvSpPr>
              <p:nvPr/>
            </p:nvSpPr>
            <p:spPr bwMode="auto">
              <a:xfrm flipH="1">
                <a:off x="2582" y="2181"/>
                <a:ext cx="2" cy="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IE"/>
              </a:p>
            </p:txBody>
          </p:sp>
          <p:sp>
            <p:nvSpPr>
              <p:cNvPr id="10506" name="Freeform 307"/>
              <p:cNvSpPr>
                <a:spLocks/>
              </p:cNvSpPr>
              <p:nvPr/>
            </p:nvSpPr>
            <p:spPr bwMode="auto">
              <a:xfrm>
                <a:off x="2589" y="2177"/>
                <a:ext cx="2" cy="13"/>
              </a:xfrm>
              <a:custGeom>
                <a:avLst/>
                <a:gdLst>
                  <a:gd name="T0" fmla="*/ 0 w 9"/>
                  <a:gd name="T1" fmla="*/ 0 h 65"/>
                  <a:gd name="T2" fmla="*/ 0 w 9"/>
                  <a:gd name="T3" fmla="*/ 3 h 65"/>
                  <a:gd name="T4" fmla="*/ 0 w 9"/>
                  <a:gd name="T5" fmla="*/ 0 h 6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9" h="65">
                    <a:moveTo>
                      <a:pt x="9" y="0"/>
                    </a:moveTo>
                    <a:lnTo>
                      <a:pt x="0" y="65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BABAB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IE"/>
              </a:p>
            </p:txBody>
          </p:sp>
          <p:sp>
            <p:nvSpPr>
              <p:cNvPr id="10507" name="Line 308"/>
              <p:cNvSpPr>
                <a:spLocks noChangeShapeType="1"/>
              </p:cNvSpPr>
              <p:nvPr/>
            </p:nvSpPr>
            <p:spPr bwMode="auto">
              <a:xfrm flipH="1">
                <a:off x="2589" y="2177"/>
                <a:ext cx="2" cy="1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IE"/>
              </a:p>
            </p:txBody>
          </p:sp>
          <p:sp>
            <p:nvSpPr>
              <p:cNvPr id="10508" name="Freeform 309"/>
              <p:cNvSpPr>
                <a:spLocks/>
              </p:cNvSpPr>
              <p:nvPr/>
            </p:nvSpPr>
            <p:spPr bwMode="auto">
              <a:xfrm>
                <a:off x="2586" y="2167"/>
                <a:ext cx="1" cy="23"/>
              </a:xfrm>
              <a:custGeom>
                <a:avLst/>
                <a:gdLst>
                  <a:gd name="T0" fmla="*/ 0 w 1"/>
                  <a:gd name="T1" fmla="*/ 5 h 115"/>
                  <a:gd name="T2" fmla="*/ 0 w 1"/>
                  <a:gd name="T3" fmla="*/ 0 h 115"/>
                  <a:gd name="T4" fmla="*/ 0 w 1"/>
                  <a:gd name="T5" fmla="*/ 5 h 11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15">
                    <a:moveTo>
                      <a:pt x="0" y="115"/>
                    </a:moveTo>
                    <a:lnTo>
                      <a:pt x="0" y="0"/>
                    </a:lnTo>
                    <a:lnTo>
                      <a:pt x="0" y="115"/>
                    </a:lnTo>
                    <a:close/>
                  </a:path>
                </a:pathLst>
              </a:custGeom>
              <a:solidFill>
                <a:srgbClr val="BABAB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IE"/>
              </a:p>
            </p:txBody>
          </p:sp>
          <p:sp>
            <p:nvSpPr>
              <p:cNvPr id="10509" name="Line 310"/>
              <p:cNvSpPr>
                <a:spLocks noChangeShapeType="1"/>
              </p:cNvSpPr>
              <p:nvPr/>
            </p:nvSpPr>
            <p:spPr bwMode="auto">
              <a:xfrm flipV="1">
                <a:off x="2586" y="2167"/>
                <a:ext cx="1" cy="2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IE"/>
              </a:p>
            </p:txBody>
          </p:sp>
          <p:sp>
            <p:nvSpPr>
              <p:cNvPr id="10510" name="Freeform 311"/>
              <p:cNvSpPr>
                <a:spLocks/>
              </p:cNvSpPr>
              <p:nvPr/>
            </p:nvSpPr>
            <p:spPr bwMode="auto">
              <a:xfrm>
                <a:off x="2586" y="2167"/>
                <a:ext cx="7" cy="1"/>
              </a:xfrm>
              <a:custGeom>
                <a:avLst/>
                <a:gdLst>
                  <a:gd name="T0" fmla="*/ 0 w 35"/>
                  <a:gd name="T1" fmla="*/ 0 h 1"/>
                  <a:gd name="T2" fmla="*/ 1 w 35"/>
                  <a:gd name="T3" fmla="*/ 0 h 1"/>
                  <a:gd name="T4" fmla="*/ 0 w 35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5" h="1">
                    <a:moveTo>
                      <a:pt x="0" y="0"/>
                    </a:moveTo>
                    <a:lnTo>
                      <a:pt x="3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ABAB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IE"/>
              </a:p>
            </p:txBody>
          </p:sp>
          <p:sp>
            <p:nvSpPr>
              <p:cNvPr id="10511" name="Line 312"/>
              <p:cNvSpPr>
                <a:spLocks noChangeShapeType="1"/>
              </p:cNvSpPr>
              <p:nvPr/>
            </p:nvSpPr>
            <p:spPr bwMode="auto">
              <a:xfrm>
                <a:off x="2586" y="2167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IE"/>
              </a:p>
            </p:txBody>
          </p:sp>
          <p:sp>
            <p:nvSpPr>
              <p:cNvPr id="10512" name="Freeform 313"/>
              <p:cNvSpPr>
                <a:spLocks/>
              </p:cNvSpPr>
              <p:nvPr/>
            </p:nvSpPr>
            <p:spPr bwMode="auto">
              <a:xfrm>
                <a:off x="2579" y="2167"/>
                <a:ext cx="12" cy="1"/>
              </a:xfrm>
              <a:custGeom>
                <a:avLst/>
                <a:gdLst>
                  <a:gd name="T0" fmla="*/ 2 w 60"/>
                  <a:gd name="T1" fmla="*/ 0 h 1"/>
                  <a:gd name="T2" fmla="*/ 0 w 60"/>
                  <a:gd name="T3" fmla="*/ 0 h 1"/>
                  <a:gd name="T4" fmla="*/ 2 w 60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0" h="1">
                    <a:moveTo>
                      <a:pt x="60" y="0"/>
                    </a:moveTo>
                    <a:lnTo>
                      <a:pt x="0" y="0"/>
                    </a:lnTo>
                    <a:lnTo>
                      <a:pt x="60" y="0"/>
                    </a:lnTo>
                    <a:close/>
                  </a:path>
                </a:pathLst>
              </a:custGeom>
              <a:solidFill>
                <a:srgbClr val="BABAB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IE"/>
              </a:p>
            </p:txBody>
          </p:sp>
          <p:sp>
            <p:nvSpPr>
              <p:cNvPr id="10513" name="Line 314"/>
              <p:cNvSpPr>
                <a:spLocks noChangeShapeType="1"/>
              </p:cNvSpPr>
              <p:nvPr/>
            </p:nvSpPr>
            <p:spPr bwMode="auto">
              <a:xfrm flipH="1">
                <a:off x="2579" y="2167"/>
                <a:ext cx="1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IE"/>
              </a:p>
            </p:txBody>
          </p:sp>
          <p:sp>
            <p:nvSpPr>
              <p:cNvPr id="10514" name="Freeform 315"/>
              <p:cNvSpPr>
                <a:spLocks/>
              </p:cNvSpPr>
              <p:nvPr/>
            </p:nvSpPr>
            <p:spPr bwMode="auto">
              <a:xfrm>
                <a:off x="2591" y="2194"/>
                <a:ext cx="16" cy="10"/>
              </a:xfrm>
              <a:custGeom>
                <a:avLst/>
                <a:gdLst>
                  <a:gd name="T0" fmla="*/ 0 w 79"/>
                  <a:gd name="T1" fmla="*/ 0 h 49"/>
                  <a:gd name="T2" fmla="*/ 3 w 79"/>
                  <a:gd name="T3" fmla="*/ 2 h 49"/>
                  <a:gd name="T4" fmla="*/ 0 w 79"/>
                  <a:gd name="T5" fmla="*/ 0 h 4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79" h="49">
                    <a:moveTo>
                      <a:pt x="0" y="0"/>
                    </a:moveTo>
                    <a:lnTo>
                      <a:pt x="79" y="4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ABAB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IE"/>
              </a:p>
            </p:txBody>
          </p:sp>
          <p:sp>
            <p:nvSpPr>
              <p:cNvPr id="10515" name="Line 316"/>
              <p:cNvSpPr>
                <a:spLocks noChangeShapeType="1"/>
              </p:cNvSpPr>
              <p:nvPr/>
            </p:nvSpPr>
            <p:spPr bwMode="auto">
              <a:xfrm>
                <a:off x="2591" y="2194"/>
                <a:ext cx="16" cy="1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IE"/>
              </a:p>
            </p:txBody>
          </p:sp>
          <p:sp>
            <p:nvSpPr>
              <p:cNvPr id="10516" name="Freeform 317"/>
              <p:cNvSpPr>
                <a:spLocks/>
              </p:cNvSpPr>
              <p:nvPr/>
            </p:nvSpPr>
            <p:spPr bwMode="auto">
              <a:xfrm>
                <a:off x="2594" y="2184"/>
                <a:ext cx="16" cy="16"/>
              </a:xfrm>
              <a:custGeom>
                <a:avLst/>
                <a:gdLst>
                  <a:gd name="T0" fmla="*/ 0 w 79"/>
                  <a:gd name="T1" fmla="*/ 0 h 82"/>
                  <a:gd name="T2" fmla="*/ 3 w 79"/>
                  <a:gd name="T3" fmla="*/ 3 h 82"/>
                  <a:gd name="T4" fmla="*/ 0 w 79"/>
                  <a:gd name="T5" fmla="*/ 0 h 8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79" h="82">
                    <a:moveTo>
                      <a:pt x="0" y="0"/>
                    </a:moveTo>
                    <a:lnTo>
                      <a:pt x="79" y="8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ABAB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IE"/>
              </a:p>
            </p:txBody>
          </p:sp>
          <p:sp>
            <p:nvSpPr>
              <p:cNvPr id="10517" name="Line 318"/>
              <p:cNvSpPr>
                <a:spLocks noChangeShapeType="1"/>
              </p:cNvSpPr>
              <p:nvPr/>
            </p:nvSpPr>
            <p:spPr bwMode="auto">
              <a:xfrm>
                <a:off x="2594" y="2184"/>
                <a:ext cx="16" cy="1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IE"/>
              </a:p>
            </p:txBody>
          </p:sp>
          <p:sp>
            <p:nvSpPr>
              <p:cNvPr id="10518" name="Freeform 319"/>
              <p:cNvSpPr>
                <a:spLocks/>
              </p:cNvSpPr>
              <p:nvPr/>
            </p:nvSpPr>
            <p:spPr bwMode="auto">
              <a:xfrm>
                <a:off x="2607" y="2200"/>
                <a:ext cx="1" cy="20"/>
              </a:xfrm>
              <a:custGeom>
                <a:avLst/>
                <a:gdLst>
                  <a:gd name="T0" fmla="*/ 0 w 1"/>
                  <a:gd name="T1" fmla="*/ 0 h 98"/>
                  <a:gd name="T2" fmla="*/ 0 w 1"/>
                  <a:gd name="T3" fmla="*/ 4 h 98"/>
                  <a:gd name="T4" fmla="*/ 0 w 1"/>
                  <a:gd name="T5" fmla="*/ 0 h 9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98">
                    <a:moveTo>
                      <a:pt x="0" y="0"/>
                    </a:moveTo>
                    <a:lnTo>
                      <a:pt x="0" y="9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ABAB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IE"/>
              </a:p>
            </p:txBody>
          </p:sp>
          <p:sp>
            <p:nvSpPr>
              <p:cNvPr id="10519" name="Line 320"/>
              <p:cNvSpPr>
                <a:spLocks noChangeShapeType="1"/>
              </p:cNvSpPr>
              <p:nvPr/>
            </p:nvSpPr>
            <p:spPr bwMode="auto">
              <a:xfrm>
                <a:off x="2607" y="2200"/>
                <a:ext cx="1" cy="2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IE"/>
              </a:p>
            </p:txBody>
          </p:sp>
          <p:sp>
            <p:nvSpPr>
              <p:cNvPr id="10520" name="Freeform 321"/>
              <p:cNvSpPr>
                <a:spLocks/>
              </p:cNvSpPr>
              <p:nvPr/>
            </p:nvSpPr>
            <p:spPr bwMode="auto">
              <a:xfrm>
                <a:off x="2599" y="2200"/>
                <a:ext cx="2" cy="17"/>
              </a:xfrm>
              <a:custGeom>
                <a:avLst/>
                <a:gdLst>
                  <a:gd name="T0" fmla="*/ 0 w 10"/>
                  <a:gd name="T1" fmla="*/ 0 h 82"/>
                  <a:gd name="T2" fmla="*/ 0 w 10"/>
                  <a:gd name="T3" fmla="*/ 4 h 82"/>
                  <a:gd name="T4" fmla="*/ 0 w 10"/>
                  <a:gd name="T5" fmla="*/ 0 h 8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0" h="82">
                    <a:moveTo>
                      <a:pt x="10" y="0"/>
                    </a:moveTo>
                    <a:lnTo>
                      <a:pt x="0" y="82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BABAB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IE"/>
              </a:p>
            </p:txBody>
          </p:sp>
          <p:sp>
            <p:nvSpPr>
              <p:cNvPr id="10521" name="Line 322"/>
              <p:cNvSpPr>
                <a:spLocks noChangeShapeType="1"/>
              </p:cNvSpPr>
              <p:nvPr/>
            </p:nvSpPr>
            <p:spPr bwMode="auto">
              <a:xfrm flipH="1">
                <a:off x="2599" y="2200"/>
                <a:ext cx="2" cy="1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IE"/>
              </a:p>
            </p:txBody>
          </p:sp>
          <p:sp>
            <p:nvSpPr>
              <p:cNvPr id="10522" name="Rectangle 323"/>
              <p:cNvSpPr>
                <a:spLocks noChangeArrowheads="1"/>
              </p:cNvSpPr>
              <p:nvPr/>
            </p:nvSpPr>
            <p:spPr bwMode="auto">
              <a:xfrm>
                <a:off x="2650" y="2192"/>
                <a:ext cx="13" cy="29"/>
              </a:xfrm>
              <a:prstGeom prst="rect">
                <a:avLst/>
              </a:prstGeom>
              <a:solidFill>
                <a:srgbClr val="BABAB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IE" altLang="en-US" sz="1800"/>
              </a:p>
            </p:txBody>
          </p:sp>
          <p:sp>
            <p:nvSpPr>
              <p:cNvPr id="10523" name="Rectangle 324"/>
              <p:cNvSpPr>
                <a:spLocks noChangeArrowheads="1"/>
              </p:cNvSpPr>
              <p:nvPr/>
            </p:nvSpPr>
            <p:spPr bwMode="auto">
              <a:xfrm>
                <a:off x="2650" y="2192"/>
                <a:ext cx="13" cy="29"/>
              </a:xfrm>
              <a:prstGeom prst="rect">
                <a:avLst/>
              </a:prstGeom>
              <a:noFill/>
              <a:ln w="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IE" altLang="en-US" sz="1800"/>
              </a:p>
            </p:txBody>
          </p:sp>
          <p:sp>
            <p:nvSpPr>
              <p:cNvPr id="10524" name="Rectangle 325"/>
              <p:cNvSpPr>
                <a:spLocks noChangeArrowheads="1"/>
              </p:cNvSpPr>
              <p:nvPr/>
            </p:nvSpPr>
            <p:spPr bwMode="auto">
              <a:xfrm>
                <a:off x="2645" y="2182"/>
                <a:ext cx="24" cy="1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IE" altLang="en-US" sz="1800"/>
              </a:p>
            </p:txBody>
          </p:sp>
          <p:sp>
            <p:nvSpPr>
              <p:cNvPr id="10525" name="Rectangle 326"/>
              <p:cNvSpPr>
                <a:spLocks noChangeArrowheads="1"/>
              </p:cNvSpPr>
              <p:nvPr/>
            </p:nvSpPr>
            <p:spPr bwMode="auto">
              <a:xfrm>
                <a:off x="2645" y="2182"/>
                <a:ext cx="24" cy="10"/>
              </a:xfrm>
              <a:prstGeom prst="rect">
                <a:avLst/>
              </a:prstGeom>
              <a:noFill/>
              <a:ln w="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IE" altLang="en-US" sz="1800"/>
              </a:p>
            </p:txBody>
          </p:sp>
          <p:sp>
            <p:nvSpPr>
              <p:cNvPr id="10526" name="Freeform 327"/>
              <p:cNvSpPr>
                <a:spLocks/>
              </p:cNvSpPr>
              <p:nvPr/>
            </p:nvSpPr>
            <p:spPr bwMode="auto">
              <a:xfrm>
                <a:off x="2654" y="2182"/>
                <a:ext cx="1" cy="10"/>
              </a:xfrm>
              <a:custGeom>
                <a:avLst/>
                <a:gdLst>
                  <a:gd name="T0" fmla="*/ 0 w 7"/>
                  <a:gd name="T1" fmla="*/ 0 h 49"/>
                  <a:gd name="T2" fmla="*/ 0 w 7"/>
                  <a:gd name="T3" fmla="*/ 2 h 49"/>
                  <a:gd name="T4" fmla="*/ 0 w 7"/>
                  <a:gd name="T5" fmla="*/ 0 h 4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7" h="49">
                    <a:moveTo>
                      <a:pt x="7" y="0"/>
                    </a:moveTo>
                    <a:lnTo>
                      <a:pt x="0" y="49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BABAB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IE"/>
              </a:p>
            </p:txBody>
          </p:sp>
          <p:sp>
            <p:nvSpPr>
              <p:cNvPr id="10527" name="Line 328"/>
              <p:cNvSpPr>
                <a:spLocks noChangeShapeType="1"/>
              </p:cNvSpPr>
              <p:nvPr/>
            </p:nvSpPr>
            <p:spPr bwMode="auto">
              <a:xfrm flipH="1">
                <a:off x="2654" y="2182"/>
                <a:ext cx="1" cy="1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IE"/>
              </a:p>
            </p:txBody>
          </p:sp>
          <p:sp>
            <p:nvSpPr>
              <p:cNvPr id="10528" name="Freeform 329"/>
              <p:cNvSpPr>
                <a:spLocks/>
              </p:cNvSpPr>
              <p:nvPr/>
            </p:nvSpPr>
            <p:spPr bwMode="auto">
              <a:xfrm>
                <a:off x="2661" y="2179"/>
                <a:ext cx="2" cy="13"/>
              </a:xfrm>
              <a:custGeom>
                <a:avLst/>
                <a:gdLst>
                  <a:gd name="T0" fmla="*/ 0 w 9"/>
                  <a:gd name="T1" fmla="*/ 0 h 65"/>
                  <a:gd name="T2" fmla="*/ 0 w 9"/>
                  <a:gd name="T3" fmla="*/ 3 h 65"/>
                  <a:gd name="T4" fmla="*/ 0 w 9"/>
                  <a:gd name="T5" fmla="*/ 0 h 6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9" h="65">
                    <a:moveTo>
                      <a:pt x="9" y="0"/>
                    </a:moveTo>
                    <a:lnTo>
                      <a:pt x="0" y="65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BABAB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IE"/>
              </a:p>
            </p:txBody>
          </p:sp>
          <p:sp>
            <p:nvSpPr>
              <p:cNvPr id="10529" name="Line 330"/>
              <p:cNvSpPr>
                <a:spLocks noChangeShapeType="1"/>
              </p:cNvSpPr>
              <p:nvPr/>
            </p:nvSpPr>
            <p:spPr bwMode="auto">
              <a:xfrm flipH="1">
                <a:off x="2661" y="2179"/>
                <a:ext cx="2" cy="1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IE"/>
              </a:p>
            </p:txBody>
          </p:sp>
          <p:sp>
            <p:nvSpPr>
              <p:cNvPr id="10530" name="Freeform 331"/>
              <p:cNvSpPr>
                <a:spLocks/>
              </p:cNvSpPr>
              <p:nvPr/>
            </p:nvSpPr>
            <p:spPr bwMode="auto">
              <a:xfrm>
                <a:off x="2657" y="2169"/>
                <a:ext cx="1" cy="23"/>
              </a:xfrm>
              <a:custGeom>
                <a:avLst/>
                <a:gdLst>
                  <a:gd name="T0" fmla="*/ 0 w 1"/>
                  <a:gd name="T1" fmla="*/ 5 h 115"/>
                  <a:gd name="T2" fmla="*/ 0 w 1"/>
                  <a:gd name="T3" fmla="*/ 0 h 115"/>
                  <a:gd name="T4" fmla="*/ 0 w 1"/>
                  <a:gd name="T5" fmla="*/ 5 h 11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15">
                    <a:moveTo>
                      <a:pt x="0" y="115"/>
                    </a:moveTo>
                    <a:lnTo>
                      <a:pt x="0" y="0"/>
                    </a:lnTo>
                    <a:lnTo>
                      <a:pt x="0" y="115"/>
                    </a:lnTo>
                    <a:close/>
                  </a:path>
                </a:pathLst>
              </a:custGeom>
              <a:solidFill>
                <a:srgbClr val="BABAB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IE"/>
              </a:p>
            </p:txBody>
          </p:sp>
          <p:sp>
            <p:nvSpPr>
              <p:cNvPr id="10531" name="Line 332"/>
              <p:cNvSpPr>
                <a:spLocks noChangeShapeType="1"/>
              </p:cNvSpPr>
              <p:nvPr/>
            </p:nvSpPr>
            <p:spPr bwMode="auto">
              <a:xfrm flipV="1">
                <a:off x="2657" y="2169"/>
                <a:ext cx="1" cy="2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IE"/>
              </a:p>
            </p:txBody>
          </p:sp>
          <p:sp>
            <p:nvSpPr>
              <p:cNvPr id="10532" name="Freeform 333"/>
              <p:cNvSpPr>
                <a:spLocks/>
              </p:cNvSpPr>
              <p:nvPr/>
            </p:nvSpPr>
            <p:spPr bwMode="auto">
              <a:xfrm>
                <a:off x="2657" y="2169"/>
                <a:ext cx="7" cy="1"/>
              </a:xfrm>
              <a:custGeom>
                <a:avLst/>
                <a:gdLst>
                  <a:gd name="T0" fmla="*/ 0 w 35"/>
                  <a:gd name="T1" fmla="*/ 0 h 1"/>
                  <a:gd name="T2" fmla="*/ 1 w 35"/>
                  <a:gd name="T3" fmla="*/ 0 h 1"/>
                  <a:gd name="T4" fmla="*/ 0 w 35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5" h="1">
                    <a:moveTo>
                      <a:pt x="0" y="0"/>
                    </a:moveTo>
                    <a:lnTo>
                      <a:pt x="3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ABAB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IE"/>
              </a:p>
            </p:txBody>
          </p:sp>
          <p:sp>
            <p:nvSpPr>
              <p:cNvPr id="10533" name="Line 334"/>
              <p:cNvSpPr>
                <a:spLocks noChangeShapeType="1"/>
              </p:cNvSpPr>
              <p:nvPr/>
            </p:nvSpPr>
            <p:spPr bwMode="auto">
              <a:xfrm>
                <a:off x="2657" y="2169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IE"/>
              </a:p>
            </p:txBody>
          </p:sp>
          <p:sp>
            <p:nvSpPr>
              <p:cNvPr id="10534" name="Freeform 335"/>
              <p:cNvSpPr>
                <a:spLocks/>
              </p:cNvSpPr>
              <p:nvPr/>
            </p:nvSpPr>
            <p:spPr bwMode="auto">
              <a:xfrm>
                <a:off x="2650" y="2169"/>
                <a:ext cx="13" cy="1"/>
              </a:xfrm>
              <a:custGeom>
                <a:avLst/>
                <a:gdLst>
                  <a:gd name="T0" fmla="*/ 3 w 62"/>
                  <a:gd name="T1" fmla="*/ 0 h 1"/>
                  <a:gd name="T2" fmla="*/ 0 w 62"/>
                  <a:gd name="T3" fmla="*/ 0 h 1"/>
                  <a:gd name="T4" fmla="*/ 3 w 62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2" h="1">
                    <a:moveTo>
                      <a:pt x="62" y="0"/>
                    </a:moveTo>
                    <a:lnTo>
                      <a:pt x="0" y="0"/>
                    </a:lnTo>
                    <a:lnTo>
                      <a:pt x="62" y="0"/>
                    </a:lnTo>
                    <a:close/>
                  </a:path>
                </a:pathLst>
              </a:custGeom>
              <a:solidFill>
                <a:srgbClr val="BABAB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IE"/>
              </a:p>
            </p:txBody>
          </p:sp>
          <p:sp>
            <p:nvSpPr>
              <p:cNvPr id="10535" name="Line 336"/>
              <p:cNvSpPr>
                <a:spLocks noChangeShapeType="1"/>
              </p:cNvSpPr>
              <p:nvPr/>
            </p:nvSpPr>
            <p:spPr bwMode="auto">
              <a:xfrm flipH="1">
                <a:off x="2650" y="2169"/>
                <a:ext cx="13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IE"/>
              </a:p>
            </p:txBody>
          </p:sp>
          <p:sp>
            <p:nvSpPr>
              <p:cNvPr id="10536" name="Freeform 337"/>
              <p:cNvSpPr>
                <a:spLocks/>
              </p:cNvSpPr>
              <p:nvPr/>
            </p:nvSpPr>
            <p:spPr bwMode="auto">
              <a:xfrm>
                <a:off x="2663" y="2195"/>
                <a:ext cx="15" cy="10"/>
              </a:xfrm>
              <a:custGeom>
                <a:avLst/>
                <a:gdLst>
                  <a:gd name="T0" fmla="*/ 0 w 78"/>
                  <a:gd name="T1" fmla="*/ 0 h 49"/>
                  <a:gd name="T2" fmla="*/ 3 w 78"/>
                  <a:gd name="T3" fmla="*/ 2 h 49"/>
                  <a:gd name="T4" fmla="*/ 0 w 78"/>
                  <a:gd name="T5" fmla="*/ 0 h 4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78" h="49">
                    <a:moveTo>
                      <a:pt x="0" y="0"/>
                    </a:moveTo>
                    <a:lnTo>
                      <a:pt x="78" y="4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ABAB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IE"/>
              </a:p>
            </p:txBody>
          </p:sp>
          <p:sp>
            <p:nvSpPr>
              <p:cNvPr id="10537" name="Line 338"/>
              <p:cNvSpPr>
                <a:spLocks noChangeShapeType="1"/>
              </p:cNvSpPr>
              <p:nvPr/>
            </p:nvSpPr>
            <p:spPr bwMode="auto">
              <a:xfrm>
                <a:off x="2663" y="2195"/>
                <a:ext cx="15" cy="1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IE"/>
              </a:p>
            </p:txBody>
          </p:sp>
          <p:sp>
            <p:nvSpPr>
              <p:cNvPr id="10538" name="Freeform 339"/>
              <p:cNvSpPr>
                <a:spLocks/>
              </p:cNvSpPr>
              <p:nvPr/>
            </p:nvSpPr>
            <p:spPr bwMode="auto">
              <a:xfrm>
                <a:off x="2666" y="2185"/>
                <a:ext cx="16" cy="16"/>
              </a:xfrm>
              <a:custGeom>
                <a:avLst/>
                <a:gdLst>
                  <a:gd name="T0" fmla="*/ 0 w 78"/>
                  <a:gd name="T1" fmla="*/ 0 h 82"/>
                  <a:gd name="T2" fmla="*/ 3 w 78"/>
                  <a:gd name="T3" fmla="*/ 3 h 82"/>
                  <a:gd name="T4" fmla="*/ 0 w 78"/>
                  <a:gd name="T5" fmla="*/ 0 h 8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78" h="82">
                    <a:moveTo>
                      <a:pt x="0" y="0"/>
                    </a:moveTo>
                    <a:lnTo>
                      <a:pt x="78" y="8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ABAB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IE"/>
              </a:p>
            </p:txBody>
          </p:sp>
          <p:sp>
            <p:nvSpPr>
              <p:cNvPr id="10539" name="Line 340"/>
              <p:cNvSpPr>
                <a:spLocks noChangeShapeType="1"/>
              </p:cNvSpPr>
              <p:nvPr/>
            </p:nvSpPr>
            <p:spPr bwMode="auto">
              <a:xfrm>
                <a:off x="2666" y="2185"/>
                <a:ext cx="16" cy="1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IE"/>
              </a:p>
            </p:txBody>
          </p:sp>
          <p:sp>
            <p:nvSpPr>
              <p:cNvPr id="10540" name="Freeform 341"/>
              <p:cNvSpPr>
                <a:spLocks/>
              </p:cNvSpPr>
              <p:nvPr/>
            </p:nvSpPr>
            <p:spPr bwMode="auto">
              <a:xfrm>
                <a:off x="2678" y="2201"/>
                <a:ext cx="1" cy="20"/>
              </a:xfrm>
              <a:custGeom>
                <a:avLst/>
                <a:gdLst>
                  <a:gd name="T0" fmla="*/ 0 w 1"/>
                  <a:gd name="T1" fmla="*/ 0 h 98"/>
                  <a:gd name="T2" fmla="*/ 0 w 1"/>
                  <a:gd name="T3" fmla="*/ 4 h 98"/>
                  <a:gd name="T4" fmla="*/ 0 w 1"/>
                  <a:gd name="T5" fmla="*/ 0 h 9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98">
                    <a:moveTo>
                      <a:pt x="0" y="0"/>
                    </a:moveTo>
                    <a:lnTo>
                      <a:pt x="0" y="9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ABAB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IE"/>
              </a:p>
            </p:txBody>
          </p:sp>
          <p:sp>
            <p:nvSpPr>
              <p:cNvPr id="10541" name="Line 342"/>
              <p:cNvSpPr>
                <a:spLocks noChangeShapeType="1"/>
              </p:cNvSpPr>
              <p:nvPr/>
            </p:nvSpPr>
            <p:spPr bwMode="auto">
              <a:xfrm>
                <a:off x="2678" y="2201"/>
                <a:ext cx="1" cy="2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IE"/>
              </a:p>
            </p:txBody>
          </p:sp>
          <p:sp>
            <p:nvSpPr>
              <p:cNvPr id="10542" name="Freeform 343"/>
              <p:cNvSpPr>
                <a:spLocks/>
              </p:cNvSpPr>
              <p:nvPr/>
            </p:nvSpPr>
            <p:spPr bwMode="auto">
              <a:xfrm>
                <a:off x="2671" y="2201"/>
                <a:ext cx="2" cy="17"/>
              </a:xfrm>
              <a:custGeom>
                <a:avLst/>
                <a:gdLst>
                  <a:gd name="T0" fmla="*/ 0 w 9"/>
                  <a:gd name="T1" fmla="*/ 0 h 82"/>
                  <a:gd name="T2" fmla="*/ 0 w 9"/>
                  <a:gd name="T3" fmla="*/ 4 h 82"/>
                  <a:gd name="T4" fmla="*/ 0 w 9"/>
                  <a:gd name="T5" fmla="*/ 0 h 8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9" h="82">
                    <a:moveTo>
                      <a:pt x="9" y="0"/>
                    </a:moveTo>
                    <a:lnTo>
                      <a:pt x="0" y="82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BABAB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IE"/>
              </a:p>
            </p:txBody>
          </p:sp>
          <p:sp>
            <p:nvSpPr>
              <p:cNvPr id="10543" name="Line 344"/>
              <p:cNvSpPr>
                <a:spLocks noChangeShapeType="1"/>
              </p:cNvSpPr>
              <p:nvPr/>
            </p:nvSpPr>
            <p:spPr bwMode="auto">
              <a:xfrm flipH="1">
                <a:off x="2671" y="2201"/>
                <a:ext cx="2" cy="1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IE"/>
              </a:p>
            </p:txBody>
          </p:sp>
          <p:sp>
            <p:nvSpPr>
              <p:cNvPr id="10544" name="Rectangle 345"/>
              <p:cNvSpPr>
                <a:spLocks noChangeArrowheads="1"/>
              </p:cNvSpPr>
              <p:nvPr/>
            </p:nvSpPr>
            <p:spPr bwMode="auto">
              <a:xfrm>
                <a:off x="2729" y="2188"/>
                <a:ext cx="12" cy="30"/>
              </a:xfrm>
              <a:prstGeom prst="rect">
                <a:avLst/>
              </a:prstGeom>
              <a:solidFill>
                <a:srgbClr val="BABAB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IE" altLang="en-US" sz="1800"/>
              </a:p>
            </p:txBody>
          </p:sp>
          <p:sp>
            <p:nvSpPr>
              <p:cNvPr id="10545" name="Rectangle 346"/>
              <p:cNvSpPr>
                <a:spLocks noChangeArrowheads="1"/>
              </p:cNvSpPr>
              <p:nvPr/>
            </p:nvSpPr>
            <p:spPr bwMode="auto">
              <a:xfrm>
                <a:off x="2729" y="2188"/>
                <a:ext cx="12" cy="30"/>
              </a:xfrm>
              <a:prstGeom prst="rect">
                <a:avLst/>
              </a:prstGeom>
              <a:noFill/>
              <a:ln w="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IE" altLang="en-US" sz="1800"/>
              </a:p>
            </p:txBody>
          </p:sp>
          <p:sp>
            <p:nvSpPr>
              <p:cNvPr id="10546" name="Rectangle 347"/>
              <p:cNvSpPr>
                <a:spLocks noChangeArrowheads="1"/>
              </p:cNvSpPr>
              <p:nvPr/>
            </p:nvSpPr>
            <p:spPr bwMode="auto">
              <a:xfrm>
                <a:off x="2724" y="2179"/>
                <a:ext cx="24" cy="9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IE" altLang="en-US" sz="1800"/>
              </a:p>
            </p:txBody>
          </p:sp>
          <p:sp>
            <p:nvSpPr>
              <p:cNvPr id="10547" name="Rectangle 348"/>
              <p:cNvSpPr>
                <a:spLocks noChangeArrowheads="1"/>
              </p:cNvSpPr>
              <p:nvPr/>
            </p:nvSpPr>
            <p:spPr bwMode="auto">
              <a:xfrm>
                <a:off x="2724" y="2179"/>
                <a:ext cx="24" cy="9"/>
              </a:xfrm>
              <a:prstGeom prst="rect">
                <a:avLst/>
              </a:prstGeom>
              <a:noFill/>
              <a:ln w="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IE" altLang="en-US" sz="1800"/>
              </a:p>
            </p:txBody>
          </p:sp>
          <p:sp>
            <p:nvSpPr>
              <p:cNvPr id="10548" name="Freeform 349"/>
              <p:cNvSpPr>
                <a:spLocks/>
              </p:cNvSpPr>
              <p:nvPr/>
            </p:nvSpPr>
            <p:spPr bwMode="auto">
              <a:xfrm>
                <a:off x="2733" y="2179"/>
                <a:ext cx="1" cy="9"/>
              </a:xfrm>
              <a:custGeom>
                <a:avLst/>
                <a:gdLst>
                  <a:gd name="T0" fmla="*/ 0 w 8"/>
                  <a:gd name="T1" fmla="*/ 0 h 49"/>
                  <a:gd name="T2" fmla="*/ 0 w 8"/>
                  <a:gd name="T3" fmla="*/ 2 h 49"/>
                  <a:gd name="T4" fmla="*/ 0 w 8"/>
                  <a:gd name="T5" fmla="*/ 0 h 4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8" h="49">
                    <a:moveTo>
                      <a:pt x="8" y="0"/>
                    </a:moveTo>
                    <a:lnTo>
                      <a:pt x="0" y="49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BABAB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IE"/>
              </a:p>
            </p:txBody>
          </p:sp>
          <p:sp>
            <p:nvSpPr>
              <p:cNvPr id="10549" name="Line 350"/>
              <p:cNvSpPr>
                <a:spLocks noChangeShapeType="1"/>
              </p:cNvSpPr>
              <p:nvPr/>
            </p:nvSpPr>
            <p:spPr bwMode="auto">
              <a:xfrm flipH="1">
                <a:off x="2733" y="2179"/>
                <a:ext cx="1" cy="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IE"/>
              </a:p>
            </p:txBody>
          </p:sp>
          <p:sp>
            <p:nvSpPr>
              <p:cNvPr id="10550" name="Freeform 351"/>
              <p:cNvSpPr>
                <a:spLocks/>
              </p:cNvSpPr>
              <p:nvPr/>
            </p:nvSpPr>
            <p:spPr bwMode="auto">
              <a:xfrm>
                <a:off x="2740" y="2175"/>
                <a:ext cx="1" cy="13"/>
              </a:xfrm>
              <a:custGeom>
                <a:avLst/>
                <a:gdLst>
                  <a:gd name="T0" fmla="*/ 0 w 9"/>
                  <a:gd name="T1" fmla="*/ 0 h 66"/>
                  <a:gd name="T2" fmla="*/ 0 w 9"/>
                  <a:gd name="T3" fmla="*/ 3 h 66"/>
                  <a:gd name="T4" fmla="*/ 0 w 9"/>
                  <a:gd name="T5" fmla="*/ 0 h 6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9" h="66">
                    <a:moveTo>
                      <a:pt x="9" y="0"/>
                    </a:moveTo>
                    <a:lnTo>
                      <a:pt x="0" y="66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BABAB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IE"/>
              </a:p>
            </p:txBody>
          </p:sp>
          <p:sp>
            <p:nvSpPr>
              <p:cNvPr id="10551" name="Line 352"/>
              <p:cNvSpPr>
                <a:spLocks noChangeShapeType="1"/>
              </p:cNvSpPr>
              <p:nvPr/>
            </p:nvSpPr>
            <p:spPr bwMode="auto">
              <a:xfrm flipH="1">
                <a:off x="2740" y="2175"/>
                <a:ext cx="1" cy="1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IE"/>
              </a:p>
            </p:txBody>
          </p:sp>
          <p:sp>
            <p:nvSpPr>
              <p:cNvPr id="10552" name="Freeform 353"/>
              <p:cNvSpPr>
                <a:spLocks/>
              </p:cNvSpPr>
              <p:nvPr/>
            </p:nvSpPr>
            <p:spPr bwMode="auto">
              <a:xfrm>
                <a:off x="2736" y="2165"/>
                <a:ext cx="1" cy="23"/>
              </a:xfrm>
              <a:custGeom>
                <a:avLst/>
                <a:gdLst>
                  <a:gd name="T0" fmla="*/ 0 w 1"/>
                  <a:gd name="T1" fmla="*/ 5 h 115"/>
                  <a:gd name="T2" fmla="*/ 0 w 1"/>
                  <a:gd name="T3" fmla="*/ 0 h 115"/>
                  <a:gd name="T4" fmla="*/ 0 w 1"/>
                  <a:gd name="T5" fmla="*/ 5 h 11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15">
                    <a:moveTo>
                      <a:pt x="0" y="115"/>
                    </a:moveTo>
                    <a:lnTo>
                      <a:pt x="0" y="0"/>
                    </a:lnTo>
                    <a:lnTo>
                      <a:pt x="0" y="115"/>
                    </a:lnTo>
                    <a:close/>
                  </a:path>
                </a:pathLst>
              </a:custGeom>
              <a:solidFill>
                <a:srgbClr val="BABAB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IE"/>
              </a:p>
            </p:txBody>
          </p:sp>
          <p:sp>
            <p:nvSpPr>
              <p:cNvPr id="10553" name="Line 354"/>
              <p:cNvSpPr>
                <a:spLocks noChangeShapeType="1"/>
              </p:cNvSpPr>
              <p:nvPr/>
            </p:nvSpPr>
            <p:spPr bwMode="auto">
              <a:xfrm flipV="1">
                <a:off x="2736" y="2165"/>
                <a:ext cx="1" cy="2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IE"/>
              </a:p>
            </p:txBody>
          </p:sp>
          <p:sp>
            <p:nvSpPr>
              <p:cNvPr id="10554" name="Freeform 355"/>
              <p:cNvSpPr>
                <a:spLocks/>
              </p:cNvSpPr>
              <p:nvPr/>
            </p:nvSpPr>
            <p:spPr bwMode="auto">
              <a:xfrm>
                <a:off x="2736" y="2165"/>
                <a:ext cx="7" cy="1"/>
              </a:xfrm>
              <a:custGeom>
                <a:avLst/>
                <a:gdLst>
                  <a:gd name="T0" fmla="*/ 0 w 34"/>
                  <a:gd name="T1" fmla="*/ 0 h 1"/>
                  <a:gd name="T2" fmla="*/ 1 w 34"/>
                  <a:gd name="T3" fmla="*/ 0 h 1"/>
                  <a:gd name="T4" fmla="*/ 0 w 34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" h="1">
                    <a:moveTo>
                      <a:pt x="0" y="0"/>
                    </a:moveTo>
                    <a:lnTo>
                      <a:pt x="3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ABAB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IE"/>
              </a:p>
            </p:txBody>
          </p:sp>
          <p:sp>
            <p:nvSpPr>
              <p:cNvPr id="10555" name="Line 356"/>
              <p:cNvSpPr>
                <a:spLocks noChangeShapeType="1"/>
              </p:cNvSpPr>
              <p:nvPr/>
            </p:nvSpPr>
            <p:spPr bwMode="auto">
              <a:xfrm>
                <a:off x="2736" y="2165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IE"/>
              </a:p>
            </p:txBody>
          </p:sp>
          <p:sp>
            <p:nvSpPr>
              <p:cNvPr id="10556" name="Freeform 357"/>
              <p:cNvSpPr>
                <a:spLocks/>
              </p:cNvSpPr>
              <p:nvPr/>
            </p:nvSpPr>
            <p:spPr bwMode="auto">
              <a:xfrm>
                <a:off x="2729" y="2165"/>
                <a:ext cx="12" cy="1"/>
              </a:xfrm>
              <a:custGeom>
                <a:avLst/>
                <a:gdLst>
                  <a:gd name="T0" fmla="*/ 2 w 61"/>
                  <a:gd name="T1" fmla="*/ 0 h 1"/>
                  <a:gd name="T2" fmla="*/ 0 w 61"/>
                  <a:gd name="T3" fmla="*/ 0 h 1"/>
                  <a:gd name="T4" fmla="*/ 2 w 61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1" h="1">
                    <a:moveTo>
                      <a:pt x="61" y="0"/>
                    </a:moveTo>
                    <a:lnTo>
                      <a:pt x="0" y="0"/>
                    </a:lnTo>
                    <a:lnTo>
                      <a:pt x="61" y="0"/>
                    </a:lnTo>
                    <a:close/>
                  </a:path>
                </a:pathLst>
              </a:custGeom>
              <a:solidFill>
                <a:srgbClr val="BABAB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IE"/>
              </a:p>
            </p:txBody>
          </p:sp>
          <p:sp>
            <p:nvSpPr>
              <p:cNvPr id="10557" name="Line 358"/>
              <p:cNvSpPr>
                <a:spLocks noChangeShapeType="1"/>
              </p:cNvSpPr>
              <p:nvPr/>
            </p:nvSpPr>
            <p:spPr bwMode="auto">
              <a:xfrm flipH="1">
                <a:off x="2729" y="2165"/>
                <a:ext cx="1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IE"/>
              </a:p>
            </p:txBody>
          </p:sp>
          <p:sp>
            <p:nvSpPr>
              <p:cNvPr id="10558" name="Freeform 359"/>
              <p:cNvSpPr>
                <a:spLocks/>
              </p:cNvSpPr>
              <p:nvPr/>
            </p:nvSpPr>
            <p:spPr bwMode="auto">
              <a:xfrm>
                <a:off x="2741" y="2192"/>
                <a:ext cx="16" cy="9"/>
              </a:xfrm>
              <a:custGeom>
                <a:avLst/>
                <a:gdLst>
                  <a:gd name="T0" fmla="*/ 0 w 78"/>
                  <a:gd name="T1" fmla="*/ 0 h 49"/>
                  <a:gd name="T2" fmla="*/ 3 w 78"/>
                  <a:gd name="T3" fmla="*/ 2 h 49"/>
                  <a:gd name="T4" fmla="*/ 0 w 78"/>
                  <a:gd name="T5" fmla="*/ 0 h 4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78" h="49">
                    <a:moveTo>
                      <a:pt x="0" y="0"/>
                    </a:moveTo>
                    <a:lnTo>
                      <a:pt x="78" y="4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ABAB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IE"/>
              </a:p>
            </p:txBody>
          </p:sp>
          <p:sp>
            <p:nvSpPr>
              <p:cNvPr id="10559" name="Line 360"/>
              <p:cNvSpPr>
                <a:spLocks noChangeShapeType="1"/>
              </p:cNvSpPr>
              <p:nvPr/>
            </p:nvSpPr>
            <p:spPr bwMode="auto">
              <a:xfrm>
                <a:off x="2741" y="2192"/>
                <a:ext cx="16" cy="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IE"/>
              </a:p>
            </p:txBody>
          </p:sp>
          <p:sp>
            <p:nvSpPr>
              <p:cNvPr id="10560" name="Freeform 361"/>
              <p:cNvSpPr>
                <a:spLocks/>
              </p:cNvSpPr>
              <p:nvPr/>
            </p:nvSpPr>
            <p:spPr bwMode="auto">
              <a:xfrm>
                <a:off x="2745" y="2182"/>
                <a:ext cx="15" cy="16"/>
              </a:xfrm>
              <a:custGeom>
                <a:avLst/>
                <a:gdLst>
                  <a:gd name="T0" fmla="*/ 0 w 78"/>
                  <a:gd name="T1" fmla="*/ 0 h 82"/>
                  <a:gd name="T2" fmla="*/ 3 w 78"/>
                  <a:gd name="T3" fmla="*/ 3 h 82"/>
                  <a:gd name="T4" fmla="*/ 0 w 78"/>
                  <a:gd name="T5" fmla="*/ 0 h 8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78" h="82">
                    <a:moveTo>
                      <a:pt x="0" y="0"/>
                    </a:moveTo>
                    <a:lnTo>
                      <a:pt x="78" y="8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ABAB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IE"/>
              </a:p>
            </p:txBody>
          </p:sp>
          <p:sp>
            <p:nvSpPr>
              <p:cNvPr id="10561" name="Line 362"/>
              <p:cNvSpPr>
                <a:spLocks noChangeShapeType="1"/>
              </p:cNvSpPr>
              <p:nvPr/>
            </p:nvSpPr>
            <p:spPr bwMode="auto">
              <a:xfrm>
                <a:off x="2745" y="2182"/>
                <a:ext cx="15" cy="1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IE"/>
              </a:p>
            </p:txBody>
          </p:sp>
          <p:sp>
            <p:nvSpPr>
              <p:cNvPr id="10562" name="Freeform 363"/>
              <p:cNvSpPr>
                <a:spLocks/>
              </p:cNvSpPr>
              <p:nvPr/>
            </p:nvSpPr>
            <p:spPr bwMode="auto">
              <a:xfrm>
                <a:off x="2757" y="2198"/>
                <a:ext cx="1" cy="20"/>
              </a:xfrm>
              <a:custGeom>
                <a:avLst/>
                <a:gdLst>
                  <a:gd name="T0" fmla="*/ 0 w 1"/>
                  <a:gd name="T1" fmla="*/ 0 h 98"/>
                  <a:gd name="T2" fmla="*/ 0 w 1"/>
                  <a:gd name="T3" fmla="*/ 4 h 98"/>
                  <a:gd name="T4" fmla="*/ 0 w 1"/>
                  <a:gd name="T5" fmla="*/ 0 h 9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98">
                    <a:moveTo>
                      <a:pt x="0" y="0"/>
                    </a:moveTo>
                    <a:lnTo>
                      <a:pt x="0" y="9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ABAB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IE"/>
              </a:p>
            </p:txBody>
          </p:sp>
          <p:sp>
            <p:nvSpPr>
              <p:cNvPr id="10563" name="Line 364"/>
              <p:cNvSpPr>
                <a:spLocks noChangeShapeType="1"/>
              </p:cNvSpPr>
              <p:nvPr/>
            </p:nvSpPr>
            <p:spPr bwMode="auto">
              <a:xfrm>
                <a:off x="2757" y="2198"/>
                <a:ext cx="1" cy="2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IE"/>
              </a:p>
            </p:txBody>
          </p:sp>
          <p:sp>
            <p:nvSpPr>
              <p:cNvPr id="10564" name="Freeform 365"/>
              <p:cNvSpPr>
                <a:spLocks/>
              </p:cNvSpPr>
              <p:nvPr/>
            </p:nvSpPr>
            <p:spPr bwMode="auto">
              <a:xfrm>
                <a:off x="2750" y="2198"/>
                <a:ext cx="2" cy="16"/>
              </a:xfrm>
              <a:custGeom>
                <a:avLst/>
                <a:gdLst>
                  <a:gd name="T0" fmla="*/ 0 w 9"/>
                  <a:gd name="T1" fmla="*/ 0 h 81"/>
                  <a:gd name="T2" fmla="*/ 0 w 9"/>
                  <a:gd name="T3" fmla="*/ 3 h 81"/>
                  <a:gd name="T4" fmla="*/ 0 w 9"/>
                  <a:gd name="T5" fmla="*/ 0 h 8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9" h="81">
                    <a:moveTo>
                      <a:pt x="9" y="0"/>
                    </a:moveTo>
                    <a:lnTo>
                      <a:pt x="0" y="81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BABAB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IE"/>
              </a:p>
            </p:txBody>
          </p:sp>
          <p:sp>
            <p:nvSpPr>
              <p:cNvPr id="10565" name="Line 366"/>
              <p:cNvSpPr>
                <a:spLocks noChangeShapeType="1"/>
              </p:cNvSpPr>
              <p:nvPr/>
            </p:nvSpPr>
            <p:spPr bwMode="auto">
              <a:xfrm flipH="1">
                <a:off x="2750" y="2198"/>
                <a:ext cx="2" cy="1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IE"/>
              </a:p>
            </p:txBody>
          </p:sp>
          <p:sp>
            <p:nvSpPr>
              <p:cNvPr id="10566" name="Rectangle 367"/>
              <p:cNvSpPr>
                <a:spLocks noChangeArrowheads="1"/>
              </p:cNvSpPr>
              <p:nvPr/>
            </p:nvSpPr>
            <p:spPr bwMode="auto">
              <a:xfrm>
                <a:off x="2953" y="2190"/>
                <a:ext cx="13" cy="29"/>
              </a:xfrm>
              <a:prstGeom prst="rect">
                <a:avLst/>
              </a:prstGeom>
              <a:solidFill>
                <a:srgbClr val="BABAB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IE" altLang="en-US" sz="1800"/>
              </a:p>
            </p:txBody>
          </p:sp>
          <p:sp>
            <p:nvSpPr>
              <p:cNvPr id="10567" name="Rectangle 368"/>
              <p:cNvSpPr>
                <a:spLocks noChangeArrowheads="1"/>
              </p:cNvSpPr>
              <p:nvPr/>
            </p:nvSpPr>
            <p:spPr bwMode="auto">
              <a:xfrm>
                <a:off x="2953" y="2190"/>
                <a:ext cx="13" cy="29"/>
              </a:xfrm>
              <a:prstGeom prst="rect">
                <a:avLst/>
              </a:prstGeom>
              <a:noFill/>
              <a:ln w="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IE" altLang="en-US" sz="1800"/>
              </a:p>
            </p:txBody>
          </p:sp>
          <p:sp>
            <p:nvSpPr>
              <p:cNvPr id="10568" name="Rectangle 369"/>
              <p:cNvSpPr>
                <a:spLocks noChangeArrowheads="1"/>
              </p:cNvSpPr>
              <p:nvPr/>
            </p:nvSpPr>
            <p:spPr bwMode="auto">
              <a:xfrm>
                <a:off x="2948" y="2180"/>
                <a:ext cx="25" cy="1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IE" altLang="en-US" sz="1800"/>
              </a:p>
            </p:txBody>
          </p:sp>
          <p:sp>
            <p:nvSpPr>
              <p:cNvPr id="10569" name="Rectangle 370"/>
              <p:cNvSpPr>
                <a:spLocks noChangeArrowheads="1"/>
              </p:cNvSpPr>
              <p:nvPr/>
            </p:nvSpPr>
            <p:spPr bwMode="auto">
              <a:xfrm>
                <a:off x="2948" y="2180"/>
                <a:ext cx="25" cy="10"/>
              </a:xfrm>
              <a:prstGeom prst="rect">
                <a:avLst/>
              </a:prstGeom>
              <a:noFill/>
              <a:ln w="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IE" altLang="en-US" sz="1800"/>
              </a:p>
            </p:txBody>
          </p:sp>
          <p:sp>
            <p:nvSpPr>
              <p:cNvPr id="10570" name="Freeform 371"/>
              <p:cNvSpPr>
                <a:spLocks/>
              </p:cNvSpPr>
              <p:nvPr/>
            </p:nvSpPr>
            <p:spPr bwMode="auto">
              <a:xfrm>
                <a:off x="2957" y="2180"/>
                <a:ext cx="2" cy="10"/>
              </a:xfrm>
              <a:custGeom>
                <a:avLst/>
                <a:gdLst>
                  <a:gd name="T0" fmla="*/ 1 w 8"/>
                  <a:gd name="T1" fmla="*/ 0 h 50"/>
                  <a:gd name="T2" fmla="*/ 0 w 8"/>
                  <a:gd name="T3" fmla="*/ 2 h 50"/>
                  <a:gd name="T4" fmla="*/ 1 w 8"/>
                  <a:gd name="T5" fmla="*/ 0 h 5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8" h="50">
                    <a:moveTo>
                      <a:pt x="8" y="0"/>
                    </a:moveTo>
                    <a:lnTo>
                      <a:pt x="0" y="5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BABAB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IE"/>
              </a:p>
            </p:txBody>
          </p:sp>
          <p:sp>
            <p:nvSpPr>
              <p:cNvPr id="10571" name="Line 372"/>
              <p:cNvSpPr>
                <a:spLocks noChangeShapeType="1"/>
              </p:cNvSpPr>
              <p:nvPr/>
            </p:nvSpPr>
            <p:spPr bwMode="auto">
              <a:xfrm flipH="1">
                <a:off x="2957" y="2180"/>
                <a:ext cx="2" cy="1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IE"/>
              </a:p>
            </p:txBody>
          </p:sp>
          <p:sp>
            <p:nvSpPr>
              <p:cNvPr id="10572" name="Freeform 373"/>
              <p:cNvSpPr>
                <a:spLocks/>
              </p:cNvSpPr>
              <p:nvPr/>
            </p:nvSpPr>
            <p:spPr bwMode="auto">
              <a:xfrm>
                <a:off x="2964" y="2176"/>
                <a:ext cx="2" cy="14"/>
              </a:xfrm>
              <a:custGeom>
                <a:avLst/>
                <a:gdLst>
                  <a:gd name="T0" fmla="*/ 0 w 9"/>
                  <a:gd name="T1" fmla="*/ 0 h 66"/>
                  <a:gd name="T2" fmla="*/ 0 w 9"/>
                  <a:gd name="T3" fmla="*/ 3 h 66"/>
                  <a:gd name="T4" fmla="*/ 0 w 9"/>
                  <a:gd name="T5" fmla="*/ 0 h 6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9" h="66">
                    <a:moveTo>
                      <a:pt x="9" y="0"/>
                    </a:moveTo>
                    <a:lnTo>
                      <a:pt x="0" y="66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BABAB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IE"/>
              </a:p>
            </p:txBody>
          </p:sp>
          <p:sp>
            <p:nvSpPr>
              <p:cNvPr id="10573" name="Line 374"/>
              <p:cNvSpPr>
                <a:spLocks noChangeShapeType="1"/>
              </p:cNvSpPr>
              <p:nvPr/>
            </p:nvSpPr>
            <p:spPr bwMode="auto">
              <a:xfrm flipH="1">
                <a:off x="2964" y="2176"/>
                <a:ext cx="2" cy="1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IE"/>
              </a:p>
            </p:txBody>
          </p:sp>
          <p:sp>
            <p:nvSpPr>
              <p:cNvPr id="10574" name="Freeform 375"/>
              <p:cNvSpPr>
                <a:spLocks/>
              </p:cNvSpPr>
              <p:nvPr/>
            </p:nvSpPr>
            <p:spPr bwMode="auto">
              <a:xfrm>
                <a:off x="2960" y="2167"/>
                <a:ext cx="1" cy="23"/>
              </a:xfrm>
              <a:custGeom>
                <a:avLst/>
                <a:gdLst>
                  <a:gd name="T0" fmla="*/ 0 w 1"/>
                  <a:gd name="T1" fmla="*/ 5 h 115"/>
                  <a:gd name="T2" fmla="*/ 0 w 1"/>
                  <a:gd name="T3" fmla="*/ 0 h 115"/>
                  <a:gd name="T4" fmla="*/ 0 w 1"/>
                  <a:gd name="T5" fmla="*/ 5 h 11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15">
                    <a:moveTo>
                      <a:pt x="0" y="115"/>
                    </a:moveTo>
                    <a:lnTo>
                      <a:pt x="0" y="0"/>
                    </a:lnTo>
                    <a:lnTo>
                      <a:pt x="0" y="115"/>
                    </a:lnTo>
                    <a:close/>
                  </a:path>
                </a:pathLst>
              </a:custGeom>
              <a:solidFill>
                <a:srgbClr val="BABAB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IE"/>
              </a:p>
            </p:txBody>
          </p:sp>
          <p:sp>
            <p:nvSpPr>
              <p:cNvPr id="10575" name="Line 376"/>
              <p:cNvSpPr>
                <a:spLocks noChangeShapeType="1"/>
              </p:cNvSpPr>
              <p:nvPr/>
            </p:nvSpPr>
            <p:spPr bwMode="auto">
              <a:xfrm flipV="1">
                <a:off x="2960" y="2167"/>
                <a:ext cx="1" cy="2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IE"/>
              </a:p>
            </p:txBody>
          </p:sp>
          <p:sp>
            <p:nvSpPr>
              <p:cNvPr id="10576" name="Freeform 377"/>
              <p:cNvSpPr>
                <a:spLocks/>
              </p:cNvSpPr>
              <p:nvPr/>
            </p:nvSpPr>
            <p:spPr bwMode="auto">
              <a:xfrm>
                <a:off x="2960" y="2167"/>
                <a:ext cx="7" cy="1"/>
              </a:xfrm>
              <a:custGeom>
                <a:avLst/>
                <a:gdLst>
                  <a:gd name="T0" fmla="*/ 0 w 35"/>
                  <a:gd name="T1" fmla="*/ 0 h 1"/>
                  <a:gd name="T2" fmla="*/ 1 w 35"/>
                  <a:gd name="T3" fmla="*/ 0 h 1"/>
                  <a:gd name="T4" fmla="*/ 0 w 35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5" h="1">
                    <a:moveTo>
                      <a:pt x="0" y="0"/>
                    </a:moveTo>
                    <a:lnTo>
                      <a:pt x="3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ABAB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IE"/>
              </a:p>
            </p:txBody>
          </p:sp>
          <p:sp>
            <p:nvSpPr>
              <p:cNvPr id="10577" name="Line 378"/>
              <p:cNvSpPr>
                <a:spLocks noChangeShapeType="1"/>
              </p:cNvSpPr>
              <p:nvPr/>
            </p:nvSpPr>
            <p:spPr bwMode="auto">
              <a:xfrm>
                <a:off x="2960" y="2167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IE"/>
              </a:p>
            </p:txBody>
          </p:sp>
          <p:sp>
            <p:nvSpPr>
              <p:cNvPr id="10578" name="Freeform 379"/>
              <p:cNvSpPr>
                <a:spLocks/>
              </p:cNvSpPr>
              <p:nvPr/>
            </p:nvSpPr>
            <p:spPr bwMode="auto">
              <a:xfrm>
                <a:off x="2953" y="2167"/>
                <a:ext cx="13" cy="1"/>
              </a:xfrm>
              <a:custGeom>
                <a:avLst/>
                <a:gdLst>
                  <a:gd name="T0" fmla="*/ 3 w 61"/>
                  <a:gd name="T1" fmla="*/ 0 h 1"/>
                  <a:gd name="T2" fmla="*/ 0 w 61"/>
                  <a:gd name="T3" fmla="*/ 0 h 1"/>
                  <a:gd name="T4" fmla="*/ 3 w 61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1" h="1">
                    <a:moveTo>
                      <a:pt x="61" y="0"/>
                    </a:moveTo>
                    <a:lnTo>
                      <a:pt x="0" y="0"/>
                    </a:lnTo>
                    <a:lnTo>
                      <a:pt x="61" y="0"/>
                    </a:lnTo>
                    <a:close/>
                  </a:path>
                </a:pathLst>
              </a:custGeom>
              <a:solidFill>
                <a:srgbClr val="BABAB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IE"/>
              </a:p>
            </p:txBody>
          </p:sp>
          <p:sp>
            <p:nvSpPr>
              <p:cNvPr id="10579" name="Line 380"/>
              <p:cNvSpPr>
                <a:spLocks noChangeShapeType="1"/>
              </p:cNvSpPr>
              <p:nvPr/>
            </p:nvSpPr>
            <p:spPr bwMode="auto">
              <a:xfrm flipH="1">
                <a:off x="2953" y="2167"/>
                <a:ext cx="13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IE"/>
              </a:p>
            </p:txBody>
          </p:sp>
          <p:sp>
            <p:nvSpPr>
              <p:cNvPr id="10580" name="Freeform 381"/>
              <p:cNvSpPr>
                <a:spLocks/>
              </p:cNvSpPr>
              <p:nvPr/>
            </p:nvSpPr>
            <p:spPr bwMode="auto">
              <a:xfrm>
                <a:off x="2966" y="2193"/>
                <a:ext cx="15" cy="9"/>
              </a:xfrm>
              <a:custGeom>
                <a:avLst/>
                <a:gdLst>
                  <a:gd name="T0" fmla="*/ 0 w 78"/>
                  <a:gd name="T1" fmla="*/ 0 h 49"/>
                  <a:gd name="T2" fmla="*/ 3 w 78"/>
                  <a:gd name="T3" fmla="*/ 2 h 49"/>
                  <a:gd name="T4" fmla="*/ 0 w 78"/>
                  <a:gd name="T5" fmla="*/ 0 h 4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78" h="49">
                    <a:moveTo>
                      <a:pt x="0" y="0"/>
                    </a:moveTo>
                    <a:lnTo>
                      <a:pt x="78" y="4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ABAB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IE"/>
              </a:p>
            </p:txBody>
          </p:sp>
          <p:sp>
            <p:nvSpPr>
              <p:cNvPr id="10581" name="Line 382"/>
              <p:cNvSpPr>
                <a:spLocks noChangeShapeType="1"/>
              </p:cNvSpPr>
              <p:nvPr/>
            </p:nvSpPr>
            <p:spPr bwMode="auto">
              <a:xfrm>
                <a:off x="2966" y="2193"/>
                <a:ext cx="15" cy="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IE"/>
              </a:p>
            </p:txBody>
          </p:sp>
          <p:sp>
            <p:nvSpPr>
              <p:cNvPr id="10582" name="Freeform 383"/>
              <p:cNvSpPr>
                <a:spLocks/>
              </p:cNvSpPr>
              <p:nvPr/>
            </p:nvSpPr>
            <p:spPr bwMode="auto">
              <a:xfrm>
                <a:off x="2969" y="2183"/>
                <a:ext cx="16" cy="16"/>
              </a:xfrm>
              <a:custGeom>
                <a:avLst/>
                <a:gdLst>
                  <a:gd name="T0" fmla="*/ 0 w 78"/>
                  <a:gd name="T1" fmla="*/ 0 h 81"/>
                  <a:gd name="T2" fmla="*/ 3 w 78"/>
                  <a:gd name="T3" fmla="*/ 3 h 81"/>
                  <a:gd name="T4" fmla="*/ 0 w 78"/>
                  <a:gd name="T5" fmla="*/ 0 h 8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78" h="81">
                    <a:moveTo>
                      <a:pt x="0" y="0"/>
                    </a:moveTo>
                    <a:lnTo>
                      <a:pt x="78" y="8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ABAB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IE"/>
              </a:p>
            </p:txBody>
          </p:sp>
          <p:sp>
            <p:nvSpPr>
              <p:cNvPr id="10583" name="Line 384"/>
              <p:cNvSpPr>
                <a:spLocks noChangeShapeType="1"/>
              </p:cNvSpPr>
              <p:nvPr/>
            </p:nvSpPr>
            <p:spPr bwMode="auto">
              <a:xfrm>
                <a:off x="2969" y="2183"/>
                <a:ext cx="16" cy="1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IE"/>
              </a:p>
            </p:txBody>
          </p:sp>
          <p:sp>
            <p:nvSpPr>
              <p:cNvPr id="10584" name="Freeform 385"/>
              <p:cNvSpPr>
                <a:spLocks/>
              </p:cNvSpPr>
              <p:nvPr/>
            </p:nvSpPr>
            <p:spPr bwMode="auto">
              <a:xfrm>
                <a:off x="2981" y="2199"/>
                <a:ext cx="1" cy="20"/>
              </a:xfrm>
              <a:custGeom>
                <a:avLst/>
                <a:gdLst>
                  <a:gd name="T0" fmla="*/ 0 w 1"/>
                  <a:gd name="T1" fmla="*/ 0 h 98"/>
                  <a:gd name="T2" fmla="*/ 0 w 1"/>
                  <a:gd name="T3" fmla="*/ 4 h 98"/>
                  <a:gd name="T4" fmla="*/ 0 w 1"/>
                  <a:gd name="T5" fmla="*/ 0 h 9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98">
                    <a:moveTo>
                      <a:pt x="0" y="0"/>
                    </a:moveTo>
                    <a:lnTo>
                      <a:pt x="0" y="9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ABAB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IE"/>
              </a:p>
            </p:txBody>
          </p:sp>
          <p:sp>
            <p:nvSpPr>
              <p:cNvPr id="10585" name="Line 386"/>
              <p:cNvSpPr>
                <a:spLocks noChangeShapeType="1"/>
              </p:cNvSpPr>
              <p:nvPr/>
            </p:nvSpPr>
            <p:spPr bwMode="auto">
              <a:xfrm>
                <a:off x="2981" y="2199"/>
                <a:ext cx="1" cy="2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IE"/>
              </a:p>
            </p:txBody>
          </p:sp>
          <p:sp>
            <p:nvSpPr>
              <p:cNvPr id="10586" name="Freeform 387"/>
              <p:cNvSpPr>
                <a:spLocks/>
              </p:cNvSpPr>
              <p:nvPr/>
            </p:nvSpPr>
            <p:spPr bwMode="auto">
              <a:xfrm>
                <a:off x="2974" y="2199"/>
                <a:ext cx="2" cy="17"/>
              </a:xfrm>
              <a:custGeom>
                <a:avLst/>
                <a:gdLst>
                  <a:gd name="T0" fmla="*/ 0 w 9"/>
                  <a:gd name="T1" fmla="*/ 0 h 82"/>
                  <a:gd name="T2" fmla="*/ 0 w 9"/>
                  <a:gd name="T3" fmla="*/ 4 h 82"/>
                  <a:gd name="T4" fmla="*/ 0 w 9"/>
                  <a:gd name="T5" fmla="*/ 0 h 8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9" h="82">
                    <a:moveTo>
                      <a:pt x="9" y="0"/>
                    </a:moveTo>
                    <a:lnTo>
                      <a:pt x="0" y="82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BABAB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IE"/>
              </a:p>
            </p:txBody>
          </p:sp>
          <p:sp>
            <p:nvSpPr>
              <p:cNvPr id="10587" name="Line 388"/>
              <p:cNvSpPr>
                <a:spLocks noChangeShapeType="1"/>
              </p:cNvSpPr>
              <p:nvPr/>
            </p:nvSpPr>
            <p:spPr bwMode="auto">
              <a:xfrm flipH="1">
                <a:off x="2974" y="2199"/>
                <a:ext cx="2" cy="1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IE"/>
              </a:p>
            </p:txBody>
          </p:sp>
          <p:sp>
            <p:nvSpPr>
              <p:cNvPr id="10588" name="Rectangle 389"/>
              <p:cNvSpPr>
                <a:spLocks noChangeArrowheads="1"/>
              </p:cNvSpPr>
              <p:nvPr/>
            </p:nvSpPr>
            <p:spPr bwMode="auto">
              <a:xfrm>
                <a:off x="3064" y="2190"/>
                <a:ext cx="12" cy="30"/>
              </a:xfrm>
              <a:prstGeom prst="rect">
                <a:avLst/>
              </a:prstGeom>
              <a:solidFill>
                <a:srgbClr val="BABAB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IE" altLang="en-US" sz="1800"/>
              </a:p>
            </p:txBody>
          </p:sp>
          <p:sp>
            <p:nvSpPr>
              <p:cNvPr id="10589" name="Rectangle 390"/>
              <p:cNvSpPr>
                <a:spLocks noChangeArrowheads="1"/>
              </p:cNvSpPr>
              <p:nvPr/>
            </p:nvSpPr>
            <p:spPr bwMode="auto">
              <a:xfrm>
                <a:off x="3064" y="2190"/>
                <a:ext cx="12" cy="30"/>
              </a:xfrm>
              <a:prstGeom prst="rect">
                <a:avLst/>
              </a:prstGeom>
              <a:noFill/>
              <a:ln w="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IE" altLang="en-US" sz="1800"/>
              </a:p>
            </p:txBody>
          </p:sp>
          <p:sp>
            <p:nvSpPr>
              <p:cNvPr id="10590" name="Rectangle 391"/>
              <p:cNvSpPr>
                <a:spLocks noChangeArrowheads="1"/>
              </p:cNvSpPr>
              <p:nvPr/>
            </p:nvSpPr>
            <p:spPr bwMode="auto">
              <a:xfrm>
                <a:off x="3059" y="2181"/>
                <a:ext cx="24" cy="9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IE" altLang="en-US" sz="1800"/>
              </a:p>
            </p:txBody>
          </p:sp>
          <p:sp>
            <p:nvSpPr>
              <p:cNvPr id="10591" name="Rectangle 392"/>
              <p:cNvSpPr>
                <a:spLocks noChangeArrowheads="1"/>
              </p:cNvSpPr>
              <p:nvPr/>
            </p:nvSpPr>
            <p:spPr bwMode="auto">
              <a:xfrm>
                <a:off x="3059" y="2181"/>
                <a:ext cx="24" cy="9"/>
              </a:xfrm>
              <a:prstGeom prst="rect">
                <a:avLst/>
              </a:prstGeom>
              <a:noFill/>
              <a:ln w="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IE" altLang="en-US" sz="1800"/>
              </a:p>
            </p:txBody>
          </p:sp>
          <p:sp>
            <p:nvSpPr>
              <p:cNvPr id="10592" name="Freeform 393"/>
              <p:cNvSpPr>
                <a:spLocks/>
              </p:cNvSpPr>
              <p:nvPr/>
            </p:nvSpPr>
            <p:spPr bwMode="auto">
              <a:xfrm>
                <a:off x="3067" y="2181"/>
                <a:ext cx="2" cy="9"/>
              </a:xfrm>
              <a:custGeom>
                <a:avLst/>
                <a:gdLst>
                  <a:gd name="T0" fmla="*/ 0 w 9"/>
                  <a:gd name="T1" fmla="*/ 0 h 49"/>
                  <a:gd name="T2" fmla="*/ 0 w 9"/>
                  <a:gd name="T3" fmla="*/ 2 h 49"/>
                  <a:gd name="T4" fmla="*/ 0 w 9"/>
                  <a:gd name="T5" fmla="*/ 0 h 4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9" h="49">
                    <a:moveTo>
                      <a:pt x="9" y="0"/>
                    </a:moveTo>
                    <a:lnTo>
                      <a:pt x="0" y="49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BABAB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IE"/>
              </a:p>
            </p:txBody>
          </p:sp>
          <p:sp>
            <p:nvSpPr>
              <p:cNvPr id="10593" name="Line 394"/>
              <p:cNvSpPr>
                <a:spLocks noChangeShapeType="1"/>
              </p:cNvSpPr>
              <p:nvPr/>
            </p:nvSpPr>
            <p:spPr bwMode="auto">
              <a:xfrm flipH="1">
                <a:off x="3067" y="2181"/>
                <a:ext cx="2" cy="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IE"/>
              </a:p>
            </p:txBody>
          </p:sp>
          <p:sp>
            <p:nvSpPr>
              <p:cNvPr id="10594" name="Freeform 395"/>
              <p:cNvSpPr>
                <a:spLocks/>
              </p:cNvSpPr>
              <p:nvPr/>
            </p:nvSpPr>
            <p:spPr bwMode="auto">
              <a:xfrm>
                <a:off x="3074" y="2177"/>
                <a:ext cx="2" cy="13"/>
              </a:xfrm>
              <a:custGeom>
                <a:avLst/>
                <a:gdLst>
                  <a:gd name="T0" fmla="*/ 0 w 9"/>
                  <a:gd name="T1" fmla="*/ 0 h 65"/>
                  <a:gd name="T2" fmla="*/ 0 w 9"/>
                  <a:gd name="T3" fmla="*/ 3 h 65"/>
                  <a:gd name="T4" fmla="*/ 0 w 9"/>
                  <a:gd name="T5" fmla="*/ 0 h 6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9" h="65">
                    <a:moveTo>
                      <a:pt x="9" y="0"/>
                    </a:moveTo>
                    <a:lnTo>
                      <a:pt x="0" y="65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BABAB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IE"/>
              </a:p>
            </p:txBody>
          </p:sp>
          <p:sp>
            <p:nvSpPr>
              <p:cNvPr id="10595" name="Line 396"/>
              <p:cNvSpPr>
                <a:spLocks noChangeShapeType="1"/>
              </p:cNvSpPr>
              <p:nvPr/>
            </p:nvSpPr>
            <p:spPr bwMode="auto">
              <a:xfrm flipH="1">
                <a:off x="3074" y="2177"/>
                <a:ext cx="2" cy="1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IE"/>
              </a:p>
            </p:txBody>
          </p:sp>
          <p:sp>
            <p:nvSpPr>
              <p:cNvPr id="10596" name="Freeform 397"/>
              <p:cNvSpPr>
                <a:spLocks/>
              </p:cNvSpPr>
              <p:nvPr/>
            </p:nvSpPr>
            <p:spPr bwMode="auto">
              <a:xfrm>
                <a:off x="3071" y="2167"/>
                <a:ext cx="1" cy="23"/>
              </a:xfrm>
              <a:custGeom>
                <a:avLst/>
                <a:gdLst>
                  <a:gd name="T0" fmla="*/ 0 w 1"/>
                  <a:gd name="T1" fmla="*/ 5 h 115"/>
                  <a:gd name="T2" fmla="*/ 0 w 1"/>
                  <a:gd name="T3" fmla="*/ 0 h 115"/>
                  <a:gd name="T4" fmla="*/ 0 w 1"/>
                  <a:gd name="T5" fmla="*/ 5 h 11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15">
                    <a:moveTo>
                      <a:pt x="0" y="115"/>
                    </a:moveTo>
                    <a:lnTo>
                      <a:pt x="0" y="0"/>
                    </a:lnTo>
                    <a:lnTo>
                      <a:pt x="0" y="115"/>
                    </a:lnTo>
                    <a:close/>
                  </a:path>
                </a:pathLst>
              </a:custGeom>
              <a:solidFill>
                <a:srgbClr val="BABAB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IE"/>
              </a:p>
            </p:txBody>
          </p:sp>
          <p:sp>
            <p:nvSpPr>
              <p:cNvPr id="10597" name="Line 398"/>
              <p:cNvSpPr>
                <a:spLocks noChangeShapeType="1"/>
              </p:cNvSpPr>
              <p:nvPr/>
            </p:nvSpPr>
            <p:spPr bwMode="auto">
              <a:xfrm flipV="1">
                <a:off x="3071" y="2167"/>
                <a:ext cx="1" cy="2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IE"/>
              </a:p>
            </p:txBody>
          </p:sp>
          <p:sp>
            <p:nvSpPr>
              <p:cNvPr id="10598" name="Freeform 399"/>
              <p:cNvSpPr>
                <a:spLocks/>
              </p:cNvSpPr>
              <p:nvPr/>
            </p:nvSpPr>
            <p:spPr bwMode="auto">
              <a:xfrm>
                <a:off x="3071" y="2167"/>
                <a:ext cx="7" cy="1"/>
              </a:xfrm>
              <a:custGeom>
                <a:avLst/>
                <a:gdLst>
                  <a:gd name="T0" fmla="*/ 0 w 35"/>
                  <a:gd name="T1" fmla="*/ 0 h 1"/>
                  <a:gd name="T2" fmla="*/ 1 w 35"/>
                  <a:gd name="T3" fmla="*/ 0 h 1"/>
                  <a:gd name="T4" fmla="*/ 0 w 35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5" h="1">
                    <a:moveTo>
                      <a:pt x="0" y="0"/>
                    </a:moveTo>
                    <a:lnTo>
                      <a:pt x="3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ABAB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IE"/>
              </a:p>
            </p:txBody>
          </p:sp>
          <p:sp>
            <p:nvSpPr>
              <p:cNvPr id="10599" name="Line 400"/>
              <p:cNvSpPr>
                <a:spLocks noChangeShapeType="1"/>
              </p:cNvSpPr>
              <p:nvPr/>
            </p:nvSpPr>
            <p:spPr bwMode="auto">
              <a:xfrm>
                <a:off x="3071" y="2167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IE"/>
              </a:p>
            </p:txBody>
          </p:sp>
          <p:sp>
            <p:nvSpPr>
              <p:cNvPr id="10600" name="Freeform 401"/>
              <p:cNvSpPr>
                <a:spLocks/>
              </p:cNvSpPr>
              <p:nvPr/>
            </p:nvSpPr>
            <p:spPr bwMode="auto">
              <a:xfrm>
                <a:off x="3064" y="2167"/>
                <a:ext cx="12" cy="1"/>
              </a:xfrm>
              <a:custGeom>
                <a:avLst/>
                <a:gdLst>
                  <a:gd name="T0" fmla="*/ 2 w 60"/>
                  <a:gd name="T1" fmla="*/ 0 h 1"/>
                  <a:gd name="T2" fmla="*/ 0 w 60"/>
                  <a:gd name="T3" fmla="*/ 0 h 1"/>
                  <a:gd name="T4" fmla="*/ 2 w 60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0" h="1">
                    <a:moveTo>
                      <a:pt x="60" y="0"/>
                    </a:moveTo>
                    <a:lnTo>
                      <a:pt x="0" y="0"/>
                    </a:lnTo>
                    <a:lnTo>
                      <a:pt x="60" y="0"/>
                    </a:lnTo>
                    <a:close/>
                  </a:path>
                </a:pathLst>
              </a:custGeom>
              <a:solidFill>
                <a:srgbClr val="BABAB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IE"/>
              </a:p>
            </p:txBody>
          </p:sp>
          <p:sp>
            <p:nvSpPr>
              <p:cNvPr id="10601" name="Line 402"/>
              <p:cNvSpPr>
                <a:spLocks noChangeShapeType="1"/>
              </p:cNvSpPr>
              <p:nvPr/>
            </p:nvSpPr>
            <p:spPr bwMode="auto">
              <a:xfrm flipH="1">
                <a:off x="3064" y="2167"/>
                <a:ext cx="1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IE"/>
              </a:p>
            </p:txBody>
          </p:sp>
          <p:sp>
            <p:nvSpPr>
              <p:cNvPr id="10602" name="Freeform 403"/>
              <p:cNvSpPr>
                <a:spLocks/>
              </p:cNvSpPr>
              <p:nvPr/>
            </p:nvSpPr>
            <p:spPr bwMode="auto">
              <a:xfrm>
                <a:off x="3076" y="2194"/>
                <a:ext cx="16" cy="10"/>
              </a:xfrm>
              <a:custGeom>
                <a:avLst/>
                <a:gdLst>
                  <a:gd name="T0" fmla="*/ 0 w 79"/>
                  <a:gd name="T1" fmla="*/ 0 h 49"/>
                  <a:gd name="T2" fmla="*/ 3 w 79"/>
                  <a:gd name="T3" fmla="*/ 2 h 49"/>
                  <a:gd name="T4" fmla="*/ 0 w 79"/>
                  <a:gd name="T5" fmla="*/ 0 h 4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79" h="49">
                    <a:moveTo>
                      <a:pt x="0" y="0"/>
                    </a:moveTo>
                    <a:lnTo>
                      <a:pt x="79" y="4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ABAB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IE"/>
              </a:p>
            </p:txBody>
          </p:sp>
          <p:sp>
            <p:nvSpPr>
              <p:cNvPr id="10603" name="Line 404"/>
              <p:cNvSpPr>
                <a:spLocks noChangeShapeType="1"/>
              </p:cNvSpPr>
              <p:nvPr/>
            </p:nvSpPr>
            <p:spPr bwMode="auto">
              <a:xfrm>
                <a:off x="3076" y="2194"/>
                <a:ext cx="16" cy="1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IE"/>
              </a:p>
            </p:txBody>
          </p:sp>
          <p:sp>
            <p:nvSpPr>
              <p:cNvPr id="10604" name="Freeform 405"/>
              <p:cNvSpPr>
                <a:spLocks/>
              </p:cNvSpPr>
              <p:nvPr/>
            </p:nvSpPr>
            <p:spPr bwMode="auto">
              <a:xfrm>
                <a:off x="3079" y="2184"/>
                <a:ext cx="16" cy="16"/>
              </a:xfrm>
              <a:custGeom>
                <a:avLst/>
                <a:gdLst>
                  <a:gd name="T0" fmla="*/ 0 w 79"/>
                  <a:gd name="T1" fmla="*/ 0 h 82"/>
                  <a:gd name="T2" fmla="*/ 3 w 79"/>
                  <a:gd name="T3" fmla="*/ 3 h 82"/>
                  <a:gd name="T4" fmla="*/ 0 w 79"/>
                  <a:gd name="T5" fmla="*/ 0 h 8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79" h="82">
                    <a:moveTo>
                      <a:pt x="0" y="0"/>
                    </a:moveTo>
                    <a:lnTo>
                      <a:pt x="79" y="8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ABAB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IE"/>
              </a:p>
            </p:txBody>
          </p:sp>
          <p:sp>
            <p:nvSpPr>
              <p:cNvPr id="10605" name="Line 406"/>
              <p:cNvSpPr>
                <a:spLocks noChangeShapeType="1"/>
              </p:cNvSpPr>
              <p:nvPr/>
            </p:nvSpPr>
            <p:spPr bwMode="auto">
              <a:xfrm>
                <a:off x="3079" y="2184"/>
                <a:ext cx="16" cy="1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IE"/>
              </a:p>
            </p:txBody>
          </p:sp>
          <p:sp>
            <p:nvSpPr>
              <p:cNvPr id="10606" name="Freeform 407"/>
              <p:cNvSpPr>
                <a:spLocks/>
              </p:cNvSpPr>
              <p:nvPr/>
            </p:nvSpPr>
            <p:spPr bwMode="auto">
              <a:xfrm>
                <a:off x="3092" y="2200"/>
                <a:ext cx="1" cy="20"/>
              </a:xfrm>
              <a:custGeom>
                <a:avLst/>
                <a:gdLst>
                  <a:gd name="T0" fmla="*/ 0 w 1"/>
                  <a:gd name="T1" fmla="*/ 0 h 98"/>
                  <a:gd name="T2" fmla="*/ 0 w 1"/>
                  <a:gd name="T3" fmla="*/ 4 h 98"/>
                  <a:gd name="T4" fmla="*/ 0 w 1"/>
                  <a:gd name="T5" fmla="*/ 0 h 9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98">
                    <a:moveTo>
                      <a:pt x="0" y="0"/>
                    </a:moveTo>
                    <a:lnTo>
                      <a:pt x="0" y="9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ABAB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IE"/>
              </a:p>
            </p:txBody>
          </p:sp>
          <p:sp>
            <p:nvSpPr>
              <p:cNvPr id="10607" name="Line 408"/>
              <p:cNvSpPr>
                <a:spLocks noChangeShapeType="1"/>
              </p:cNvSpPr>
              <p:nvPr/>
            </p:nvSpPr>
            <p:spPr bwMode="auto">
              <a:xfrm>
                <a:off x="3092" y="2200"/>
                <a:ext cx="1" cy="2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IE"/>
              </a:p>
            </p:txBody>
          </p:sp>
        </p:grpSp>
        <p:sp>
          <p:nvSpPr>
            <p:cNvPr id="10354" name="Freeform 409"/>
            <p:cNvSpPr>
              <a:spLocks/>
            </p:cNvSpPr>
            <p:nvPr/>
          </p:nvSpPr>
          <p:spPr bwMode="auto">
            <a:xfrm>
              <a:off x="3085" y="2200"/>
              <a:ext cx="1" cy="17"/>
            </a:xfrm>
            <a:custGeom>
              <a:avLst/>
              <a:gdLst>
                <a:gd name="T0" fmla="*/ 0 w 9"/>
                <a:gd name="T1" fmla="*/ 0 h 82"/>
                <a:gd name="T2" fmla="*/ 0 w 9"/>
                <a:gd name="T3" fmla="*/ 4 h 82"/>
                <a:gd name="T4" fmla="*/ 0 w 9"/>
                <a:gd name="T5" fmla="*/ 0 h 8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" h="82">
                  <a:moveTo>
                    <a:pt x="9" y="0"/>
                  </a:moveTo>
                  <a:lnTo>
                    <a:pt x="0" y="82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BABAB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10355" name="Line 410"/>
            <p:cNvSpPr>
              <a:spLocks noChangeShapeType="1"/>
            </p:cNvSpPr>
            <p:nvPr/>
          </p:nvSpPr>
          <p:spPr bwMode="auto">
            <a:xfrm flipH="1">
              <a:off x="3085" y="2200"/>
              <a:ext cx="1" cy="1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10356" name="Rectangle 411"/>
            <p:cNvSpPr>
              <a:spLocks noChangeArrowheads="1"/>
            </p:cNvSpPr>
            <p:nvPr/>
          </p:nvSpPr>
          <p:spPr bwMode="auto">
            <a:xfrm>
              <a:off x="3131" y="2192"/>
              <a:ext cx="12" cy="29"/>
            </a:xfrm>
            <a:prstGeom prst="rect">
              <a:avLst/>
            </a:prstGeom>
            <a:solidFill>
              <a:srgbClr val="BABAB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IE" altLang="en-US" sz="1800"/>
            </a:p>
          </p:txBody>
        </p:sp>
        <p:sp>
          <p:nvSpPr>
            <p:cNvPr id="10357" name="Rectangle 412"/>
            <p:cNvSpPr>
              <a:spLocks noChangeArrowheads="1"/>
            </p:cNvSpPr>
            <p:nvPr/>
          </p:nvSpPr>
          <p:spPr bwMode="auto">
            <a:xfrm>
              <a:off x="3131" y="2192"/>
              <a:ext cx="12" cy="29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IE" altLang="en-US" sz="1800"/>
            </a:p>
          </p:txBody>
        </p:sp>
        <p:sp>
          <p:nvSpPr>
            <p:cNvPr id="10358" name="Rectangle 413"/>
            <p:cNvSpPr>
              <a:spLocks noChangeArrowheads="1"/>
            </p:cNvSpPr>
            <p:nvPr/>
          </p:nvSpPr>
          <p:spPr bwMode="auto">
            <a:xfrm>
              <a:off x="3125" y="2182"/>
              <a:ext cx="25" cy="1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IE" altLang="en-US" sz="1800"/>
            </a:p>
          </p:txBody>
        </p:sp>
        <p:sp>
          <p:nvSpPr>
            <p:cNvPr id="10359" name="Rectangle 414"/>
            <p:cNvSpPr>
              <a:spLocks noChangeArrowheads="1"/>
            </p:cNvSpPr>
            <p:nvPr/>
          </p:nvSpPr>
          <p:spPr bwMode="auto">
            <a:xfrm>
              <a:off x="3125" y="2182"/>
              <a:ext cx="25" cy="10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IE" altLang="en-US" sz="1800"/>
            </a:p>
          </p:txBody>
        </p:sp>
        <p:sp>
          <p:nvSpPr>
            <p:cNvPr id="10360" name="Freeform 415"/>
            <p:cNvSpPr>
              <a:spLocks/>
            </p:cNvSpPr>
            <p:nvPr/>
          </p:nvSpPr>
          <p:spPr bwMode="auto">
            <a:xfrm>
              <a:off x="3134" y="2182"/>
              <a:ext cx="2" cy="10"/>
            </a:xfrm>
            <a:custGeom>
              <a:avLst/>
              <a:gdLst>
                <a:gd name="T0" fmla="*/ 0 w 9"/>
                <a:gd name="T1" fmla="*/ 0 h 49"/>
                <a:gd name="T2" fmla="*/ 0 w 9"/>
                <a:gd name="T3" fmla="*/ 2 h 49"/>
                <a:gd name="T4" fmla="*/ 0 w 9"/>
                <a:gd name="T5" fmla="*/ 0 h 4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" h="49">
                  <a:moveTo>
                    <a:pt x="9" y="0"/>
                  </a:moveTo>
                  <a:lnTo>
                    <a:pt x="0" y="49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BABAB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10361" name="Line 416"/>
            <p:cNvSpPr>
              <a:spLocks noChangeShapeType="1"/>
            </p:cNvSpPr>
            <p:nvPr/>
          </p:nvSpPr>
          <p:spPr bwMode="auto">
            <a:xfrm flipH="1">
              <a:off x="3134" y="2182"/>
              <a:ext cx="2" cy="1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10362" name="Freeform 417"/>
            <p:cNvSpPr>
              <a:spLocks/>
            </p:cNvSpPr>
            <p:nvPr/>
          </p:nvSpPr>
          <p:spPr bwMode="auto">
            <a:xfrm>
              <a:off x="3141" y="2179"/>
              <a:ext cx="2" cy="13"/>
            </a:xfrm>
            <a:custGeom>
              <a:avLst/>
              <a:gdLst>
                <a:gd name="T0" fmla="*/ 0 w 9"/>
                <a:gd name="T1" fmla="*/ 0 h 65"/>
                <a:gd name="T2" fmla="*/ 0 w 9"/>
                <a:gd name="T3" fmla="*/ 3 h 65"/>
                <a:gd name="T4" fmla="*/ 0 w 9"/>
                <a:gd name="T5" fmla="*/ 0 h 6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" h="65">
                  <a:moveTo>
                    <a:pt x="9" y="0"/>
                  </a:moveTo>
                  <a:lnTo>
                    <a:pt x="0" y="6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BABAB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10363" name="Line 418"/>
            <p:cNvSpPr>
              <a:spLocks noChangeShapeType="1"/>
            </p:cNvSpPr>
            <p:nvPr/>
          </p:nvSpPr>
          <p:spPr bwMode="auto">
            <a:xfrm flipH="1">
              <a:off x="3141" y="2179"/>
              <a:ext cx="2" cy="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10364" name="Freeform 419"/>
            <p:cNvSpPr>
              <a:spLocks/>
            </p:cNvSpPr>
            <p:nvPr/>
          </p:nvSpPr>
          <p:spPr bwMode="auto">
            <a:xfrm>
              <a:off x="3138" y="2169"/>
              <a:ext cx="1" cy="23"/>
            </a:xfrm>
            <a:custGeom>
              <a:avLst/>
              <a:gdLst>
                <a:gd name="T0" fmla="*/ 0 w 1"/>
                <a:gd name="T1" fmla="*/ 5 h 115"/>
                <a:gd name="T2" fmla="*/ 0 w 1"/>
                <a:gd name="T3" fmla="*/ 0 h 115"/>
                <a:gd name="T4" fmla="*/ 0 w 1"/>
                <a:gd name="T5" fmla="*/ 5 h 11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115">
                  <a:moveTo>
                    <a:pt x="0" y="115"/>
                  </a:moveTo>
                  <a:lnTo>
                    <a:pt x="0" y="0"/>
                  </a:lnTo>
                  <a:lnTo>
                    <a:pt x="0" y="115"/>
                  </a:lnTo>
                  <a:close/>
                </a:path>
              </a:pathLst>
            </a:custGeom>
            <a:solidFill>
              <a:srgbClr val="BABAB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10365" name="Line 420"/>
            <p:cNvSpPr>
              <a:spLocks noChangeShapeType="1"/>
            </p:cNvSpPr>
            <p:nvPr/>
          </p:nvSpPr>
          <p:spPr bwMode="auto">
            <a:xfrm flipV="1">
              <a:off x="3138" y="2169"/>
              <a:ext cx="1" cy="2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10366" name="Freeform 421"/>
            <p:cNvSpPr>
              <a:spLocks/>
            </p:cNvSpPr>
            <p:nvPr/>
          </p:nvSpPr>
          <p:spPr bwMode="auto">
            <a:xfrm>
              <a:off x="3138" y="2169"/>
              <a:ext cx="7" cy="1"/>
            </a:xfrm>
            <a:custGeom>
              <a:avLst/>
              <a:gdLst>
                <a:gd name="T0" fmla="*/ 0 w 34"/>
                <a:gd name="T1" fmla="*/ 0 h 1"/>
                <a:gd name="T2" fmla="*/ 1 w 34"/>
                <a:gd name="T3" fmla="*/ 0 h 1"/>
                <a:gd name="T4" fmla="*/ 0 w 34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4" h="1">
                  <a:moveTo>
                    <a:pt x="0" y="0"/>
                  </a:moveTo>
                  <a:lnTo>
                    <a:pt x="3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ABAB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10367" name="Line 422"/>
            <p:cNvSpPr>
              <a:spLocks noChangeShapeType="1"/>
            </p:cNvSpPr>
            <p:nvPr/>
          </p:nvSpPr>
          <p:spPr bwMode="auto">
            <a:xfrm>
              <a:off x="3138" y="2169"/>
              <a:ext cx="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10368" name="Freeform 423"/>
            <p:cNvSpPr>
              <a:spLocks/>
            </p:cNvSpPr>
            <p:nvPr/>
          </p:nvSpPr>
          <p:spPr bwMode="auto">
            <a:xfrm>
              <a:off x="3131" y="2169"/>
              <a:ext cx="12" cy="1"/>
            </a:xfrm>
            <a:custGeom>
              <a:avLst/>
              <a:gdLst>
                <a:gd name="T0" fmla="*/ 2 w 61"/>
                <a:gd name="T1" fmla="*/ 0 h 1"/>
                <a:gd name="T2" fmla="*/ 0 w 61"/>
                <a:gd name="T3" fmla="*/ 0 h 1"/>
                <a:gd name="T4" fmla="*/ 2 w 61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1" h="1">
                  <a:moveTo>
                    <a:pt x="61" y="0"/>
                  </a:moveTo>
                  <a:lnTo>
                    <a:pt x="0" y="0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BABAB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10369" name="Line 424"/>
            <p:cNvSpPr>
              <a:spLocks noChangeShapeType="1"/>
            </p:cNvSpPr>
            <p:nvPr/>
          </p:nvSpPr>
          <p:spPr bwMode="auto">
            <a:xfrm flipH="1">
              <a:off x="3131" y="2169"/>
              <a:ext cx="1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10370" name="Freeform 425"/>
            <p:cNvSpPr>
              <a:spLocks/>
            </p:cNvSpPr>
            <p:nvPr/>
          </p:nvSpPr>
          <p:spPr bwMode="auto">
            <a:xfrm>
              <a:off x="3143" y="2195"/>
              <a:ext cx="15" cy="10"/>
            </a:xfrm>
            <a:custGeom>
              <a:avLst/>
              <a:gdLst>
                <a:gd name="T0" fmla="*/ 0 w 77"/>
                <a:gd name="T1" fmla="*/ 0 h 49"/>
                <a:gd name="T2" fmla="*/ 3 w 77"/>
                <a:gd name="T3" fmla="*/ 2 h 49"/>
                <a:gd name="T4" fmla="*/ 0 w 77"/>
                <a:gd name="T5" fmla="*/ 0 h 4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7" h="49">
                  <a:moveTo>
                    <a:pt x="0" y="0"/>
                  </a:moveTo>
                  <a:lnTo>
                    <a:pt x="77" y="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ABAB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10371" name="Line 426"/>
            <p:cNvSpPr>
              <a:spLocks noChangeShapeType="1"/>
            </p:cNvSpPr>
            <p:nvPr/>
          </p:nvSpPr>
          <p:spPr bwMode="auto">
            <a:xfrm>
              <a:off x="3143" y="2195"/>
              <a:ext cx="15" cy="1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10372" name="Freeform 427"/>
            <p:cNvSpPr>
              <a:spLocks/>
            </p:cNvSpPr>
            <p:nvPr/>
          </p:nvSpPr>
          <p:spPr bwMode="auto">
            <a:xfrm>
              <a:off x="3146" y="2185"/>
              <a:ext cx="16" cy="16"/>
            </a:xfrm>
            <a:custGeom>
              <a:avLst/>
              <a:gdLst>
                <a:gd name="T0" fmla="*/ 0 w 78"/>
                <a:gd name="T1" fmla="*/ 0 h 82"/>
                <a:gd name="T2" fmla="*/ 3 w 78"/>
                <a:gd name="T3" fmla="*/ 3 h 82"/>
                <a:gd name="T4" fmla="*/ 0 w 78"/>
                <a:gd name="T5" fmla="*/ 0 h 8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8" h="82">
                  <a:moveTo>
                    <a:pt x="0" y="0"/>
                  </a:moveTo>
                  <a:lnTo>
                    <a:pt x="78" y="8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ABAB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10373" name="Line 428"/>
            <p:cNvSpPr>
              <a:spLocks noChangeShapeType="1"/>
            </p:cNvSpPr>
            <p:nvPr/>
          </p:nvSpPr>
          <p:spPr bwMode="auto">
            <a:xfrm>
              <a:off x="3146" y="2185"/>
              <a:ext cx="16" cy="1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10374" name="Freeform 429"/>
            <p:cNvSpPr>
              <a:spLocks/>
            </p:cNvSpPr>
            <p:nvPr/>
          </p:nvSpPr>
          <p:spPr bwMode="auto">
            <a:xfrm>
              <a:off x="3158" y="2201"/>
              <a:ext cx="1" cy="20"/>
            </a:xfrm>
            <a:custGeom>
              <a:avLst/>
              <a:gdLst>
                <a:gd name="T0" fmla="*/ 0 w 1"/>
                <a:gd name="T1" fmla="*/ 0 h 98"/>
                <a:gd name="T2" fmla="*/ 0 w 1"/>
                <a:gd name="T3" fmla="*/ 4 h 98"/>
                <a:gd name="T4" fmla="*/ 0 w 1"/>
                <a:gd name="T5" fmla="*/ 0 h 9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98">
                  <a:moveTo>
                    <a:pt x="0" y="0"/>
                  </a:moveTo>
                  <a:lnTo>
                    <a:pt x="0" y="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ABAB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10375" name="Line 430"/>
            <p:cNvSpPr>
              <a:spLocks noChangeShapeType="1"/>
            </p:cNvSpPr>
            <p:nvPr/>
          </p:nvSpPr>
          <p:spPr bwMode="auto">
            <a:xfrm>
              <a:off x="3158" y="2201"/>
              <a:ext cx="1" cy="2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10376" name="Freeform 431"/>
            <p:cNvSpPr>
              <a:spLocks/>
            </p:cNvSpPr>
            <p:nvPr/>
          </p:nvSpPr>
          <p:spPr bwMode="auto">
            <a:xfrm>
              <a:off x="3152" y="2201"/>
              <a:ext cx="1" cy="17"/>
            </a:xfrm>
            <a:custGeom>
              <a:avLst/>
              <a:gdLst>
                <a:gd name="T0" fmla="*/ 0 w 8"/>
                <a:gd name="T1" fmla="*/ 0 h 82"/>
                <a:gd name="T2" fmla="*/ 0 w 8"/>
                <a:gd name="T3" fmla="*/ 4 h 82"/>
                <a:gd name="T4" fmla="*/ 0 w 8"/>
                <a:gd name="T5" fmla="*/ 0 h 8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" h="82">
                  <a:moveTo>
                    <a:pt x="8" y="0"/>
                  </a:moveTo>
                  <a:lnTo>
                    <a:pt x="0" y="82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BABAB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10377" name="Line 432"/>
            <p:cNvSpPr>
              <a:spLocks noChangeShapeType="1"/>
            </p:cNvSpPr>
            <p:nvPr/>
          </p:nvSpPr>
          <p:spPr bwMode="auto">
            <a:xfrm flipH="1">
              <a:off x="3152" y="2201"/>
              <a:ext cx="1" cy="1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10378" name="Rectangle 433"/>
            <p:cNvSpPr>
              <a:spLocks noChangeArrowheads="1"/>
            </p:cNvSpPr>
            <p:nvPr/>
          </p:nvSpPr>
          <p:spPr bwMode="auto">
            <a:xfrm>
              <a:off x="3195" y="2188"/>
              <a:ext cx="12" cy="30"/>
            </a:xfrm>
            <a:prstGeom prst="rect">
              <a:avLst/>
            </a:prstGeom>
            <a:solidFill>
              <a:srgbClr val="BABAB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IE" altLang="en-US" sz="1800"/>
            </a:p>
          </p:txBody>
        </p:sp>
        <p:sp>
          <p:nvSpPr>
            <p:cNvPr id="10379" name="Rectangle 434"/>
            <p:cNvSpPr>
              <a:spLocks noChangeArrowheads="1"/>
            </p:cNvSpPr>
            <p:nvPr/>
          </p:nvSpPr>
          <p:spPr bwMode="auto">
            <a:xfrm>
              <a:off x="3195" y="2188"/>
              <a:ext cx="12" cy="30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IE" altLang="en-US" sz="1800"/>
            </a:p>
          </p:txBody>
        </p:sp>
        <p:sp>
          <p:nvSpPr>
            <p:cNvPr id="10380" name="Rectangle 435"/>
            <p:cNvSpPr>
              <a:spLocks noChangeArrowheads="1"/>
            </p:cNvSpPr>
            <p:nvPr/>
          </p:nvSpPr>
          <p:spPr bwMode="auto">
            <a:xfrm>
              <a:off x="3190" y="2179"/>
              <a:ext cx="24" cy="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IE" altLang="en-US" sz="1800"/>
            </a:p>
          </p:txBody>
        </p:sp>
        <p:sp>
          <p:nvSpPr>
            <p:cNvPr id="10381" name="Rectangle 436"/>
            <p:cNvSpPr>
              <a:spLocks noChangeArrowheads="1"/>
            </p:cNvSpPr>
            <p:nvPr/>
          </p:nvSpPr>
          <p:spPr bwMode="auto">
            <a:xfrm>
              <a:off x="3190" y="2179"/>
              <a:ext cx="24" cy="9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IE" altLang="en-US" sz="1800"/>
            </a:p>
          </p:txBody>
        </p:sp>
        <p:sp>
          <p:nvSpPr>
            <p:cNvPr id="10382" name="Freeform 437"/>
            <p:cNvSpPr>
              <a:spLocks/>
            </p:cNvSpPr>
            <p:nvPr/>
          </p:nvSpPr>
          <p:spPr bwMode="auto">
            <a:xfrm>
              <a:off x="3199" y="2179"/>
              <a:ext cx="1" cy="9"/>
            </a:xfrm>
            <a:custGeom>
              <a:avLst/>
              <a:gdLst>
                <a:gd name="T0" fmla="*/ 0 w 9"/>
                <a:gd name="T1" fmla="*/ 0 h 49"/>
                <a:gd name="T2" fmla="*/ 0 w 9"/>
                <a:gd name="T3" fmla="*/ 2 h 49"/>
                <a:gd name="T4" fmla="*/ 0 w 9"/>
                <a:gd name="T5" fmla="*/ 0 h 4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" h="49">
                  <a:moveTo>
                    <a:pt x="9" y="0"/>
                  </a:moveTo>
                  <a:lnTo>
                    <a:pt x="0" y="49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BABAB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10383" name="Line 438"/>
            <p:cNvSpPr>
              <a:spLocks noChangeShapeType="1"/>
            </p:cNvSpPr>
            <p:nvPr/>
          </p:nvSpPr>
          <p:spPr bwMode="auto">
            <a:xfrm flipH="1">
              <a:off x="3199" y="2179"/>
              <a:ext cx="1" cy="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10384" name="Freeform 439"/>
            <p:cNvSpPr>
              <a:spLocks/>
            </p:cNvSpPr>
            <p:nvPr/>
          </p:nvSpPr>
          <p:spPr bwMode="auto">
            <a:xfrm>
              <a:off x="3206" y="2175"/>
              <a:ext cx="1" cy="13"/>
            </a:xfrm>
            <a:custGeom>
              <a:avLst/>
              <a:gdLst>
                <a:gd name="T0" fmla="*/ 0 w 8"/>
                <a:gd name="T1" fmla="*/ 0 h 66"/>
                <a:gd name="T2" fmla="*/ 0 w 8"/>
                <a:gd name="T3" fmla="*/ 3 h 66"/>
                <a:gd name="T4" fmla="*/ 0 w 8"/>
                <a:gd name="T5" fmla="*/ 0 h 6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" h="66">
                  <a:moveTo>
                    <a:pt x="8" y="0"/>
                  </a:moveTo>
                  <a:lnTo>
                    <a:pt x="0" y="66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BABAB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10385" name="Line 440"/>
            <p:cNvSpPr>
              <a:spLocks noChangeShapeType="1"/>
            </p:cNvSpPr>
            <p:nvPr/>
          </p:nvSpPr>
          <p:spPr bwMode="auto">
            <a:xfrm flipH="1">
              <a:off x="3206" y="2175"/>
              <a:ext cx="1" cy="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10386" name="Freeform 441"/>
            <p:cNvSpPr>
              <a:spLocks/>
            </p:cNvSpPr>
            <p:nvPr/>
          </p:nvSpPr>
          <p:spPr bwMode="auto">
            <a:xfrm>
              <a:off x="3202" y="2165"/>
              <a:ext cx="1" cy="23"/>
            </a:xfrm>
            <a:custGeom>
              <a:avLst/>
              <a:gdLst>
                <a:gd name="T0" fmla="*/ 0 w 1"/>
                <a:gd name="T1" fmla="*/ 5 h 115"/>
                <a:gd name="T2" fmla="*/ 0 w 1"/>
                <a:gd name="T3" fmla="*/ 0 h 115"/>
                <a:gd name="T4" fmla="*/ 0 w 1"/>
                <a:gd name="T5" fmla="*/ 5 h 11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115">
                  <a:moveTo>
                    <a:pt x="0" y="115"/>
                  </a:moveTo>
                  <a:lnTo>
                    <a:pt x="0" y="0"/>
                  </a:lnTo>
                  <a:lnTo>
                    <a:pt x="0" y="115"/>
                  </a:lnTo>
                  <a:close/>
                </a:path>
              </a:pathLst>
            </a:custGeom>
            <a:solidFill>
              <a:srgbClr val="BABAB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10387" name="Line 442"/>
            <p:cNvSpPr>
              <a:spLocks noChangeShapeType="1"/>
            </p:cNvSpPr>
            <p:nvPr/>
          </p:nvSpPr>
          <p:spPr bwMode="auto">
            <a:xfrm flipV="1">
              <a:off x="3202" y="2165"/>
              <a:ext cx="1" cy="2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10388" name="Freeform 443"/>
            <p:cNvSpPr>
              <a:spLocks/>
            </p:cNvSpPr>
            <p:nvPr/>
          </p:nvSpPr>
          <p:spPr bwMode="auto">
            <a:xfrm>
              <a:off x="3202" y="2165"/>
              <a:ext cx="7" cy="1"/>
            </a:xfrm>
            <a:custGeom>
              <a:avLst/>
              <a:gdLst>
                <a:gd name="T0" fmla="*/ 0 w 35"/>
                <a:gd name="T1" fmla="*/ 0 h 1"/>
                <a:gd name="T2" fmla="*/ 1 w 35"/>
                <a:gd name="T3" fmla="*/ 0 h 1"/>
                <a:gd name="T4" fmla="*/ 0 w 35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5" h="1">
                  <a:moveTo>
                    <a:pt x="0" y="0"/>
                  </a:moveTo>
                  <a:lnTo>
                    <a:pt x="3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ABAB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10389" name="Line 444"/>
            <p:cNvSpPr>
              <a:spLocks noChangeShapeType="1"/>
            </p:cNvSpPr>
            <p:nvPr/>
          </p:nvSpPr>
          <p:spPr bwMode="auto">
            <a:xfrm>
              <a:off x="3202" y="2165"/>
              <a:ext cx="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10390" name="Freeform 445"/>
            <p:cNvSpPr>
              <a:spLocks/>
            </p:cNvSpPr>
            <p:nvPr/>
          </p:nvSpPr>
          <p:spPr bwMode="auto">
            <a:xfrm>
              <a:off x="3195" y="2165"/>
              <a:ext cx="12" cy="1"/>
            </a:xfrm>
            <a:custGeom>
              <a:avLst/>
              <a:gdLst>
                <a:gd name="T0" fmla="*/ 2 w 61"/>
                <a:gd name="T1" fmla="*/ 0 h 1"/>
                <a:gd name="T2" fmla="*/ 0 w 61"/>
                <a:gd name="T3" fmla="*/ 0 h 1"/>
                <a:gd name="T4" fmla="*/ 2 w 61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1" h="1">
                  <a:moveTo>
                    <a:pt x="61" y="0"/>
                  </a:moveTo>
                  <a:lnTo>
                    <a:pt x="0" y="0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BABAB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10391" name="Line 446"/>
            <p:cNvSpPr>
              <a:spLocks noChangeShapeType="1"/>
            </p:cNvSpPr>
            <p:nvPr/>
          </p:nvSpPr>
          <p:spPr bwMode="auto">
            <a:xfrm flipH="1">
              <a:off x="3195" y="2165"/>
              <a:ext cx="1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10392" name="Freeform 447"/>
            <p:cNvSpPr>
              <a:spLocks/>
            </p:cNvSpPr>
            <p:nvPr/>
          </p:nvSpPr>
          <p:spPr bwMode="auto">
            <a:xfrm>
              <a:off x="3207" y="2192"/>
              <a:ext cx="16" cy="9"/>
            </a:xfrm>
            <a:custGeom>
              <a:avLst/>
              <a:gdLst>
                <a:gd name="T0" fmla="*/ 0 w 78"/>
                <a:gd name="T1" fmla="*/ 0 h 49"/>
                <a:gd name="T2" fmla="*/ 3 w 78"/>
                <a:gd name="T3" fmla="*/ 2 h 49"/>
                <a:gd name="T4" fmla="*/ 0 w 78"/>
                <a:gd name="T5" fmla="*/ 0 h 4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8" h="49">
                  <a:moveTo>
                    <a:pt x="0" y="0"/>
                  </a:moveTo>
                  <a:lnTo>
                    <a:pt x="78" y="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ABAB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10393" name="Line 448"/>
            <p:cNvSpPr>
              <a:spLocks noChangeShapeType="1"/>
            </p:cNvSpPr>
            <p:nvPr/>
          </p:nvSpPr>
          <p:spPr bwMode="auto">
            <a:xfrm>
              <a:off x="3207" y="2192"/>
              <a:ext cx="16" cy="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10394" name="Freeform 449"/>
            <p:cNvSpPr>
              <a:spLocks/>
            </p:cNvSpPr>
            <p:nvPr/>
          </p:nvSpPr>
          <p:spPr bwMode="auto">
            <a:xfrm>
              <a:off x="3211" y="2182"/>
              <a:ext cx="15" cy="16"/>
            </a:xfrm>
            <a:custGeom>
              <a:avLst/>
              <a:gdLst>
                <a:gd name="T0" fmla="*/ 0 w 77"/>
                <a:gd name="T1" fmla="*/ 0 h 82"/>
                <a:gd name="T2" fmla="*/ 3 w 77"/>
                <a:gd name="T3" fmla="*/ 3 h 82"/>
                <a:gd name="T4" fmla="*/ 0 w 77"/>
                <a:gd name="T5" fmla="*/ 0 h 8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7" h="82">
                  <a:moveTo>
                    <a:pt x="0" y="0"/>
                  </a:moveTo>
                  <a:lnTo>
                    <a:pt x="77" y="8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ABAB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10395" name="Line 450"/>
            <p:cNvSpPr>
              <a:spLocks noChangeShapeType="1"/>
            </p:cNvSpPr>
            <p:nvPr/>
          </p:nvSpPr>
          <p:spPr bwMode="auto">
            <a:xfrm>
              <a:off x="3211" y="2182"/>
              <a:ext cx="15" cy="1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10396" name="Freeform 451"/>
            <p:cNvSpPr>
              <a:spLocks/>
            </p:cNvSpPr>
            <p:nvPr/>
          </p:nvSpPr>
          <p:spPr bwMode="auto">
            <a:xfrm>
              <a:off x="3223" y="2198"/>
              <a:ext cx="1" cy="20"/>
            </a:xfrm>
            <a:custGeom>
              <a:avLst/>
              <a:gdLst>
                <a:gd name="T0" fmla="*/ 0 w 1"/>
                <a:gd name="T1" fmla="*/ 0 h 98"/>
                <a:gd name="T2" fmla="*/ 0 w 1"/>
                <a:gd name="T3" fmla="*/ 4 h 98"/>
                <a:gd name="T4" fmla="*/ 0 w 1"/>
                <a:gd name="T5" fmla="*/ 0 h 9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98">
                  <a:moveTo>
                    <a:pt x="0" y="0"/>
                  </a:moveTo>
                  <a:lnTo>
                    <a:pt x="0" y="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ABAB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10397" name="Line 452"/>
            <p:cNvSpPr>
              <a:spLocks noChangeShapeType="1"/>
            </p:cNvSpPr>
            <p:nvPr/>
          </p:nvSpPr>
          <p:spPr bwMode="auto">
            <a:xfrm>
              <a:off x="3223" y="2198"/>
              <a:ext cx="1" cy="2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10398" name="Freeform 453"/>
            <p:cNvSpPr>
              <a:spLocks/>
            </p:cNvSpPr>
            <p:nvPr/>
          </p:nvSpPr>
          <p:spPr bwMode="auto">
            <a:xfrm>
              <a:off x="3216" y="2198"/>
              <a:ext cx="2" cy="16"/>
            </a:xfrm>
            <a:custGeom>
              <a:avLst/>
              <a:gdLst>
                <a:gd name="T0" fmla="*/ 0 w 9"/>
                <a:gd name="T1" fmla="*/ 0 h 81"/>
                <a:gd name="T2" fmla="*/ 0 w 9"/>
                <a:gd name="T3" fmla="*/ 3 h 81"/>
                <a:gd name="T4" fmla="*/ 0 w 9"/>
                <a:gd name="T5" fmla="*/ 0 h 8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" h="81">
                  <a:moveTo>
                    <a:pt x="9" y="0"/>
                  </a:moveTo>
                  <a:lnTo>
                    <a:pt x="0" y="81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BABAB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10399" name="Line 454"/>
            <p:cNvSpPr>
              <a:spLocks noChangeShapeType="1"/>
            </p:cNvSpPr>
            <p:nvPr/>
          </p:nvSpPr>
          <p:spPr bwMode="auto">
            <a:xfrm flipH="1">
              <a:off x="3216" y="2198"/>
              <a:ext cx="2" cy="1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10400" name="Freeform 455"/>
            <p:cNvSpPr>
              <a:spLocks/>
            </p:cNvSpPr>
            <p:nvPr/>
          </p:nvSpPr>
          <p:spPr bwMode="auto">
            <a:xfrm>
              <a:off x="2370" y="2196"/>
              <a:ext cx="48" cy="1"/>
            </a:xfrm>
            <a:custGeom>
              <a:avLst/>
              <a:gdLst>
                <a:gd name="T0" fmla="*/ 0 w 243"/>
                <a:gd name="T1" fmla="*/ 0 h 1"/>
                <a:gd name="T2" fmla="*/ 9 w 243"/>
                <a:gd name="T3" fmla="*/ 0 h 1"/>
                <a:gd name="T4" fmla="*/ 0 w 243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43" h="1">
                  <a:moveTo>
                    <a:pt x="0" y="0"/>
                  </a:moveTo>
                  <a:lnTo>
                    <a:pt x="24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ABAB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10401" name="Line 456"/>
            <p:cNvSpPr>
              <a:spLocks noChangeShapeType="1"/>
            </p:cNvSpPr>
            <p:nvPr/>
          </p:nvSpPr>
          <p:spPr bwMode="auto">
            <a:xfrm>
              <a:off x="2370" y="2196"/>
              <a:ext cx="4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10402" name="Freeform 457"/>
            <p:cNvSpPr>
              <a:spLocks/>
            </p:cNvSpPr>
            <p:nvPr/>
          </p:nvSpPr>
          <p:spPr bwMode="auto">
            <a:xfrm>
              <a:off x="2467" y="2200"/>
              <a:ext cx="48" cy="1"/>
            </a:xfrm>
            <a:custGeom>
              <a:avLst/>
              <a:gdLst>
                <a:gd name="T0" fmla="*/ 0 w 243"/>
                <a:gd name="T1" fmla="*/ 0 h 1"/>
                <a:gd name="T2" fmla="*/ 9 w 243"/>
                <a:gd name="T3" fmla="*/ 0 h 1"/>
                <a:gd name="T4" fmla="*/ 0 w 243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43" h="1">
                  <a:moveTo>
                    <a:pt x="0" y="0"/>
                  </a:moveTo>
                  <a:lnTo>
                    <a:pt x="24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ABAB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10403" name="Line 458"/>
            <p:cNvSpPr>
              <a:spLocks noChangeShapeType="1"/>
            </p:cNvSpPr>
            <p:nvPr/>
          </p:nvSpPr>
          <p:spPr bwMode="auto">
            <a:xfrm>
              <a:off x="2467" y="2200"/>
              <a:ext cx="4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10404" name="Freeform 459"/>
            <p:cNvSpPr>
              <a:spLocks/>
            </p:cNvSpPr>
            <p:nvPr/>
          </p:nvSpPr>
          <p:spPr bwMode="auto">
            <a:xfrm>
              <a:off x="2566" y="2205"/>
              <a:ext cx="769" cy="1"/>
            </a:xfrm>
            <a:custGeom>
              <a:avLst/>
              <a:gdLst>
                <a:gd name="T0" fmla="*/ 0 w 3846"/>
                <a:gd name="T1" fmla="*/ 0 h 1"/>
                <a:gd name="T2" fmla="*/ 154 w 3846"/>
                <a:gd name="T3" fmla="*/ 0 h 1"/>
                <a:gd name="T4" fmla="*/ 0 w 3846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846" h="1">
                  <a:moveTo>
                    <a:pt x="0" y="0"/>
                  </a:moveTo>
                  <a:lnTo>
                    <a:pt x="384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ABAB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10405" name="Line 460"/>
            <p:cNvSpPr>
              <a:spLocks noChangeShapeType="1"/>
            </p:cNvSpPr>
            <p:nvPr/>
          </p:nvSpPr>
          <p:spPr bwMode="auto">
            <a:xfrm>
              <a:off x="2566" y="2205"/>
              <a:ext cx="76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10406" name="Freeform 461"/>
            <p:cNvSpPr>
              <a:spLocks/>
            </p:cNvSpPr>
            <p:nvPr/>
          </p:nvSpPr>
          <p:spPr bwMode="auto">
            <a:xfrm>
              <a:off x="2117" y="2251"/>
              <a:ext cx="1532" cy="30"/>
            </a:xfrm>
            <a:custGeom>
              <a:avLst/>
              <a:gdLst>
                <a:gd name="T0" fmla="*/ 0 w 7658"/>
                <a:gd name="T1" fmla="*/ 6 h 152"/>
                <a:gd name="T2" fmla="*/ 15 w 7658"/>
                <a:gd name="T3" fmla="*/ 1 h 152"/>
                <a:gd name="T4" fmla="*/ 33 w 7658"/>
                <a:gd name="T5" fmla="*/ 2 h 152"/>
                <a:gd name="T6" fmla="*/ 56 w 7658"/>
                <a:gd name="T7" fmla="*/ 1 h 152"/>
                <a:gd name="T8" fmla="*/ 76 w 7658"/>
                <a:gd name="T9" fmla="*/ 3 h 152"/>
                <a:gd name="T10" fmla="*/ 97 w 7658"/>
                <a:gd name="T11" fmla="*/ 0 h 152"/>
                <a:gd name="T12" fmla="*/ 130 w 7658"/>
                <a:gd name="T13" fmla="*/ 3 h 152"/>
                <a:gd name="T14" fmla="*/ 152 w 7658"/>
                <a:gd name="T15" fmla="*/ 0 h 152"/>
                <a:gd name="T16" fmla="*/ 193 w 7658"/>
                <a:gd name="T17" fmla="*/ 3 h 152"/>
                <a:gd name="T18" fmla="*/ 222 w 7658"/>
                <a:gd name="T19" fmla="*/ 1 h 152"/>
                <a:gd name="T20" fmla="*/ 249 w 7658"/>
                <a:gd name="T21" fmla="*/ 1 h 152"/>
                <a:gd name="T22" fmla="*/ 269 w 7658"/>
                <a:gd name="T23" fmla="*/ 2 h 152"/>
                <a:gd name="T24" fmla="*/ 292 w 7658"/>
                <a:gd name="T25" fmla="*/ 0 h 152"/>
                <a:gd name="T26" fmla="*/ 306 w 7658"/>
                <a:gd name="T27" fmla="*/ 3 h 152"/>
                <a:gd name="T28" fmla="*/ 0 w 7658"/>
                <a:gd name="T29" fmla="*/ 6 h 15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7658" h="152">
                  <a:moveTo>
                    <a:pt x="0" y="152"/>
                  </a:moveTo>
                  <a:lnTo>
                    <a:pt x="379" y="26"/>
                  </a:lnTo>
                  <a:lnTo>
                    <a:pt x="820" y="51"/>
                  </a:lnTo>
                  <a:lnTo>
                    <a:pt x="1399" y="26"/>
                  </a:lnTo>
                  <a:lnTo>
                    <a:pt x="1903" y="76"/>
                  </a:lnTo>
                  <a:lnTo>
                    <a:pt x="2432" y="0"/>
                  </a:lnTo>
                  <a:lnTo>
                    <a:pt x="3238" y="76"/>
                  </a:lnTo>
                  <a:lnTo>
                    <a:pt x="3804" y="0"/>
                  </a:lnTo>
                  <a:lnTo>
                    <a:pt x="4824" y="76"/>
                  </a:lnTo>
                  <a:lnTo>
                    <a:pt x="5542" y="26"/>
                  </a:lnTo>
                  <a:lnTo>
                    <a:pt x="6234" y="26"/>
                  </a:lnTo>
                  <a:lnTo>
                    <a:pt x="6714" y="51"/>
                  </a:lnTo>
                  <a:lnTo>
                    <a:pt x="7293" y="0"/>
                  </a:lnTo>
                  <a:lnTo>
                    <a:pt x="7658" y="76"/>
                  </a:lnTo>
                  <a:lnTo>
                    <a:pt x="0" y="152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10407" name="Freeform 462"/>
            <p:cNvSpPr>
              <a:spLocks/>
            </p:cNvSpPr>
            <p:nvPr/>
          </p:nvSpPr>
          <p:spPr bwMode="auto">
            <a:xfrm>
              <a:off x="2117" y="2251"/>
              <a:ext cx="1532" cy="30"/>
            </a:xfrm>
            <a:custGeom>
              <a:avLst/>
              <a:gdLst>
                <a:gd name="T0" fmla="*/ 0 w 7658"/>
                <a:gd name="T1" fmla="*/ 6 h 152"/>
                <a:gd name="T2" fmla="*/ 15 w 7658"/>
                <a:gd name="T3" fmla="*/ 1 h 152"/>
                <a:gd name="T4" fmla="*/ 33 w 7658"/>
                <a:gd name="T5" fmla="*/ 2 h 152"/>
                <a:gd name="T6" fmla="*/ 56 w 7658"/>
                <a:gd name="T7" fmla="*/ 1 h 152"/>
                <a:gd name="T8" fmla="*/ 76 w 7658"/>
                <a:gd name="T9" fmla="*/ 3 h 152"/>
                <a:gd name="T10" fmla="*/ 97 w 7658"/>
                <a:gd name="T11" fmla="*/ 0 h 152"/>
                <a:gd name="T12" fmla="*/ 130 w 7658"/>
                <a:gd name="T13" fmla="*/ 3 h 152"/>
                <a:gd name="T14" fmla="*/ 152 w 7658"/>
                <a:gd name="T15" fmla="*/ 0 h 152"/>
                <a:gd name="T16" fmla="*/ 193 w 7658"/>
                <a:gd name="T17" fmla="*/ 3 h 152"/>
                <a:gd name="T18" fmla="*/ 222 w 7658"/>
                <a:gd name="T19" fmla="*/ 1 h 152"/>
                <a:gd name="T20" fmla="*/ 249 w 7658"/>
                <a:gd name="T21" fmla="*/ 1 h 152"/>
                <a:gd name="T22" fmla="*/ 269 w 7658"/>
                <a:gd name="T23" fmla="*/ 2 h 152"/>
                <a:gd name="T24" fmla="*/ 292 w 7658"/>
                <a:gd name="T25" fmla="*/ 0 h 152"/>
                <a:gd name="T26" fmla="*/ 306 w 7658"/>
                <a:gd name="T27" fmla="*/ 3 h 1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7658" h="152">
                  <a:moveTo>
                    <a:pt x="0" y="152"/>
                  </a:moveTo>
                  <a:lnTo>
                    <a:pt x="379" y="26"/>
                  </a:lnTo>
                  <a:lnTo>
                    <a:pt x="820" y="51"/>
                  </a:lnTo>
                  <a:lnTo>
                    <a:pt x="1399" y="26"/>
                  </a:lnTo>
                  <a:lnTo>
                    <a:pt x="1903" y="76"/>
                  </a:lnTo>
                  <a:lnTo>
                    <a:pt x="2432" y="0"/>
                  </a:lnTo>
                  <a:lnTo>
                    <a:pt x="3238" y="76"/>
                  </a:lnTo>
                  <a:lnTo>
                    <a:pt x="3804" y="0"/>
                  </a:lnTo>
                  <a:lnTo>
                    <a:pt x="4824" y="76"/>
                  </a:lnTo>
                  <a:lnTo>
                    <a:pt x="5542" y="26"/>
                  </a:lnTo>
                  <a:lnTo>
                    <a:pt x="6234" y="26"/>
                  </a:lnTo>
                  <a:lnTo>
                    <a:pt x="6714" y="51"/>
                  </a:lnTo>
                  <a:lnTo>
                    <a:pt x="7293" y="0"/>
                  </a:lnTo>
                  <a:lnTo>
                    <a:pt x="7658" y="76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IE"/>
            </a:p>
          </p:txBody>
        </p:sp>
      </p:grpSp>
      <p:sp>
        <p:nvSpPr>
          <p:cNvPr id="10247" name="Line 463"/>
          <p:cNvSpPr>
            <a:spLocks noChangeShapeType="1"/>
          </p:cNvSpPr>
          <p:nvPr/>
        </p:nvSpPr>
        <p:spPr bwMode="auto">
          <a:xfrm>
            <a:off x="5686425" y="2895600"/>
            <a:ext cx="995363" cy="0"/>
          </a:xfrm>
          <a:prstGeom prst="line">
            <a:avLst/>
          </a:prstGeom>
          <a:noFill/>
          <a:ln w="28575">
            <a:solidFill>
              <a:srgbClr val="0033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E"/>
          </a:p>
        </p:txBody>
      </p:sp>
      <p:pic>
        <p:nvPicPr>
          <p:cNvPr id="10248" name="Picture 46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814513"/>
            <a:ext cx="2057400" cy="147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49" name="Line 465"/>
          <p:cNvSpPr>
            <a:spLocks noChangeShapeType="1"/>
          </p:cNvSpPr>
          <p:nvPr/>
        </p:nvSpPr>
        <p:spPr bwMode="auto">
          <a:xfrm>
            <a:off x="7877175" y="3962400"/>
            <a:ext cx="0" cy="914400"/>
          </a:xfrm>
          <a:prstGeom prst="line">
            <a:avLst/>
          </a:prstGeom>
          <a:noFill/>
          <a:ln w="28575">
            <a:solidFill>
              <a:srgbClr val="0033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E"/>
          </a:p>
        </p:txBody>
      </p:sp>
      <p:grpSp>
        <p:nvGrpSpPr>
          <p:cNvPr id="10250" name="Group 466"/>
          <p:cNvGrpSpPr>
            <a:grpSpLocks/>
          </p:cNvGrpSpPr>
          <p:nvPr/>
        </p:nvGrpSpPr>
        <p:grpSpPr bwMode="auto">
          <a:xfrm flipH="1">
            <a:off x="6858000" y="4984750"/>
            <a:ext cx="1882775" cy="461963"/>
            <a:chOff x="2406" y="2041"/>
            <a:chExt cx="946" cy="232"/>
          </a:xfrm>
        </p:grpSpPr>
        <p:sp>
          <p:nvSpPr>
            <p:cNvPr id="10301" name="Freeform 467"/>
            <p:cNvSpPr>
              <a:spLocks noEditPoints="1"/>
            </p:cNvSpPr>
            <p:nvPr/>
          </p:nvSpPr>
          <p:spPr bwMode="auto">
            <a:xfrm>
              <a:off x="2406" y="2041"/>
              <a:ext cx="946" cy="232"/>
            </a:xfrm>
            <a:custGeom>
              <a:avLst/>
              <a:gdLst>
                <a:gd name="T0" fmla="*/ 131 w 4726"/>
                <a:gd name="T1" fmla="*/ 36 h 1156"/>
                <a:gd name="T2" fmla="*/ 129 w 4726"/>
                <a:gd name="T3" fmla="*/ 40 h 1156"/>
                <a:gd name="T4" fmla="*/ 126 w 4726"/>
                <a:gd name="T5" fmla="*/ 45 h 1156"/>
                <a:gd name="T6" fmla="*/ 121 w 4726"/>
                <a:gd name="T7" fmla="*/ 47 h 1156"/>
                <a:gd name="T8" fmla="*/ 115 w 4726"/>
                <a:gd name="T9" fmla="*/ 45 h 1156"/>
                <a:gd name="T10" fmla="*/ 112 w 4726"/>
                <a:gd name="T11" fmla="*/ 40 h 1156"/>
                <a:gd name="T12" fmla="*/ 109 w 4726"/>
                <a:gd name="T13" fmla="*/ 36 h 1156"/>
                <a:gd name="T14" fmla="*/ 109 w 4726"/>
                <a:gd name="T15" fmla="*/ 39 h 1156"/>
                <a:gd name="T16" fmla="*/ 108 w 4726"/>
                <a:gd name="T17" fmla="*/ 42 h 1156"/>
                <a:gd name="T18" fmla="*/ 104 w 4726"/>
                <a:gd name="T19" fmla="*/ 46 h 1156"/>
                <a:gd name="T20" fmla="*/ 98 w 4726"/>
                <a:gd name="T21" fmla="*/ 46 h 1156"/>
                <a:gd name="T22" fmla="*/ 94 w 4726"/>
                <a:gd name="T23" fmla="*/ 44 h 1156"/>
                <a:gd name="T24" fmla="*/ 91 w 4726"/>
                <a:gd name="T25" fmla="*/ 39 h 1156"/>
                <a:gd name="T26" fmla="*/ 91 w 4726"/>
                <a:gd name="T27" fmla="*/ 35 h 1156"/>
                <a:gd name="T28" fmla="*/ 91 w 4726"/>
                <a:gd name="T29" fmla="*/ 33 h 1156"/>
                <a:gd name="T30" fmla="*/ 41 w 4726"/>
                <a:gd name="T31" fmla="*/ 33 h 1156"/>
                <a:gd name="T32" fmla="*/ 41 w 4726"/>
                <a:gd name="T33" fmla="*/ 35 h 1156"/>
                <a:gd name="T34" fmla="*/ 41 w 4726"/>
                <a:gd name="T35" fmla="*/ 39 h 1156"/>
                <a:gd name="T36" fmla="*/ 39 w 4726"/>
                <a:gd name="T37" fmla="*/ 43 h 1156"/>
                <a:gd name="T38" fmla="*/ 34 w 4726"/>
                <a:gd name="T39" fmla="*/ 46 h 1156"/>
                <a:gd name="T40" fmla="*/ 29 w 4726"/>
                <a:gd name="T41" fmla="*/ 46 h 1156"/>
                <a:gd name="T42" fmla="*/ 26 w 4726"/>
                <a:gd name="T43" fmla="*/ 44 h 1156"/>
                <a:gd name="T44" fmla="*/ 23 w 4726"/>
                <a:gd name="T45" fmla="*/ 40 h 1156"/>
                <a:gd name="T46" fmla="*/ 23 w 4726"/>
                <a:gd name="T47" fmla="*/ 36 h 1156"/>
                <a:gd name="T48" fmla="*/ 20 w 4726"/>
                <a:gd name="T49" fmla="*/ 39 h 1156"/>
                <a:gd name="T50" fmla="*/ 18 w 4726"/>
                <a:gd name="T51" fmla="*/ 44 h 1156"/>
                <a:gd name="T52" fmla="*/ 14 w 4726"/>
                <a:gd name="T53" fmla="*/ 46 h 1156"/>
                <a:gd name="T54" fmla="*/ 9 w 4726"/>
                <a:gd name="T55" fmla="*/ 46 h 1156"/>
                <a:gd name="T56" fmla="*/ 5 w 4726"/>
                <a:gd name="T57" fmla="*/ 44 h 1156"/>
                <a:gd name="T58" fmla="*/ 3 w 4726"/>
                <a:gd name="T59" fmla="*/ 40 h 1156"/>
                <a:gd name="T60" fmla="*/ 3 w 4726"/>
                <a:gd name="T61" fmla="*/ 35 h 1156"/>
                <a:gd name="T62" fmla="*/ 5 w 4726"/>
                <a:gd name="T63" fmla="*/ 31 h 1156"/>
                <a:gd name="T64" fmla="*/ 3 w 4726"/>
                <a:gd name="T65" fmla="*/ 32 h 1156"/>
                <a:gd name="T66" fmla="*/ 0 w 4726"/>
                <a:gd name="T67" fmla="*/ 26 h 1156"/>
                <a:gd name="T68" fmla="*/ 132 w 4726"/>
                <a:gd name="T69" fmla="*/ 5 h 1156"/>
                <a:gd name="T70" fmla="*/ 131 w 4726"/>
                <a:gd name="T71" fmla="*/ 25 h 1156"/>
                <a:gd name="T72" fmla="*/ 127 w 4726"/>
                <a:gd name="T73" fmla="*/ 29 h 1156"/>
                <a:gd name="T74" fmla="*/ 137 w 4726"/>
                <a:gd name="T75" fmla="*/ 28 h 1156"/>
                <a:gd name="T76" fmla="*/ 138 w 4726"/>
                <a:gd name="T77" fmla="*/ 0 h 1156"/>
                <a:gd name="T78" fmla="*/ 141 w 4726"/>
                <a:gd name="T79" fmla="*/ 9 h 1156"/>
                <a:gd name="T80" fmla="*/ 140 w 4726"/>
                <a:gd name="T81" fmla="*/ 29 h 1156"/>
                <a:gd name="T82" fmla="*/ 144 w 4726"/>
                <a:gd name="T83" fmla="*/ 6 h 1156"/>
                <a:gd name="T84" fmla="*/ 145 w 4726"/>
                <a:gd name="T85" fmla="*/ 5 h 1156"/>
                <a:gd name="T86" fmla="*/ 147 w 4726"/>
                <a:gd name="T87" fmla="*/ 4 h 1156"/>
                <a:gd name="T88" fmla="*/ 163 w 4726"/>
                <a:gd name="T89" fmla="*/ 5 h 1156"/>
                <a:gd name="T90" fmla="*/ 163 w 4726"/>
                <a:gd name="T91" fmla="*/ 6 h 1156"/>
                <a:gd name="T92" fmla="*/ 159 w 4726"/>
                <a:gd name="T93" fmla="*/ 16 h 1156"/>
                <a:gd name="T94" fmla="*/ 186 w 4726"/>
                <a:gd name="T95" fmla="*/ 16 h 1156"/>
                <a:gd name="T96" fmla="*/ 188 w 4726"/>
                <a:gd name="T97" fmla="*/ 17 h 1156"/>
                <a:gd name="T98" fmla="*/ 189 w 4726"/>
                <a:gd name="T99" fmla="*/ 39 h 1156"/>
                <a:gd name="T100" fmla="*/ 185 w 4726"/>
                <a:gd name="T101" fmla="*/ 36 h 1156"/>
                <a:gd name="T102" fmla="*/ 184 w 4726"/>
                <a:gd name="T103" fmla="*/ 42 h 1156"/>
                <a:gd name="T104" fmla="*/ 180 w 4726"/>
                <a:gd name="T105" fmla="*/ 46 h 1156"/>
                <a:gd name="T106" fmla="*/ 174 w 4726"/>
                <a:gd name="T107" fmla="*/ 46 h 1156"/>
                <a:gd name="T108" fmla="*/ 169 w 4726"/>
                <a:gd name="T109" fmla="*/ 43 h 1156"/>
                <a:gd name="T110" fmla="*/ 167 w 4726"/>
                <a:gd name="T111" fmla="*/ 38 h 1156"/>
                <a:gd name="T112" fmla="*/ 165 w 4726"/>
                <a:gd name="T113" fmla="*/ 37 h 1156"/>
                <a:gd name="T114" fmla="*/ 114 w 4726"/>
                <a:gd name="T115" fmla="*/ 29 h 1156"/>
                <a:gd name="T116" fmla="*/ 100 w 4726"/>
                <a:gd name="T117" fmla="*/ 28 h 1156"/>
                <a:gd name="T118" fmla="*/ 93 w 4726"/>
                <a:gd name="T119" fmla="*/ 29 h 1156"/>
                <a:gd name="T120" fmla="*/ 114 w 4726"/>
                <a:gd name="T121" fmla="*/ 29 h 1156"/>
                <a:gd name="T122" fmla="*/ 157 w 4726"/>
                <a:gd name="T123" fmla="*/ 6 h 115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4726" h="1156">
                  <a:moveTo>
                    <a:pt x="3931" y="968"/>
                  </a:moveTo>
                  <a:lnTo>
                    <a:pt x="3266" y="968"/>
                  </a:lnTo>
                  <a:lnTo>
                    <a:pt x="3266" y="891"/>
                  </a:lnTo>
                  <a:lnTo>
                    <a:pt x="3232" y="891"/>
                  </a:lnTo>
                  <a:lnTo>
                    <a:pt x="3235" y="942"/>
                  </a:lnTo>
                  <a:lnTo>
                    <a:pt x="3227" y="991"/>
                  </a:lnTo>
                  <a:lnTo>
                    <a:pt x="3209" y="1036"/>
                  </a:lnTo>
                  <a:lnTo>
                    <a:pt x="3182" y="1076"/>
                  </a:lnTo>
                  <a:lnTo>
                    <a:pt x="3148" y="1109"/>
                  </a:lnTo>
                  <a:lnTo>
                    <a:pt x="3107" y="1135"/>
                  </a:lnTo>
                  <a:lnTo>
                    <a:pt x="3061" y="1151"/>
                  </a:lnTo>
                  <a:lnTo>
                    <a:pt x="3010" y="1156"/>
                  </a:lnTo>
                  <a:lnTo>
                    <a:pt x="2959" y="1151"/>
                  </a:lnTo>
                  <a:lnTo>
                    <a:pt x="2912" y="1135"/>
                  </a:lnTo>
                  <a:lnTo>
                    <a:pt x="2871" y="1109"/>
                  </a:lnTo>
                  <a:lnTo>
                    <a:pt x="2836" y="1076"/>
                  </a:lnTo>
                  <a:lnTo>
                    <a:pt x="2810" y="1036"/>
                  </a:lnTo>
                  <a:lnTo>
                    <a:pt x="2792" y="991"/>
                  </a:lnTo>
                  <a:lnTo>
                    <a:pt x="2784" y="942"/>
                  </a:lnTo>
                  <a:lnTo>
                    <a:pt x="2787" y="891"/>
                  </a:lnTo>
                  <a:lnTo>
                    <a:pt x="2717" y="891"/>
                  </a:lnTo>
                  <a:lnTo>
                    <a:pt x="2720" y="920"/>
                  </a:lnTo>
                  <a:lnTo>
                    <a:pt x="2720" y="949"/>
                  </a:lnTo>
                  <a:lnTo>
                    <a:pt x="2716" y="976"/>
                  </a:lnTo>
                  <a:lnTo>
                    <a:pt x="2709" y="1002"/>
                  </a:lnTo>
                  <a:lnTo>
                    <a:pt x="2699" y="1027"/>
                  </a:lnTo>
                  <a:lnTo>
                    <a:pt x="2686" y="1051"/>
                  </a:lnTo>
                  <a:lnTo>
                    <a:pt x="2652" y="1092"/>
                  </a:lnTo>
                  <a:lnTo>
                    <a:pt x="2610" y="1123"/>
                  </a:lnTo>
                  <a:lnTo>
                    <a:pt x="2587" y="1136"/>
                  </a:lnTo>
                  <a:lnTo>
                    <a:pt x="2562" y="1146"/>
                  </a:lnTo>
                  <a:lnTo>
                    <a:pt x="2507" y="1156"/>
                  </a:lnTo>
                  <a:lnTo>
                    <a:pt x="2451" y="1152"/>
                  </a:lnTo>
                  <a:lnTo>
                    <a:pt x="2396" y="1134"/>
                  </a:lnTo>
                  <a:lnTo>
                    <a:pt x="2371" y="1120"/>
                  </a:lnTo>
                  <a:lnTo>
                    <a:pt x="2350" y="1103"/>
                  </a:lnTo>
                  <a:lnTo>
                    <a:pt x="2313" y="1064"/>
                  </a:lnTo>
                  <a:lnTo>
                    <a:pt x="2287" y="1018"/>
                  </a:lnTo>
                  <a:lnTo>
                    <a:pt x="2273" y="967"/>
                  </a:lnTo>
                  <a:lnTo>
                    <a:pt x="2270" y="912"/>
                  </a:lnTo>
                  <a:lnTo>
                    <a:pt x="2274" y="885"/>
                  </a:lnTo>
                  <a:lnTo>
                    <a:pt x="2280" y="859"/>
                  </a:lnTo>
                  <a:lnTo>
                    <a:pt x="2291" y="833"/>
                  </a:lnTo>
                  <a:lnTo>
                    <a:pt x="2305" y="807"/>
                  </a:lnTo>
                  <a:lnTo>
                    <a:pt x="2271" y="807"/>
                  </a:lnTo>
                  <a:lnTo>
                    <a:pt x="2241" y="865"/>
                  </a:lnTo>
                  <a:lnTo>
                    <a:pt x="1051" y="865"/>
                  </a:lnTo>
                  <a:lnTo>
                    <a:pt x="1020" y="807"/>
                  </a:lnTo>
                  <a:lnTo>
                    <a:pt x="988" y="807"/>
                  </a:lnTo>
                  <a:lnTo>
                    <a:pt x="1003" y="833"/>
                  </a:lnTo>
                  <a:lnTo>
                    <a:pt x="1013" y="859"/>
                  </a:lnTo>
                  <a:lnTo>
                    <a:pt x="1020" y="886"/>
                  </a:lnTo>
                  <a:lnTo>
                    <a:pt x="1023" y="913"/>
                  </a:lnTo>
                  <a:lnTo>
                    <a:pt x="1021" y="967"/>
                  </a:lnTo>
                  <a:lnTo>
                    <a:pt x="1006" y="1018"/>
                  </a:lnTo>
                  <a:lnTo>
                    <a:pt x="995" y="1042"/>
                  </a:lnTo>
                  <a:lnTo>
                    <a:pt x="980" y="1064"/>
                  </a:lnTo>
                  <a:lnTo>
                    <a:pt x="943" y="1103"/>
                  </a:lnTo>
                  <a:lnTo>
                    <a:pt x="897" y="1134"/>
                  </a:lnTo>
                  <a:lnTo>
                    <a:pt x="843" y="1152"/>
                  </a:lnTo>
                  <a:lnTo>
                    <a:pt x="785" y="1156"/>
                  </a:lnTo>
                  <a:lnTo>
                    <a:pt x="758" y="1153"/>
                  </a:lnTo>
                  <a:lnTo>
                    <a:pt x="730" y="1146"/>
                  </a:lnTo>
                  <a:lnTo>
                    <a:pt x="706" y="1137"/>
                  </a:lnTo>
                  <a:lnTo>
                    <a:pt x="682" y="1124"/>
                  </a:lnTo>
                  <a:lnTo>
                    <a:pt x="640" y="1092"/>
                  </a:lnTo>
                  <a:lnTo>
                    <a:pt x="622" y="1072"/>
                  </a:lnTo>
                  <a:lnTo>
                    <a:pt x="606" y="1051"/>
                  </a:lnTo>
                  <a:lnTo>
                    <a:pt x="583" y="1002"/>
                  </a:lnTo>
                  <a:lnTo>
                    <a:pt x="575" y="976"/>
                  </a:lnTo>
                  <a:lnTo>
                    <a:pt x="572" y="949"/>
                  </a:lnTo>
                  <a:lnTo>
                    <a:pt x="574" y="891"/>
                  </a:lnTo>
                  <a:lnTo>
                    <a:pt x="506" y="891"/>
                  </a:lnTo>
                  <a:lnTo>
                    <a:pt x="509" y="933"/>
                  </a:lnTo>
                  <a:lnTo>
                    <a:pt x="505" y="974"/>
                  </a:lnTo>
                  <a:lnTo>
                    <a:pt x="493" y="1012"/>
                  </a:lnTo>
                  <a:lnTo>
                    <a:pt x="475" y="1047"/>
                  </a:lnTo>
                  <a:lnTo>
                    <a:pt x="452" y="1080"/>
                  </a:lnTo>
                  <a:lnTo>
                    <a:pt x="422" y="1107"/>
                  </a:lnTo>
                  <a:lnTo>
                    <a:pt x="388" y="1130"/>
                  </a:lnTo>
                  <a:lnTo>
                    <a:pt x="349" y="1146"/>
                  </a:lnTo>
                  <a:lnTo>
                    <a:pt x="309" y="1154"/>
                  </a:lnTo>
                  <a:lnTo>
                    <a:pt x="268" y="1155"/>
                  </a:lnTo>
                  <a:lnTo>
                    <a:pt x="228" y="1149"/>
                  </a:lnTo>
                  <a:lnTo>
                    <a:pt x="190" y="1136"/>
                  </a:lnTo>
                  <a:lnTo>
                    <a:pt x="156" y="1116"/>
                  </a:lnTo>
                  <a:lnTo>
                    <a:pt x="124" y="1090"/>
                  </a:lnTo>
                  <a:lnTo>
                    <a:pt x="98" y="1059"/>
                  </a:lnTo>
                  <a:lnTo>
                    <a:pt x="77" y="1022"/>
                  </a:lnTo>
                  <a:lnTo>
                    <a:pt x="64" y="983"/>
                  </a:lnTo>
                  <a:lnTo>
                    <a:pt x="57" y="942"/>
                  </a:lnTo>
                  <a:lnTo>
                    <a:pt x="58" y="902"/>
                  </a:lnTo>
                  <a:lnTo>
                    <a:pt x="67" y="862"/>
                  </a:lnTo>
                  <a:lnTo>
                    <a:pt x="82" y="825"/>
                  </a:lnTo>
                  <a:lnTo>
                    <a:pt x="103" y="791"/>
                  </a:lnTo>
                  <a:lnTo>
                    <a:pt x="132" y="761"/>
                  </a:lnTo>
                  <a:lnTo>
                    <a:pt x="165" y="736"/>
                  </a:lnTo>
                  <a:lnTo>
                    <a:pt x="99" y="735"/>
                  </a:lnTo>
                  <a:lnTo>
                    <a:pt x="75" y="780"/>
                  </a:lnTo>
                  <a:lnTo>
                    <a:pt x="32" y="780"/>
                  </a:lnTo>
                  <a:lnTo>
                    <a:pt x="12" y="657"/>
                  </a:lnTo>
                  <a:lnTo>
                    <a:pt x="0" y="657"/>
                  </a:lnTo>
                  <a:lnTo>
                    <a:pt x="0" y="226"/>
                  </a:lnTo>
                  <a:lnTo>
                    <a:pt x="3191" y="226"/>
                  </a:lnTo>
                  <a:lnTo>
                    <a:pt x="3292" y="117"/>
                  </a:lnTo>
                  <a:lnTo>
                    <a:pt x="3335" y="130"/>
                  </a:lnTo>
                  <a:lnTo>
                    <a:pt x="3268" y="226"/>
                  </a:lnTo>
                  <a:lnTo>
                    <a:pt x="3268" y="612"/>
                  </a:lnTo>
                  <a:lnTo>
                    <a:pt x="3206" y="657"/>
                  </a:lnTo>
                  <a:lnTo>
                    <a:pt x="3165" y="657"/>
                  </a:lnTo>
                  <a:lnTo>
                    <a:pt x="3165" y="718"/>
                  </a:lnTo>
                  <a:lnTo>
                    <a:pt x="3447" y="718"/>
                  </a:lnTo>
                  <a:lnTo>
                    <a:pt x="3447" y="693"/>
                  </a:lnTo>
                  <a:lnTo>
                    <a:pt x="3414" y="693"/>
                  </a:lnTo>
                  <a:lnTo>
                    <a:pt x="3414" y="214"/>
                  </a:lnTo>
                  <a:lnTo>
                    <a:pt x="3447" y="183"/>
                  </a:lnTo>
                  <a:lnTo>
                    <a:pt x="3447" y="12"/>
                  </a:lnTo>
                  <a:lnTo>
                    <a:pt x="3493" y="0"/>
                  </a:lnTo>
                  <a:lnTo>
                    <a:pt x="3493" y="183"/>
                  </a:lnTo>
                  <a:lnTo>
                    <a:pt x="3527" y="214"/>
                  </a:lnTo>
                  <a:lnTo>
                    <a:pt x="3527" y="693"/>
                  </a:lnTo>
                  <a:lnTo>
                    <a:pt x="3493" y="693"/>
                  </a:lnTo>
                  <a:lnTo>
                    <a:pt x="3493" y="718"/>
                  </a:lnTo>
                  <a:lnTo>
                    <a:pt x="3579" y="718"/>
                  </a:lnTo>
                  <a:lnTo>
                    <a:pt x="3579" y="194"/>
                  </a:lnTo>
                  <a:lnTo>
                    <a:pt x="3582" y="160"/>
                  </a:lnTo>
                  <a:lnTo>
                    <a:pt x="3588" y="145"/>
                  </a:lnTo>
                  <a:lnTo>
                    <a:pt x="3597" y="133"/>
                  </a:lnTo>
                  <a:lnTo>
                    <a:pt x="3609" y="123"/>
                  </a:lnTo>
                  <a:lnTo>
                    <a:pt x="3626" y="116"/>
                  </a:lnTo>
                  <a:lnTo>
                    <a:pt x="3648" y="111"/>
                  </a:lnTo>
                  <a:lnTo>
                    <a:pt x="3675" y="110"/>
                  </a:lnTo>
                  <a:lnTo>
                    <a:pt x="4027" y="117"/>
                  </a:lnTo>
                  <a:lnTo>
                    <a:pt x="4058" y="124"/>
                  </a:lnTo>
                  <a:lnTo>
                    <a:pt x="4067" y="130"/>
                  </a:lnTo>
                  <a:lnTo>
                    <a:pt x="4072" y="136"/>
                  </a:lnTo>
                  <a:lnTo>
                    <a:pt x="4072" y="142"/>
                  </a:lnTo>
                  <a:lnTo>
                    <a:pt x="4069" y="148"/>
                  </a:lnTo>
                  <a:lnTo>
                    <a:pt x="4053" y="153"/>
                  </a:lnTo>
                  <a:lnTo>
                    <a:pt x="3952" y="153"/>
                  </a:lnTo>
                  <a:lnTo>
                    <a:pt x="3977" y="387"/>
                  </a:lnTo>
                  <a:lnTo>
                    <a:pt x="4128" y="369"/>
                  </a:lnTo>
                  <a:lnTo>
                    <a:pt x="4601" y="385"/>
                  </a:lnTo>
                  <a:lnTo>
                    <a:pt x="4640" y="392"/>
                  </a:lnTo>
                  <a:lnTo>
                    <a:pt x="4648" y="398"/>
                  </a:lnTo>
                  <a:lnTo>
                    <a:pt x="4651" y="408"/>
                  </a:lnTo>
                  <a:lnTo>
                    <a:pt x="4701" y="418"/>
                  </a:lnTo>
                  <a:lnTo>
                    <a:pt x="4701" y="801"/>
                  </a:lnTo>
                  <a:lnTo>
                    <a:pt x="4726" y="801"/>
                  </a:lnTo>
                  <a:lnTo>
                    <a:pt x="4726" y="959"/>
                  </a:lnTo>
                  <a:lnTo>
                    <a:pt x="4651" y="959"/>
                  </a:lnTo>
                  <a:lnTo>
                    <a:pt x="4651" y="891"/>
                  </a:lnTo>
                  <a:lnTo>
                    <a:pt x="4618" y="891"/>
                  </a:lnTo>
                  <a:lnTo>
                    <a:pt x="4622" y="942"/>
                  </a:lnTo>
                  <a:lnTo>
                    <a:pt x="4614" y="991"/>
                  </a:lnTo>
                  <a:lnTo>
                    <a:pt x="4596" y="1036"/>
                  </a:lnTo>
                  <a:lnTo>
                    <a:pt x="4569" y="1076"/>
                  </a:lnTo>
                  <a:lnTo>
                    <a:pt x="4533" y="1109"/>
                  </a:lnTo>
                  <a:lnTo>
                    <a:pt x="4493" y="1135"/>
                  </a:lnTo>
                  <a:lnTo>
                    <a:pt x="4446" y="1151"/>
                  </a:lnTo>
                  <a:lnTo>
                    <a:pt x="4395" y="1156"/>
                  </a:lnTo>
                  <a:lnTo>
                    <a:pt x="4344" y="1151"/>
                  </a:lnTo>
                  <a:lnTo>
                    <a:pt x="4298" y="1135"/>
                  </a:lnTo>
                  <a:lnTo>
                    <a:pt x="4257" y="1109"/>
                  </a:lnTo>
                  <a:lnTo>
                    <a:pt x="4223" y="1076"/>
                  </a:lnTo>
                  <a:lnTo>
                    <a:pt x="4196" y="1036"/>
                  </a:lnTo>
                  <a:lnTo>
                    <a:pt x="4177" y="991"/>
                  </a:lnTo>
                  <a:lnTo>
                    <a:pt x="4169" y="942"/>
                  </a:lnTo>
                  <a:lnTo>
                    <a:pt x="4173" y="891"/>
                  </a:lnTo>
                  <a:lnTo>
                    <a:pt x="4113" y="891"/>
                  </a:lnTo>
                  <a:lnTo>
                    <a:pt x="4112" y="909"/>
                  </a:lnTo>
                  <a:lnTo>
                    <a:pt x="3931" y="909"/>
                  </a:lnTo>
                  <a:lnTo>
                    <a:pt x="3931" y="968"/>
                  </a:lnTo>
                  <a:close/>
                  <a:moveTo>
                    <a:pt x="2838" y="718"/>
                  </a:moveTo>
                  <a:lnTo>
                    <a:pt x="2578" y="718"/>
                  </a:lnTo>
                  <a:lnTo>
                    <a:pt x="2537" y="707"/>
                  </a:lnTo>
                  <a:lnTo>
                    <a:pt x="2495" y="704"/>
                  </a:lnTo>
                  <a:lnTo>
                    <a:pt x="2453" y="707"/>
                  </a:lnTo>
                  <a:lnTo>
                    <a:pt x="2412" y="718"/>
                  </a:lnTo>
                  <a:lnTo>
                    <a:pt x="2320" y="718"/>
                  </a:lnTo>
                  <a:lnTo>
                    <a:pt x="2353" y="657"/>
                  </a:lnTo>
                  <a:lnTo>
                    <a:pt x="2838" y="657"/>
                  </a:lnTo>
                  <a:lnTo>
                    <a:pt x="2838" y="718"/>
                  </a:lnTo>
                  <a:close/>
                  <a:moveTo>
                    <a:pt x="3656" y="395"/>
                  </a:moveTo>
                  <a:lnTo>
                    <a:pt x="3656" y="153"/>
                  </a:lnTo>
                  <a:lnTo>
                    <a:pt x="3906" y="153"/>
                  </a:lnTo>
                  <a:lnTo>
                    <a:pt x="3931" y="395"/>
                  </a:lnTo>
                  <a:lnTo>
                    <a:pt x="3656" y="395"/>
                  </a:lnTo>
                  <a:close/>
                </a:path>
              </a:pathLst>
            </a:custGeom>
            <a:solidFill>
              <a:srgbClr val="80FF7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10302" name="Freeform 468"/>
            <p:cNvSpPr>
              <a:spLocks/>
            </p:cNvSpPr>
            <p:nvPr/>
          </p:nvSpPr>
          <p:spPr bwMode="auto">
            <a:xfrm>
              <a:off x="2406" y="2041"/>
              <a:ext cx="946" cy="232"/>
            </a:xfrm>
            <a:custGeom>
              <a:avLst/>
              <a:gdLst>
                <a:gd name="T0" fmla="*/ 131 w 4726"/>
                <a:gd name="T1" fmla="*/ 36 h 1156"/>
                <a:gd name="T2" fmla="*/ 129 w 4726"/>
                <a:gd name="T3" fmla="*/ 40 h 1156"/>
                <a:gd name="T4" fmla="*/ 126 w 4726"/>
                <a:gd name="T5" fmla="*/ 45 h 1156"/>
                <a:gd name="T6" fmla="*/ 121 w 4726"/>
                <a:gd name="T7" fmla="*/ 47 h 1156"/>
                <a:gd name="T8" fmla="*/ 115 w 4726"/>
                <a:gd name="T9" fmla="*/ 45 h 1156"/>
                <a:gd name="T10" fmla="*/ 112 w 4726"/>
                <a:gd name="T11" fmla="*/ 40 h 1156"/>
                <a:gd name="T12" fmla="*/ 109 w 4726"/>
                <a:gd name="T13" fmla="*/ 36 h 1156"/>
                <a:gd name="T14" fmla="*/ 109 w 4726"/>
                <a:gd name="T15" fmla="*/ 39 h 1156"/>
                <a:gd name="T16" fmla="*/ 108 w 4726"/>
                <a:gd name="T17" fmla="*/ 42 h 1156"/>
                <a:gd name="T18" fmla="*/ 104 w 4726"/>
                <a:gd name="T19" fmla="*/ 46 h 1156"/>
                <a:gd name="T20" fmla="*/ 98 w 4726"/>
                <a:gd name="T21" fmla="*/ 46 h 1156"/>
                <a:gd name="T22" fmla="*/ 94 w 4726"/>
                <a:gd name="T23" fmla="*/ 44 h 1156"/>
                <a:gd name="T24" fmla="*/ 91 w 4726"/>
                <a:gd name="T25" fmla="*/ 39 h 1156"/>
                <a:gd name="T26" fmla="*/ 91 w 4726"/>
                <a:gd name="T27" fmla="*/ 35 h 1156"/>
                <a:gd name="T28" fmla="*/ 91 w 4726"/>
                <a:gd name="T29" fmla="*/ 33 h 1156"/>
                <a:gd name="T30" fmla="*/ 41 w 4726"/>
                <a:gd name="T31" fmla="*/ 33 h 1156"/>
                <a:gd name="T32" fmla="*/ 41 w 4726"/>
                <a:gd name="T33" fmla="*/ 35 h 1156"/>
                <a:gd name="T34" fmla="*/ 41 w 4726"/>
                <a:gd name="T35" fmla="*/ 39 h 1156"/>
                <a:gd name="T36" fmla="*/ 39 w 4726"/>
                <a:gd name="T37" fmla="*/ 43 h 1156"/>
                <a:gd name="T38" fmla="*/ 34 w 4726"/>
                <a:gd name="T39" fmla="*/ 46 h 1156"/>
                <a:gd name="T40" fmla="*/ 29 w 4726"/>
                <a:gd name="T41" fmla="*/ 46 h 1156"/>
                <a:gd name="T42" fmla="*/ 26 w 4726"/>
                <a:gd name="T43" fmla="*/ 44 h 1156"/>
                <a:gd name="T44" fmla="*/ 23 w 4726"/>
                <a:gd name="T45" fmla="*/ 40 h 1156"/>
                <a:gd name="T46" fmla="*/ 23 w 4726"/>
                <a:gd name="T47" fmla="*/ 36 h 1156"/>
                <a:gd name="T48" fmla="*/ 20 w 4726"/>
                <a:gd name="T49" fmla="*/ 39 h 1156"/>
                <a:gd name="T50" fmla="*/ 18 w 4726"/>
                <a:gd name="T51" fmla="*/ 44 h 1156"/>
                <a:gd name="T52" fmla="*/ 14 w 4726"/>
                <a:gd name="T53" fmla="*/ 46 h 1156"/>
                <a:gd name="T54" fmla="*/ 9 w 4726"/>
                <a:gd name="T55" fmla="*/ 46 h 1156"/>
                <a:gd name="T56" fmla="*/ 5 w 4726"/>
                <a:gd name="T57" fmla="*/ 44 h 1156"/>
                <a:gd name="T58" fmla="*/ 3 w 4726"/>
                <a:gd name="T59" fmla="*/ 40 h 1156"/>
                <a:gd name="T60" fmla="*/ 3 w 4726"/>
                <a:gd name="T61" fmla="*/ 35 h 1156"/>
                <a:gd name="T62" fmla="*/ 5 w 4726"/>
                <a:gd name="T63" fmla="*/ 31 h 1156"/>
                <a:gd name="T64" fmla="*/ 3 w 4726"/>
                <a:gd name="T65" fmla="*/ 32 h 1156"/>
                <a:gd name="T66" fmla="*/ 0 w 4726"/>
                <a:gd name="T67" fmla="*/ 26 h 1156"/>
                <a:gd name="T68" fmla="*/ 132 w 4726"/>
                <a:gd name="T69" fmla="*/ 5 h 1156"/>
                <a:gd name="T70" fmla="*/ 131 w 4726"/>
                <a:gd name="T71" fmla="*/ 25 h 1156"/>
                <a:gd name="T72" fmla="*/ 127 w 4726"/>
                <a:gd name="T73" fmla="*/ 29 h 1156"/>
                <a:gd name="T74" fmla="*/ 137 w 4726"/>
                <a:gd name="T75" fmla="*/ 28 h 1156"/>
                <a:gd name="T76" fmla="*/ 138 w 4726"/>
                <a:gd name="T77" fmla="*/ 0 h 1156"/>
                <a:gd name="T78" fmla="*/ 141 w 4726"/>
                <a:gd name="T79" fmla="*/ 9 h 1156"/>
                <a:gd name="T80" fmla="*/ 140 w 4726"/>
                <a:gd name="T81" fmla="*/ 29 h 1156"/>
                <a:gd name="T82" fmla="*/ 144 w 4726"/>
                <a:gd name="T83" fmla="*/ 6 h 1156"/>
                <a:gd name="T84" fmla="*/ 145 w 4726"/>
                <a:gd name="T85" fmla="*/ 5 h 1156"/>
                <a:gd name="T86" fmla="*/ 147 w 4726"/>
                <a:gd name="T87" fmla="*/ 4 h 1156"/>
                <a:gd name="T88" fmla="*/ 163 w 4726"/>
                <a:gd name="T89" fmla="*/ 5 h 1156"/>
                <a:gd name="T90" fmla="*/ 163 w 4726"/>
                <a:gd name="T91" fmla="*/ 6 h 1156"/>
                <a:gd name="T92" fmla="*/ 159 w 4726"/>
                <a:gd name="T93" fmla="*/ 16 h 1156"/>
                <a:gd name="T94" fmla="*/ 186 w 4726"/>
                <a:gd name="T95" fmla="*/ 16 h 1156"/>
                <a:gd name="T96" fmla="*/ 188 w 4726"/>
                <a:gd name="T97" fmla="*/ 17 h 1156"/>
                <a:gd name="T98" fmla="*/ 189 w 4726"/>
                <a:gd name="T99" fmla="*/ 39 h 1156"/>
                <a:gd name="T100" fmla="*/ 185 w 4726"/>
                <a:gd name="T101" fmla="*/ 36 h 1156"/>
                <a:gd name="T102" fmla="*/ 184 w 4726"/>
                <a:gd name="T103" fmla="*/ 42 h 1156"/>
                <a:gd name="T104" fmla="*/ 180 w 4726"/>
                <a:gd name="T105" fmla="*/ 46 h 1156"/>
                <a:gd name="T106" fmla="*/ 174 w 4726"/>
                <a:gd name="T107" fmla="*/ 46 h 1156"/>
                <a:gd name="T108" fmla="*/ 169 w 4726"/>
                <a:gd name="T109" fmla="*/ 43 h 1156"/>
                <a:gd name="T110" fmla="*/ 167 w 4726"/>
                <a:gd name="T111" fmla="*/ 38 h 1156"/>
                <a:gd name="T112" fmla="*/ 165 w 4726"/>
                <a:gd name="T113" fmla="*/ 37 h 115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4726" h="1156">
                  <a:moveTo>
                    <a:pt x="3931" y="968"/>
                  </a:moveTo>
                  <a:lnTo>
                    <a:pt x="3266" y="968"/>
                  </a:lnTo>
                  <a:lnTo>
                    <a:pt x="3266" y="891"/>
                  </a:lnTo>
                  <a:lnTo>
                    <a:pt x="3232" y="891"/>
                  </a:lnTo>
                  <a:lnTo>
                    <a:pt x="3235" y="942"/>
                  </a:lnTo>
                  <a:lnTo>
                    <a:pt x="3227" y="991"/>
                  </a:lnTo>
                  <a:lnTo>
                    <a:pt x="3209" y="1036"/>
                  </a:lnTo>
                  <a:lnTo>
                    <a:pt x="3182" y="1076"/>
                  </a:lnTo>
                  <a:lnTo>
                    <a:pt x="3148" y="1109"/>
                  </a:lnTo>
                  <a:lnTo>
                    <a:pt x="3107" y="1135"/>
                  </a:lnTo>
                  <a:lnTo>
                    <a:pt x="3061" y="1151"/>
                  </a:lnTo>
                  <a:lnTo>
                    <a:pt x="3010" y="1156"/>
                  </a:lnTo>
                  <a:lnTo>
                    <a:pt x="2959" y="1151"/>
                  </a:lnTo>
                  <a:lnTo>
                    <a:pt x="2912" y="1135"/>
                  </a:lnTo>
                  <a:lnTo>
                    <a:pt x="2871" y="1109"/>
                  </a:lnTo>
                  <a:lnTo>
                    <a:pt x="2836" y="1076"/>
                  </a:lnTo>
                  <a:lnTo>
                    <a:pt x="2810" y="1036"/>
                  </a:lnTo>
                  <a:lnTo>
                    <a:pt x="2792" y="991"/>
                  </a:lnTo>
                  <a:lnTo>
                    <a:pt x="2784" y="942"/>
                  </a:lnTo>
                  <a:lnTo>
                    <a:pt x="2787" y="891"/>
                  </a:lnTo>
                  <a:lnTo>
                    <a:pt x="2717" y="891"/>
                  </a:lnTo>
                  <a:lnTo>
                    <a:pt x="2720" y="920"/>
                  </a:lnTo>
                  <a:lnTo>
                    <a:pt x="2720" y="949"/>
                  </a:lnTo>
                  <a:lnTo>
                    <a:pt x="2716" y="976"/>
                  </a:lnTo>
                  <a:lnTo>
                    <a:pt x="2709" y="1002"/>
                  </a:lnTo>
                  <a:lnTo>
                    <a:pt x="2699" y="1027"/>
                  </a:lnTo>
                  <a:lnTo>
                    <a:pt x="2686" y="1051"/>
                  </a:lnTo>
                  <a:lnTo>
                    <a:pt x="2652" y="1092"/>
                  </a:lnTo>
                  <a:lnTo>
                    <a:pt x="2610" y="1123"/>
                  </a:lnTo>
                  <a:lnTo>
                    <a:pt x="2587" y="1136"/>
                  </a:lnTo>
                  <a:lnTo>
                    <a:pt x="2562" y="1146"/>
                  </a:lnTo>
                  <a:lnTo>
                    <a:pt x="2507" y="1156"/>
                  </a:lnTo>
                  <a:lnTo>
                    <a:pt x="2451" y="1152"/>
                  </a:lnTo>
                  <a:lnTo>
                    <a:pt x="2396" y="1134"/>
                  </a:lnTo>
                  <a:lnTo>
                    <a:pt x="2371" y="1120"/>
                  </a:lnTo>
                  <a:lnTo>
                    <a:pt x="2350" y="1103"/>
                  </a:lnTo>
                  <a:lnTo>
                    <a:pt x="2313" y="1064"/>
                  </a:lnTo>
                  <a:lnTo>
                    <a:pt x="2287" y="1018"/>
                  </a:lnTo>
                  <a:lnTo>
                    <a:pt x="2273" y="967"/>
                  </a:lnTo>
                  <a:lnTo>
                    <a:pt x="2270" y="912"/>
                  </a:lnTo>
                  <a:lnTo>
                    <a:pt x="2274" y="885"/>
                  </a:lnTo>
                  <a:lnTo>
                    <a:pt x="2280" y="859"/>
                  </a:lnTo>
                  <a:lnTo>
                    <a:pt x="2291" y="833"/>
                  </a:lnTo>
                  <a:lnTo>
                    <a:pt x="2305" y="807"/>
                  </a:lnTo>
                  <a:lnTo>
                    <a:pt x="2271" y="807"/>
                  </a:lnTo>
                  <a:lnTo>
                    <a:pt x="2241" y="865"/>
                  </a:lnTo>
                  <a:lnTo>
                    <a:pt x="1051" y="865"/>
                  </a:lnTo>
                  <a:lnTo>
                    <a:pt x="1020" y="807"/>
                  </a:lnTo>
                  <a:lnTo>
                    <a:pt x="988" y="807"/>
                  </a:lnTo>
                  <a:lnTo>
                    <a:pt x="1003" y="833"/>
                  </a:lnTo>
                  <a:lnTo>
                    <a:pt x="1013" y="859"/>
                  </a:lnTo>
                  <a:lnTo>
                    <a:pt x="1020" y="886"/>
                  </a:lnTo>
                  <a:lnTo>
                    <a:pt x="1023" y="913"/>
                  </a:lnTo>
                  <a:lnTo>
                    <a:pt x="1021" y="967"/>
                  </a:lnTo>
                  <a:lnTo>
                    <a:pt x="1006" y="1018"/>
                  </a:lnTo>
                  <a:lnTo>
                    <a:pt x="995" y="1042"/>
                  </a:lnTo>
                  <a:lnTo>
                    <a:pt x="980" y="1064"/>
                  </a:lnTo>
                  <a:lnTo>
                    <a:pt x="943" y="1103"/>
                  </a:lnTo>
                  <a:lnTo>
                    <a:pt x="897" y="1134"/>
                  </a:lnTo>
                  <a:lnTo>
                    <a:pt x="843" y="1152"/>
                  </a:lnTo>
                  <a:lnTo>
                    <a:pt x="785" y="1156"/>
                  </a:lnTo>
                  <a:lnTo>
                    <a:pt x="758" y="1153"/>
                  </a:lnTo>
                  <a:lnTo>
                    <a:pt x="730" y="1146"/>
                  </a:lnTo>
                  <a:lnTo>
                    <a:pt x="706" y="1137"/>
                  </a:lnTo>
                  <a:lnTo>
                    <a:pt x="682" y="1124"/>
                  </a:lnTo>
                  <a:lnTo>
                    <a:pt x="640" y="1092"/>
                  </a:lnTo>
                  <a:lnTo>
                    <a:pt x="622" y="1072"/>
                  </a:lnTo>
                  <a:lnTo>
                    <a:pt x="606" y="1051"/>
                  </a:lnTo>
                  <a:lnTo>
                    <a:pt x="583" y="1002"/>
                  </a:lnTo>
                  <a:lnTo>
                    <a:pt x="575" y="976"/>
                  </a:lnTo>
                  <a:lnTo>
                    <a:pt x="572" y="949"/>
                  </a:lnTo>
                  <a:lnTo>
                    <a:pt x="574" y="891"/>
                  </a:lnTo>
                  <a:lnTo>
                    <a:pt x="506" y="891"/>
                  </a:lnTo>
                  <a:lnTo>
                    <a:pt x="509" y="933"/>
                  </a:lnTo>
                  <a:lnTo>
                    <a:pt x="505" y="974"/>
                  </a:lnTo>
                  <a:lnTo>
                    <a:pt x="493" y="1012"/>
                  </a:lnTo>
                  <a:lnTo>
                    <a:pt x="475" y="1047"/>
                  </a:lnTo>
                  <a:lnTo>
                    <a:pt x="452" y="1080"/>
                  </a:lnTo>
                  <a:lnTo>
                    <a:pt x="422" y="1107"/>
                  </a:lnTo>
                  <a:lnTo>
                    <a:pt x="388" y="1130"/>
                  </a:lnTo>
                  <a:lnTo>
                    <a:pt x="349" y="1146"/>
                  </a:lnTo>
                  <a:lnTo>
                    <a:pt x="309" y="1154"/>
                  </a:lnTo>
                  <a:lnTo>
                    <a:pt x="268" y="1155"/>
                  </a:lnTo>
                  <a:lnTo>
                    <a:pt x="228" y="1149"/>
                  </a:lnTo>
                  <a:lnTo>
                    <a:pt x="190" y="1136"/>
                  </a:lnTo>
                  <a:lnTo>
                    <a:pt x="156" y="1116"/>
                  </a:lnTo>
                  <a:lnTo>
                    <a:pt x="124" y="1090"/>
                  </a:lnTo>
                  <a:lnTo>
                    <a:pt x="98" y="1059"/>
                  </a:lnTo>
                  <a:lnTo>
                    <a:pt x="77" y="1022"/>
                  </a:lnTo>
                  <a:lnTo>
                    <a:pt x="64" y="983"/>
                  </a:lnTo>
                  <a:lnTo>
                    <a:pt x="57" y="942"/>
                  </a:lnTo>
                  <a:lnTo>
                    <a:pt x="58" y="902"/>
                  </a:lnTo>
                  <a:lnTo>
                    <a:pt x="67" y="862"/>
                  </a:lnTo>
                  <a:lnTo>
                    <a:pt x="82" y="825"/>
                  </a:lnTo>
                  <a:lnTo>
                    <a:pt x="103" y="791"/>
                  </a:lnTo>
                  <a:lnTo>
                    <a:pt x="132" y="761"/>
                  </a:lnTo>
                  <a:lnTo>
                    <a:pt x="165" y="736"/>
                  </a:lnTo>
                  <a:lnTo>
                    <a:pt x="99" y="735"/>
                  </a:lnTo>
                  <a:lnTo>
                    <a:pt x="75" y="780"/>
                  </a:lnTo>
                  <a:lnTo>
                    <a:pt x="32" y="780"/>
                  </a:lnTo>
                  <a:lnTo>
                    <a:pt x="12" y="657"/>
                  </a:lnTo>
                  <a:lnTo>
                    <a:pt x="0" y="657"/>
                  </a:lnTo>
                  <a:lnTo>
                    <a:pt x="0" y="226"/>
                  </a:lnTo>
                  <a:lnTo>
                    <a:pt x="3191" y="226"/>
                  </a:lnTo>
                  <a:lnTo>
                    <a:pt x="3292" y="117"/>
                  </a:lnTo>
                  <a:lnTo>
                    <a:pt x="3335" y="130"/>
                  </a:lnTo>
                  <a:lnTo>
                    <a:pt x="3268" y="226"/>
                  </a:lnTo>
                  <a:lnTo>
                    <a:pt x="3268" y="612"/>
                  </a:lnTo>
                  <a:lnTo>
                    <a:pt x="3206" y="657"/>
                  </a:lnTo>
                  <a:lnTo>
                    <a:pt x="3165" y="657"/>
                  </a:lnTo>
                  <a:lnTo>
                    <a:pt x="3165" y="718"/>
                  </a:lnTo>
                  <a:lnTo>
                    <a:pt x="3447" y="718"/>
                  </a:lnTo>
                  <a:lnTo>
                    <a:pt x="3447" y="693"/>
                  </a:lnTo>
                  <a:lnTo>
                    <a:pt x="3414" y="693"/>
                  </a:lnTo>
                  <a:lnTo>
                    <a:pt x="3414" y="214"/>
                  </a:lnTo>
                  <a:lnTo>
                    <a:pt x="3447" y="183"/>
                  </a:lnTo>
                  <a:lnTo>
                    <a:pt x="3447" y="12"/>
                  </a:lnTo>
                  <a:lnTo>
                    <a:pt x="3493" y="0"/>
                  </a:lnTo>
                  <a:lnTo>
                    <a:pt x="3493" y="183"/>
                  </a:lnTo>
                  <a:lnTo>
                    <a:pt x="3527" y="214"/>
                  </a:lnTo>
                  <a:lnTo>
                    <a:pt x="3527" y="693"/>
                  </a:lnTo>
                  <a:lnTo>
                    <a:pt x="3493" y="693"/>
                  </a:lnTo>
                  <a:lnTo>
                    <a:pt x="3493" y="718"/>
                  </a:lnTo>
                  <a:lnTo>
                    <a:pt x="3579" y="718"/>
                  </a:lnTo>
                  <a:lnTo>
                    <a:pt x="3579" y="194"/>
                  </a:lnTo>
                  <a:lnTo>
                    <a:pt x="3582" y="160"/>
                  </a:lnTo>
                  <a:lnTo>
                    <a:pt x="3588" y="145"/>
                  </a:lnTo>
                  <a:lnTo>
                    <a:pt x="3597" y="133"/>
                  </a:lnTo>
                  <a:lnTo>
                    <a:pt x="3609" y="123"/>
                  </a:lnTo>
                  <a:lnTo>
                    <a:pt x="3626" y="116"/>
                  </a:lnTo>
                  <a:lnTo>
                    <a:pt x="3648" y="111"/>
                  </a:lnTo>
                  <a:lnTo>
                    <a:pt x="3675" y="110"/>
                  </a:lnTo>
                  <a:lnTo>
                    <a:pt x="4027" y="117"/>
                  </a:lnTo>
                  <a:lnTo>
                    <a:pt x="4058" y="124"/>
                  </a:lnTo>
                  <a:lnTo>
                    <a:pt x="4067" y="130"/>
                  </a:lnTo>
                  <a:lnTo>
                    <a:pt x="4072" y="136"/>
                  </a:lnTo>
                  <a:lnTo>
                    <a:pt x="4072" y="142"/>
                  </a:lnTo>
                  <a:lnTo>
                    <a:pt x="4069" y="148"/>
                  </a:lnTo>
                  <a:lnTo>
                    <a:pt x="4053" y="153"/>
                  </a:lnTo>
                  <a:lnTo>
                    <a:pt x="3952" y="153"/>
                  </a:lnTo>
                  <a:lnTo>
                    <a:pt x="3977" y="387"/>
                  </a:lnTo>
                  <a:lnTo>
                    <a:pt x="4128" y="369"/>
                  </a:lnTo>
                  <a:lnTo>
                    <a:pt x="4601" y="385"/>
                  </a:lnTo>
                  <a:lnTo>
                    <a:pt x="4640" y="392"/>
                  </a:lnTo>
                  <a:lnTo>
                    <a:pt x="4648" y="398"/>
                  </a:lnTo>
                  <a:lnTo>
                    <a:pt x="4651" y="408"/>
                  </a:lnTo>
                  <a:lnTo>
                    <a:pt x="4701" y="418"/>
                  </a:lnTo>
                  <a:lnTo>
                    <a:pt x="4701" y="801"/>
                  </a:lnTo>
                  <a:lnTo>
                    <a:pt x="4726" y="801"/>
                  </a:lnTo>
                  <a:lnTo>
                    <a:pt x="4726" y="959"/>
                  </a:lnTo>
                  <a:lnTo>
                    <a:pt x="4651" y="959"/>
                  </a:lnTo>
                  <a:lnTo>
                    <a:pt x="4651" y="891"/>
                  </a:lnTo>
                  <a:lnTo>
                    <a:pt x="4618" y="891"/>
                  </a:lnTo>
                  <a:lnTo>
                    <a:pt x="4622" y="942"/>
                  </a:lnTo>
                  <a:lnTo>
                    <a:pt x="4614" y="991"/>
                  </a:lnTo>
                  <a:lnTo>
                    <a:pt x="4596" y="1036"/>
                  </a:lnTo>
                  <a:lnTo>
                    <a:pt x="4569" y="1076"/>
                  </a:lnTo>
                  <a:lnTo>
                    <a:pt x="4533" y="1109"/>
                  </a:lnTo>
                  <a:lnTo>
                    <a:pt x="4493" y="1135"/>
                  </a:lnTo>
                  <a:lnTo>
                    <a:pt x="4446" y="1151"/>
                  </a:lnTo>
                  <a:lnTo>
                    <a:pt x="4395" y="1156"/>
                  </a:lnTo>
                  <a:lnTo>
                    <a:pt x="4344" y="1151"/>
                  </a:lnTo>
                  <a:lnTo>
                    <a:pt x="4298" y="1135"/>
                  </a:lnTo>
                  <a:lnTo>
                    <a:pt x="4257" y="1109"/>
                  </a:lnTo>
                  <a:lnTo>
                    <a:pt x="4223" y="1076"/>
                  </a:lnTo>
                  <a:lnTo>
                    <a:pt x="4196" y="1036"/>
                  </a:lnTo>
                  <a:lnTo>
                    <a:pt x="4177" y="991"/>
                  </a:lnTo>
                  <a:lnTo>
                    <a:pt x="4169" y="942"/>
                  </a:lnTo>
                  <a:lnTo>
                    <a:pt x="4173" y="891"/>
                  </a:lnTo>
                  <a:lnTo>
                    <a:pt x="4113" y="891"/>
                  </a:lnTo>
                  <a:lnTo>
                    <a:pt x="4112" y="909"/>
                  </a:lnTo>
                  <a:lnTo>
                    <a:pt x="3931" y="909"/>
                  </a:lnTo>
                  <a:lnTo>
                    <a:pt x="3931" y="968"/>
                  </a:lnTo>
                  <a:close/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10303" name="Freeform 469"/>
            <p:cNvSpPr>
              <a:spLocks/>
            </p:cNvSpPr>
            <p:nvPr/>
          </p:nvSpPr>
          <p:spPr bwMode="auto">
            <a:xfrm>
              <a:off x="2870" y="2173"/>
              <a:ext cx="104" cy="12"/>
            </a:xfrm>
            <a:custGeom>
              <a:avLst/>
              <a:gdLst>
                <a:gd name="T0" fmla="*/ 21 w 518"/>
                <a:gd name="T1" fmla="*/ 2 h 61"/>
                <a:gd name="T2" fmla="*/ 10 w 518"/>
                <a:gd name="T3" fmla="*/ 2 h 61"/>
                <a:gd name="T4" fmla="*/ 9 w 518"/>
                <a:gd name="T5" fmla="*/ 2 h 61"/>
                <a:gd name="T6" fmla="*/ 7 w 518"/>
                <a:gd name="T7" fmla="*/ 2 h 61"/>
                <a:gd name="T8" fmla="*/ 5 w 518"/>
                <a:gd name="T9" fmla="*/ 2 h 61"/>
                <a:gd name="T10" fmla="*/ 4 w 518"/>
                <a:gd name="T11" fmla="*/ 2 h 61"/>
                <a:gd name="T12" fmla="*/ 0 w 518"/>
                <a:gd name="T13" fmla="*/ 2 h 61"/>
                <a:gd name="T14" fmla="*/ 1 w 518"/>
                <a:gd name="T15" fmla="*/ 0 h 61"/>
                <a:gd name="T16" fmla="*/ 21 w 518"/>
                <a:gd name="T17" fmla="*/ 0 h 61"/>
                <a:gd name="T18" fmla="*/ 21 w 518"/>
                <a:gd name="T19" fmla="*/ 2 h 6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18" h="61">
                  <a:moveTo>
                    <a:pt x="518" y="61"/>
                  </a:moveTo>
                  <a:lnTo>
                    <a:pt x="258" y="61"/>
                  </a:lnTo>
                  <a:lnTo>
                    <a:pt x="217" y="50"/>
                  </a:lnTo>
                  <a:lnTo>
                    <a:pt x="175" y="47"/>
                  </a:lnTo>
                  <a:lnTo>
                    <a:pt x="133" y="50"/>
                  </a:lnTo>
                  <a:lnTo>
                    <a:pt x="92" y="61"/>
                  </a:lnTo>
                  <a:lnTo>
                    <a:pt x="0" y="61"/>
                  </a:lnTo>
                  <a:lnTo>
                    <a:pt x="33" y="0"/>
                  </a:lnTo>
                  <a:lnTo>
                    <a:pt x="518" y="0"/>
                  </a:lnTo>
                  <a:lnTo>
                    <a:pt x="518" y="61"/>
                  </a:lnTo>
                  <a:close/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10304" name="Freeform 470"/>
            <p:cNvSpPr>
              <a:spLocks/>
            </p:cNvSpPr>
            <p:nvPr/>
          </p:nvSpPr>
          <p:spPr bwMode="auto">
            <a:xfrm>
              <a:off x="3138" y="2072"/>
              <a:ext cx="55" cy="48"/>
            </a:xfrm>
            <a:custGeom>
              <a:avLst/>
              <a:gdLst>
                <a:gd name="T0" fmla="*/ 0 w 275"/>
                <a:gd name="T1" fmla="*/ 10 h 242"/>
                <a:gd name="T2" fmla="*/ 0 w 275"/>
                <a:gd name="T3" fmla="*/ 0 h 242"/>
                <a:gd name="T4" fmla="*/ 10 w 275"/>
                <a:gd name="T5" fmla="*/ 0 h 242"/>
                <a:gd name="T6" fmla="*/ 11 w 275"/>
                <a:gd name="T7" fmla="*/ 10 h 242"/>
                <a:gd name="T8" fmla="*/ 0 w 275"/>
                <a:gd name="T9" fmla="*/ 10 h 2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5" h="242">
                  <a:moveTo>
                    <a:pt x="0" y="242"/>
                  </a:moveTo>
                  <a:lnTo>
                    <a:pt x="0" y="0"/>
                  </a:lnTo>
                  <a:lnTo>
                    <a:pt x="250" y="0"/>
                  </a:lnTo>
                  <a:lnTo>
                    <a:pt x="275" y="242"/>
                  </a:lnTo>
                  <a:lnTo>
                    <a:pt x="0" y="242"/>
                  </a:lnTo>
                  <a:close/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10305" name="Line 471"/>
            <p:cNvSpPr>
              <a:spLocks noChangeShapeType="1"/>
            </p:cNvSpPr>
            <p:nvPr/>
          </p:nvSpPr>
          <p:spPr bwMode="auto">
            <a:xfrm flipH="1">
              <a:off x="2974" y="2173"/>
              <a:ext cx="65" cy="1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10306" name="Line 472"/>
            <p:cNvSpPr>
              <a:spLocks noChangeShapeType="1"/>
            </p:cNvSpPr>
            <p:nvPr/>
          </p:nvSpPr>
          <p:spPr bwMode="auto">
            <a:xfrm flipH="1">
              <a:off x="2406" y="2173"/>
              <a:ext cx="471" cy="1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10307" name="Freeform 473"/>
            <p:cNvSpPr>
              <a:spLocks/>
            </p:cNvSpPr>
            <p:nvPr/>
          </p:nvSpPr>
          <p:spPr bwMode="auto">
            <a:xfrm>
              <a:off x="2439" y="2182"/>
              <a:ext cx="69" cy="38"/>
            </a:xfrm>
            <a:custGeom>
              <a:avLst/>
              <a:gdLst>
                <a:gd name="T0" fmla="*/ 0 w 341"/>
                <a:gd name="T1" fmla="*/ 1 h 189"/>
                <a:gd name="T2" fmla="*/ 1 w 341"/>
                <a:gd name="T3" fmla="*/ 1 h 189"/>
                <a:gd name="T4" fmla="*/ 2 w 341"/>
                <a:gd name="T5" fmla="*/ 0 h 189"/>
                <a:gd name="T6" fmla="*/ 3 w 341"/>
                <a:gd name="T7" fmla="*/ 0 h 189"/>
                <a:gd name="T8" fmla="*/ 4 w 341"/>
                <a:gd name="T9" fmla="*/ 0 h 189"/>
                <a:gd name="T10" fmla="*/ 7 w 341"/>
                <a:gd name="T11" fmla="*/ 0 h 189"/>
                <a:gd name="T12" fmla="*/ 9 w 341"/>
                <a:gd name="T13" fmla="*/ 1 h 189"/>
                <a:gd name="T14" fmla="*/ 10 w 341"/>
                <a:gd name="T15" fmla="*/ 1 h 189"/>
                <a:gd name="T16" fmla="*/ 11 w 341"/>
                <a:gd name="T17" fmla="*/ 2 h 189"/>
                <a:gd name="T18" fmla="*/ 11 w 341"/>
                <a:gd name="T19" fmla="*/ 3 h 189"/>
                <a:gd name="T20" fmla="*/ 12 w 341"/>
                <a:gd name="T21" fmla="*/ 3 h 189"/>
                <a:gd name="T22" fmla="*/ 13 w 341"/>
                <a:gd name="T23" fmla="*/ 5 h 189"/>
                <a:gd name="T24" fmla="*/ 14 w 341"/>
                <a:gd name="T25" fmla="*/ 6 h 189"/>
                <a:gd name="T26" fmla="*/ 14 w 341"/>
                <a:gd name="T27" fmla="*/ 8 h 18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341" h="189">
                  <a:moveTo>
                    <a:pt x="0" y="33"/>
                  </a:moveTo>
                  <a:lnTo>
                    <a:pt x="26" y="20"/>
                  </a:lnTo>
                  <a:lnTo>
                    <a:pt x="52" y="10"/>
                  </a:lnTo>
                  <a:lnTo>
                    <a:pt x="79" y="4"/>
                  </a:lnTo>
                  <a:lnTo>
                    <a:pt x="106" y="0"/>
                  </a:lnTo>
                  <a:lnTo>
                    <a:pt x="161" y="5"/>
                  </a:lnTo>
                  <a:lnTo>
                    <a:pt x="212" y="21"/>
                  </a:lnTo>
                  <a:lnTo>
                    <a:pt x="234" y="33"/>
                  </a:lnTo>
                  <a:lnTo>
                    <a:pt x="257" y="48"/>
                  </a:lnTo>
                  <a:lnTo>
                    <a:pt x="277" y="66"/>
                  </a:lnTo>
                  <a:lnTo>
                    <a:pt x="296" y="87"/>
                  </a:lnTo>
                  <a:lnTo>
                    <a:pt x="324" y="133"/>
                  </a:lnTo>
                  <a:lnTo>
                    <a:pt x="334" y="160"/>
                  </a:lnTo>
                  <a:lnTo>
                    <a:pt x="341" y="189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10308" name="Freeform 474"/>
            <p:cNvSpPr>
              <a:spLocks/>
            </p:cNvSpPr>
            <p:nvPr/>
          </p:nvSpPr>
          <p:spPr bwMode="auto">
            <a:xfrm>
              <a:off x="2438" y="2203"/>
              <a:ext cx="50" cy="49"/>
            </a:xfrm>
            <a:custGeom>
              <a:avLst/>
              <a:gdLst>
                <a:gd name="T0" fmla="*/ 5 w 246"/>
                <a:gd name="T1" fmla="*/ 10 h 246"/>
                <a:gd name="T2" fmla="*/ 7 w 246"/>
                <a:gd name="T3" fmla="*/ 10 h 246"/>
                <a:gd name="T4" fmla="*/ 8 w 246"/>
                <a:gd name="T5" fmla="*/ 9 h 246"/>
                <a:gd name="T6" fmla="*/ 9 w 246"/>
                <a:gd name="T7" fmla="*/ 8 h 246"/>
                <a:gd name="T8" fmla="*/ 10 w 246"/>
                <a:gd name="T9" fmla="*/ 7 h 246"/>
                <a:gd name="T10" fmla="*/ 10 w 246"/>
                <a:gd name="T11" fmla="*/ 6 h 246"/>
                <a:gd name="T12" fmla="*/ 10 w 246"/>
                <a:gd name="T13" fmla="*/ 5 h 246"/>
                <a:gd name="T14" fmla="*/ 10 w 246"/>
                <a:gd name="T15" fmla="*/ 4 h 246"/>
                <a:gd name="T16" fmla="*/ 10 w 246"/>
                <a:gd name="T17" fmla="*/ 2 h 246"/>
                <a:gd name="T18" fmla="*/ 9 w 246"/>
                <a:gd name="T19" fmla="*/ 1 h 246"/>
                <a:gd name="T20" fmla="*/ 8 w 246"/>
                <a:gd name="T21" fmla="*/ 1 h 246"/>
                <a:gd name="T22" fmla="*/ 6 w 246"/>
                <a:gd name="T23" fmla="*/ 0 h 246"/>
                <a:gd name="T24" fmla="*/ 5 w 246"/>
                <a:gd name="T25" fmla="*/ 0 h 246"/>
                <a:gd name="T26" fmla="*/ 4 w 246"/>
                <a:gd name="T27" fmla="*/ 0 h 246"/>
                <a:gd name="T28" fmla="*/ 3 w 246"/>
                <a:gd name="T29" fmla="*/ 1 h 246"/>
                <a:gd name="T30" fmla="*/ 1 w 246"/>
                <a:gd name="T31" fmla="*/ 1 h 246"/>
                <a:gd name="T32" fmla="*/ 1 w 246"/>
                <a:gd name="T33" fmla="*/ 2 h 246"/>
                <a:gd name="T34" fmla="*/ 0 w 246"/>
                <a:gd name="T35" fmla="*/ 4 h 246"/>
                <a:gd name="T36" fmla="*/ 0 w 246"/>
                <a:gd name="T37" fmla="*/ 5 h 246"/>
                <a:gd name="T38" fmla="*/ 0 w 246"/>
                <a:gd name="T39" fmla="*/ 6 h 246"/>
                <a:gd name="T40" fmla="*/ 1 w 246"/>
                <a:gd name="T41" fmla="*/ 7 h 246"/>
                <a:gd name="T42" fmla="*/ 1 w 246"/>
                <a:gd name="T43" fmla="*/ 8 h 246"/>
                <a:gd name="T44" fmla="*/ 2 w 246"/>
                <a:gd name="T45" fmla="*/ 9 h 246"/>
                <a:gd name="T46" fmla="*/ 4 w 246"/>
                <a:gd name="T47" fmla="*/ 10 h 246"/>
                <a:gd name="T48" fmla="*/ 5 w 246"/>
                <a:gd name="T49" fmla="*/ 10 h 24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246" h="246">
                  <a:moveTo>
                    <a:pt x="123" y="246"/>
                  </a:moveTo>
                  <a:lnTo>
                    <a:pt x="157" y="241"/>
                  </a:lnTo>
                  <a:lnTo>
                    <a:pt x="186" y="229"/>
                  </a:lnTo>
                  <a:lnTo>
                    <a:pt x="211" y="209"/>
                  </a:lnTo>
                  <a:lnTo>
                    <a:pt x="229" y="185"/>
                  </a:lnTo>
                  <a:lnTo>
                    <a:pt x="242" y="155"/>
                  </a:lnTo>
                  <a:lnTo>
                    <a:pt x="246" y="125"/>
                  </a:lnTo>
                  <a:lnTo>
                    <a:pt x="242" y="93"/>
                  </a:lnTo>
                  <a:lnTo>
                    <a:pt x="229" y="61"/>
                  </a:lnTo>
                  <a:lnTo>
                    <a:pt x="209" y="34"/>
                  </a:lnTo>
                  <a:lnTo>
                    <a:pt x="183" y="15"/>
                  </a:lnTo>
                  <a:lnTo>
                    <a:pt x="153" y="3"/>
                  </a:lnTo>
                  <a:lnTo>
                    <a:pt x="123" y="0"/>
                  </a:lnTo>
                  <a:lnTo>
                    <a:pt x="92" y="3"/>
                  </a:lnTo>
                  <a:lnTo>
                    <a:pt x="63" y="15"/>
                  </a:lnTo>
                  <a:lnTo>
                    <a:pt x="36" y="34"/>
                  </a:lnTo>
                  <a:lnTo>
                    <a:pt x="16" y="61"/>
                  </a:lnTo>
                  <a:lnTo>
                    <a:pt x="4" y="93"/>
                  </a:lnTo>
                  <a:lnTo>
                    <a:pt x="0" y="125"/>
                  </a:lnTo>
                  <a:lnTo>
                    <a:pt x="5" y="155"/>
                  </a:lnTo>
                  <a:lnTo>
                    <a:pt x="17" y="185"/>
                  </a:lnTo>
                  <a:lnTo>
                    <a:pt x="35" y="209"/>
                  </a:lnTo>
                  <a:lnTo>
                    <a:pt x="60" y="229"/>
                  </a:lnTo>
                  <a:lnTo>
                    <a:pt x="89" y="241"/>
                  </a:lnTo>
                  <a:lnTo>
                    <a:pt x="123" y="246"/>
                  </a:lnTo>
                  <a:close/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10309" name="Freeform 475"/>
            <p:cNvSpPr>
              <a:spLocks/>
            </p:cNvSpPr>
            <p:nvPr/>
          </p:nvSpPr>
          <p:spPr bwMode="auto">
            <a:xfrm>
              <a:off x="2453" y="2217"/>
              <a:ext cx="20" cy="21"/>
            </a:xfrm>
            <a:custGeom>
              <a:avLst/>
              <a:gdLst>
                <a:gd name="T0" fmla="*/ 2 w 103"/>
                <a:gd name="T1" fmla="*/ 4 h 105"/>
                <a:gd name="T2" fmla="*/ 3 w 103"/>
                <a:gd name="T3" fmla="*/ 4 h 105"/>
                <a:gd name="T4" fmla="*/ 3 w 103"/>
                <a:gd name="T5" fmla="*/ 4 h 105"/>
                <a:gd name="T6" fmla="*/ 4 w 103"/>
                <a:gd name="T7" fmla="*/ 3 h 105"/>
                <a:gd name="T8" fmla="*/ 4 w 103"/>
                <a:gd name="T9" fmla="*/ 2 h 105"/>
                <a:gd name="T10" fmla="*/ 4 w 103"/>
                <a:gd name="T11" fmla="*/ 1 h 105"/>
                <a:gd name="T12" fmla="*/ 3 w 103"/>
                <a:gd name="T13" fmla="*/ 0 h 105"/>
                <a:gd name="T14" fmla="*/ 2 w 103"/>
                <a:gd name="T15" fmla="*/ 0 h 105"/>
                <a:gd name="T16" fmla="*/ 1 w 103"/>
                <a:gd name="T17" fmla="*/ 0 h 105"/>
                <a:gd name="T18" fmla="*/ 1 w 103"/>
                <a:gd name="T19" fmla="*/ 0 h 105"/>
                <a:gd name="T20" fmla="*/ 1 w 103"/>
                <a:gd name="T21" fmla="*/ 1 h 105"/>
                <a:gd name="T22" fmla="*/ 0 w 103"/>
                <a:gd name="T23" fmla="*/ 1 h 105"/>
                <a:gd name="T24" fmla="*/ 0 w 103"/>
                <a:gd name="T25" fmla="*/ 2 h 105"/>
                <a:gd name="T26" fmla="*/ 0 w 103"/>
                <a:gd name="T27" fmla="*/ 2 h 105"/>
                <a:gd name="T28" fmla="*/ 0 w 103"/>
                <a:gd name="T29" fmla="*/ 3 h 105"/>
                <a:gd name="T30" fmla="*/ 1 w 103"/>
                <a:gd name="T31" fmla="*/ 4 h 105"/>
                <a:gd name="T32" fmla="*/ 1 w 103"/>
                <a:gd name="T33" fmla="*/ 4 h 105"/>
                <a:gd name="T34" fmla="*/ 2 w 103"/>
                <a:gd name="T35" fmla="*/ 4 h 10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03" h="105">
                  <a:moveTo>
                    <a:pt x="51" y="105"/>
                  </a:moveTo>
                  <a:lnTo>
                    <a:pt x="65" y="102"/>
                  </a:lnTo>
                  <a:lnTo>
                    <a:pt x="78" y="98"/>
                  </a:lnTo>
                  <a:lnTo>
                    <a:pt x="96" y="78"/>
                  </a:lnTo>
                  <a:lnTo>
                    <a:pt x="103" y="53"/>
                  </a:lnTo>
                  <a:lnTo>
                    <a:pt x="96" y="26"/>
                  </a:lnTo>
                  <a:lnTo>
                    <a:pt x="76" y="7"/>
                  </a:lnTo>
                  <a:lnTo>
                    <a:pt x="51" y="0"/>
                  </a:lnTo>
                  <a:lnTo>
                    <a:pt x="38" y="1"/>
                  </a:lnTo>
                  <a:lnTo>
                    <a:pt x="26" y="7"/>
                  </a:lnTo>
                  <a:lnTo>
                    <a:pt x="15" y="15"/>
                  </a:lnTo>
                  <a:lnTo>
                    <a:pt x="6" y="26"/>
                  </a:lnTo>
                  <a:lnTo>
                    <a:pt x="1" y="40"/>
                  </a:lnTo>
                  <a:lnTo>
                    <a:pt x="0" y="53"/>
                  </a:lnTo>
                  <a:lnTo>
                    <a:pt x="6" y="78"/>
                  </a:lnTo>
                  <a:lnTo>
                    <a:pt x="25" y="98"/>
                  </a:lnTo>
                  <a:lnTo>
                    <a:pt x="37" y="102"/>
                  </a:lnTo>
                  <a:lnTo>
                    <a:pt x="51" y="105"/>
                  </a:lnTo>
                  <a:close/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10310" name="Line 476"/>
            <p:cNvSpPr>
              <a:spLocks noChangeShapeType="1"/>
            </p:cNvSpPr>
            <p:nvPr/>
          </p:nvSpPr>
          <p:spPr bwMode="auto">
            <a:xfrm>
              <a:off x="2487" y="2188"/>
              <a:ext cx="55" cy="1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10311" name="Freeform 477"/>
            <p:cNvSpPr>
              <a:spLocks/>
            </p:cNvSpPr>
            <p:nvPr/>
          </p:nvSpPr>
          <p:spPr bwMode="auto">
            <a:xfrm>
              <a:off x="2555" y="2217"/>
              <a:ext cx="21" cy="21"/>
            </a:xfrm>
            <a:custGeom>
              <a:avLst/>
              <a:gdLst>
                <a:gd name="T0" fmla="*/ 2 w 105"/>
                <a:gd name="T1" fmla="*/ 4 h 105"/>
                <a:gd name="T2" fmla="*/ 3 w 105"/>
                <a:gd name="T3" fmla="*/ 4 h 105"/>
                <a:gd name="T4" fmla="*/ 3 w 105"/>
                <a:gd name="T5" fmla="*/ 4 h 105"/>
                <a:gd name="T6" fmla="*/ 4 w 105"/>
                <a:gd name="T7" fmla="*/ 3 h 105"/>
                <a:gd name="T8" fmla="*/ 4 w 105"/>
                <a:gd name="T9" fmla="*/ 3 h 105"/>
                <a:gd name="T10" fmla="*/ 4 w 105"/>
                <a:gd name="T11" fmla="*/ 2 h 105"/>
                <a:gd name="T12" fmla="*/ 4 w 105"/>
                <a:gd name="T13" fmla="*/ 1 h 105"/>
                <a:gd name="T14" fmla="*/ 3 w 105"/>
                <a:gd name="T15" fmla="*/ 0 h 105"/>
                <a:gd name="T16" fmla="*/ 2 w 105"/>
                <a:gd name="T17" fmla="*/ 0 h 105"/>
                <a:gd name="T18" fmla="*/ 2 w 105"/>
                <a:gd name="T19" fmla="*/ 0 h 105"/>
                <a:gd name="T20" fmla="*/ 1 w 105"/>
                <a:gd name="T21" fmla="*/ 0 h 105"/>
                <a:gd name="T22" fmla="*/ 1 w 105"/>
                <a:gd name="T23" fmla="*/ 1 h 105"/>
                <a:gd name="T24" fmla="*/ 0 w 105"/>
                <a:gd name="T25" fmla="*/ 1 h 105"/>
                <a:gd name="T26" fmla="*/ 0 w 105"/>
                <a:gd name="T27" fmla="*/ 2 h 105"/>
                <a:gd name="T28" fmla="*/ 0 w 105"/>
                <a:gd name="T29" fmla="*/ 2 h 105"/>
                <a:gd name="T30" fmla="*/ 0 w 105"/>
                <a:gd name="T31" fmla="*/ 3 h 105"/>
                <a:gd name="T32" fmla="*/ 1 w 105"/>
                <a:gd name="T33" fmla="*/ 4 h 105"/>
                <a:gd name="T34" fmla="*/ 2 w 105"/>
                <a:gd name="T35" fmla="*/ 4 h 105"/>
                <a:gd name="T36" fmla="*/ 2 w 105"/>
                <a:gd name="T37" fmla="*/ 4 h 10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05" h="105">
                  <a:moveTo>
                    <a:pt x="52" y="105"/>
                  </a:moveTo>
                  <a:lnTo>
                    <a:pt x="67" y="102"/>
                  </a:lnTo>
                  <a:lnTo>
                    <a:pt x="80" y="98"/>
                  </a:lnTo>
                  <a:lnTo>
                    <a:pt x="98" y="78"/>
                  </a:lnTo>
                  <a:lnTo>
                    <a:pt x="102" y="66"/>
                  </a:lnTo>
                  <a:lnTo>
                    <a:pt x="105" y="53"/>
                  </a:lnTo>
                  <a:lnTo>
                    <a:pt x="98" y="26"/>
                  </a:lnTo>
                  <a:lnTo>
                    <a:pt x="77" y="7"/>
                  </a:lnTo>
                  <a:lnTo>
                    <a:pt x="52" y="0"/>
                  </a:lnTo>
                  <a:lnTo>
                    <a:pt x="39" y="1"/>
                  </a:lnTo>
                  <a:lnTo>
                    <a:pt x="27" y="7"/>
                  </a:lnTo>
                  <a:lnTo>
                    <a:pt x="16" y="15"/>
                  </a:lnTo>
                  <a:lnTo>
                    <a:pt x="7" y="26"/>
                  </a:lnTo>
                  <a:lnTo>
                    <a:pt x="1" y="40"/>
                  </a:lnTo>
                  <a:lnTo>
                    <a:pt x="0" y="53"/>
                  </a:lnTo>
                  <a:lnTo>
                    <a:pt x="8" y="78"/>
                  </a:lnTo>
                  <a:lnTo>
                    <a:pt x="26" y="98"/>
                  </a:lnTo>
                  <a:lnTo>
                    <a:pt x="39" y="102"/>
                  </a:lnTo>
                  <a:lnTo>
                    <a:pt x="52" y="105"/>
                  </a:lnTo>
                  <a:close/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10312" name="Freeform 478"/>
            <p:cNvSpPr>
              <a:spLocks/>
            </p:cNvSpPr>
            <p:nvPr/>
          </p:nvSpPr>
          <p:spPr bwMode="auto">
            <a:xfrm>
              <a:off x="2541" y="2203"/>
              <a:ext cx="50" cy="49"/>
            </a:xfrm>
            <a:custGeom>
              <a:avLst/>
              <a:gdLst>
                <a:gd name="T0" fmla="*/ 5 w 246"/>
                <a:gd name="T1" fmla="*/ 10 h 246"/>
                <a:gd name="T2" fmla="*/ 7 w 246"/>
                <a:gd name="T3" fmla="*/ 10 h 246"/>
                <a:gd name="T4" fmla="*/ 8 w 246"/>
                <a:gd name="T5" fmla="*/ 9 h 246"/>
                <a:gd name="T6" fmla="*/ 9 w 246"/>
                <a:gd name="T7" fmla="*/ 8 h 246"/>
                <a:gd name="T8" fmla="*/ 10 w 246"/>
                <a:gd name="T9" fmla="*/ 7 h 246"/>
                <a:gd name="T10" fmla="*/ 10 w 246"/>
                <a:gd name="T11" fmla="*/ 6 h 246"/>
                <a:gd name="T12" fmla="*/ 10 w 246"/>
                <a:gd name="T13" fmla="*/ 5 h 246"/>
                <a:gd name="T14" fmla="*/ 10 w 246"/>
                <a:gd name="T15" fmla="*/ 4 h 246"/>
                <a:gd name="T16" fmla="*/ 10 w 246"/>
                <a:gd name="T17" fmla="*/ 2 h 246"/>
                <a:gd name="T18" fmla="*/ 9 w 246"/>
                <a:gd name="T19" fmla="*/ 1 h 246"/>
                <a:gd name="T20" fmla="*/ 8 w 246"/>
                <a:gd name="T21" fmla="*/ 1 h 246"/>
                <a:gd name="T22" fmla="*/ 6 w 246"/>
                <a:gd name="T23" fmla="*/ 0 h 246"/>
                <a:gd name="T24" fmla="*/ 5 w 246"/>
                <a:gd name="T25" fmla="*/ 0 h 246"/>
                <a:gd name="T26" fmla="*/ 4 w 246"/>
                <a:gd name="T27" fmla="*/ 0 h 246"/>
                <a:gd name="T28" fmla="*/ 3 w 246"/>
                <a:gd name="T29" fmla="*/ 1 h 246"/>
                <a:gd name="T30" fmla="*/ 1 w 246"/>
                <a:gd name="T31" fmla="*/ 1 h 246"/>
                <a:gd name="T32" fmla="*/ 1 w 246"/>
                <a:gd name="T33" fmla="*/ 2 h 246"/>
                <a:gd name="T34" fmla="*/ 0 w 246"/>
                <a:gd name="T35" fmla="*/ 4 h 246"/>
                <a:gd name="T36" fmla="*/ 0 w 246"/>
                <a:gd name="T37" fmla="*/ 5 h 246"/>
                <a:gd name="T38" fmla="*/ 0 w 246"/>
                <a:gd name="T39" fmla="*/ 6 h 246"/>
                <a:gd name="T40" fmla="*/ 1 w 246"/>
                <a:gd name="T41" fmla="*/ 7 h 246"/>
                <a:gd name="T42" fmla="*/ 1 w 246"/>
                <a:gd name="T43" fmla="*/ 8 h 246"/>
                <a:gd name="T44" fmla="*/ 2 w 246"/>
                <a:gd name="T45" fmla="*/ 9 h 246"/>
                <a:gd name="T46" fmla="*/ 4 w 246"/>
                <a:gd name="T47" fmla="*/ 10 h 246"/>
                <a:gd name="T48" fmla="*/ 5 w 246"/>
                <a:gd name="T49" fmla="*/ 10 h 24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246" h="246">
                  <a:moveTo>
                    <a:pt x="122" y="246"/>
                  </a:moveTo>
                  <a:lnTo>
                    <a:pt x="156" y="241"/>
                  </a:lnTo>
                  <a:lnTo>
                    <a:pt x="186" y="229"/>
                  </a:lnTo>
                  <a:lnTo>
                    <a:pt x="210" y="209"/>
                  </a:lnTo>
                  <a:lnTo>
                    <a:pt x="229" y="185"/>
                  </a:lnTo>
                  <a:lnTo>
                    <a:pt x="241" y="155"/>
                  </a:lnTo>
                  <a:lnTo>
                    <a:pt x="246" y="125"/>
                  </a:lnTo>
                  <a:lnTo>
                    <a:pt x="241" y="93"/>
                  </a:lnTo>
                  <a:lnTo>
                    <a:pt x="229" y="61"/>
                  </a:lnTo>
                  <a:lnTo>
                    <a:pt x="209" y="34"/>
                  </a:lnTo>
                  <a:lnTo>
                    <a:pt x="182" y="15"/>
                  </a:lnTo>
                  <a:lnTo>
                    <a:pt x="153" y="3"/>
                  </a:lnTo>
                  <a:lnTo>
                    <a:pt x="122" y="0"/>
                  </a:lnTo>
                  <a:lnTo>
                    <a:pt x="92" y="3"/>
                  </a:lnTo>
                  <a:lnTo>
                    <a:pt x="62" y="15"/>
                  </a:lnTo>
                  <a:lnTo>
                    <a:pt x="36" y="34"/>
                  </a:lnTo>
                  <a:lnTo>
                    <a:pt x="16" y="61"/>
                  </a:lnTo>
                  <a:lnTo>
                    <a:pt x="3" y="93"/>
                  </a:lnTo>
                  <a:lnTo>
                    <a:pt x="0" y="125"/>
                  </a:lnTo>
                  <a:lnTo>
                    <a:pt x="4" y="155"/>
                  </a:lnTo>
                  <a:lnTo>
                    <a:pt x="17" y="185"/>
                  </a:lnTo>
                  <a:lnTo>
                    <a:pt x="35" y="209"/>
                  </a:lnTo>
                  <a:lnTo>
                    <a:pt x="60" y="229"/>
                  </a:lnTo>
                  <a:lnTo>
                    <a:pt x="88" y="241"/>
                  </a:lnTo>
                  <a:lnTo>
                    <a:pt x="122" y="246"/>
                  </a:lnTo>
                  <a:close/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10313" name="Freeform 479"/>
            <p:cNvSpPr>
              <a:spLocks/>
            </p:cNvSpPr>
            <p:nvPr/>
          </p:nvSpPr>
          <p:spPr bwMode="auto">
            <a:xfrm>
              <a:off x="2521" y="2182"/>
              <a:ext cx="83" cy="38"/>
            </a:xfrm>
            <a:custGeom>
              <a:avLst/>
              <a:gdLst>
                <a:gd name="T0" fmla="*/ 0 w 414"/>
                <a:gd name="T1" fmla="*/ 8 h 189"/>
                <a:gd name="T2" fmla="*/ 0 w 414"/>
                <a:gd name="T3" fmla="*/ 6 h 189"/>
                <a:gd name="T4" fmla="*/ 1 w 414"/>
                <a:gd name="T5" fmla="*/ 5 h 189"/>
                <a:gd name="T6" fmla="*/ 2 w 414"/>
                <a:gd name="T7" fmla="*/ 4 h 189"/>
                <a:gd name="T8" fmla="*/ 2 w 414"/>
                <a:gd name="T9" fmla="*/ 3 h 189"/>
                <a:gd name="T10" fmla="*/ 3 w 414"/>
                <a:gd name="T11" fmla="*/ 2 h 189"/>
                <a:gd name="T12" fmla="*/ 5 w 414"/>
                <a:gd name="T13" fmla="*/ 1 h 189"/>
                <a:gd name="T14" fmla="*/ 6 w 414"/>
                <a:gd name="T15" fmla="*/ 1 h 189"/>
                <a:gd name="T16" fmla="*/ 7 w 414"/>
                <a:gd name="T17" fmla="*/ 0 h 189"/>
                <a:gd name="T18" fmla="*/ 9 w 414"/>
                <a:gd name="T19" fmla="*/ 0 h 189"/>
                <a:gd name="T20" fmla="*/ 10 w 414"/>
                <a:gd name="T21" fmla="*/ 0 h 189"/>
                <a:gd name="T22" fmla="*/ 11 w 414"/>
                <a:gd name="T23" fmla="*/ 0 h 189"/>
                <a:gd name="T24" fmla="*/ 13 w 414"/>
                <a:gd name="T25" fmla="*/ 1 h 189"/>
                <a:gd name="T26" fmla="*/ 14 w 414"/>
                <a:gd name="T27" fmla="*/ 1 h 189"/>
                <a:gd name="T28" fmla="*/ 15 w 414"/>
                <a:gd name="T29" fmla="*/ 2 h 189"/>
                <a:gd name="T30" fmla="*/ 16 w 414"/>
                <a:gd name="T31" fmla="*/ 3 h 189"/>
                <a:gd name="T32" fmla="*/ 17 w 414"/>
                <a:gd name="T33" fmla="*/ 4 h 18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14" h="189">
                  <a:moveTo>
                    <a:pt x="0" y="189"/>
                  </a:moveTo>
                  <a:lnTo>
                    <a:pt x="9" y="155"/>
                  </a:lnTo>
                  <a:lnTo>
                    <a:pt x="23" y="124"/>
                  </a:lnTo>
                  <a:lnTo>
                    <a:pt x="40" y="95"/>
                  </a:lnTo>
                  <a:lnTo>
                    <a:pt x="61" y="70"/>
                  </a:lnTo>
                  <a:lnTo>
                    <a:pt x="86" y="47"/>
                  </a:lnTo>
                  <a:lnTo>
                    <a:pt x="115" y="29"/>
                  </a:lnTo>
                  <a:lnTo>
                    <a:pt x="145" y="14"/>
                  </a:lnTo>
                  <a:lnTo>
                    <a:pt x="178" y="5"/>
                  </a:lnTo>
                  <a:lnTo>
                    <a:pt x="212" y="0"/>
                  </a:lnTo>
                  <a:lnTo>
                    <a:pt x="246" y="2"/>
                  </a:lnTo>
                  <a:lnTo>
                    <a:pt x="280" y="8"/>
                  </a:lnTo>
                  <a:lnTo>
                    <a:pt x="312" y="19"/>
                  </a:lnTo>
                  <a:lnTo>
                    <a:pt x="341" y="34"/>
                  </a:lnTo>
                  <a:lnTo>
                    <a:pt x="369" y="54"/>
                  </a:lnTo>
                  <a:lnTo>
                    <a:pt x="393" y="78"/>
                  </a:lnTo>
                  <a:lnTo>
                    <a:pt x="414" y="105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10314" name="Line 480"/>
            <p:cNvSpPr>
              <a:spLocks noChangeShapeType="1"/>
            </p:cNvSpPr>
            <p:nvPr/>
          </p:nvSpPr>
          <p:spPr bwMode="auto">
            <a:xfrm>
              <a:off x="2589" y="2188"/>
              <a:ext cx="14" cy="1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10315" name="Line 481"/>
            <p:cNvSpPr>
              <a:spLocks noChangeShapeType="1"/>
            </p:cNvSpPr>
            <p:nvPr/>
          </p:nvSpPr>
          <p:spPr bwMode="auto">
            <a:xfrm>
              <a:off x="2594" y="2173"/>
              <a:ext cx="16" cy="30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10316" name="Line 482"/>
            <p:cNvSpPr>
              <a:spLocks noChangeShapeType="1"/>
            </p:cNvSpPr>
            <p:nvPr/>
          </p:nvSpPr>
          <p:spPr bwMode="auto">
            <a:xfrm>
              <a:off x="2406" y="2099"/>
              <a:ext cx="654" cy="1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10317" name="Line 483"/>
            <p:cNvSpPr>
              <a:spLocks noChangeShapeType="1"/>
            </p:cNvSpPr>
            <p:nvPr/>
          </p:nvSpPr>
          <p:spPr bwMode="auto">
            <a:xfrm flipV="1">
              <a:off x="2861" y="2185"/>
              <a:ext cx="9" cy="18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10318" name="Freeform 484"/>
            <p:cNvSpPr>
              <a:spLocks/>
            </p:cNvSpPr>
            <p:nvPr/>
          </p:nvSpPr>
          <p:spPr bwMode="auto">
            <a:xfrm>
              <a:off x="2867" y="2185"/>
              <a:ext cx="22" cy="18"/>
            </a:xfrm>
            <a:custGeom>
              <a:avLst/>
              <a:gdLst>
                <a:gd name="T0" fmla="*/ 0 w 108"/>
                <a:gd name="T1" fmla="*/ 4 h 89"/>
                <a:gd name="T2" fmla="*/ 1 w 108"/>
                <a:gd name="T3" fmla="*/ 2 h 89"/>
                <a:gd name="T4" fmla="*/ 2 w 108"/>
                <a:gd name="T5" fmla="*/ 1 h 89"/>
                <a:gd name="T6" fmla="*/ 3 w 108"/>
                <a:gd name="T7" fmla="*/ 1 h 89"/>
                <a:gd name="T8" fmla="*/ 4 w 108"/>
                <a:gd name="T9" fmla="*/ 0 h 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8" h="89">
                  <a:moveTo>
                    <a:pt x="0" y="89"/>
                  </a:moveTo>
                  <a:lnTo>
                    <a:pt x="22" y="60"/>
                  </a:lnTo>
                  <a:lnTo>
                    <a:pt x="48" y="37"/>
                  </a:lnTo>
                  <a:lnTo>
                    <a:pt x="76" y="16"/>
                  </a:lnTo>
                  <a:lnTo>
                    <a:pt x="108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10319" name="Freeform 485"/>
            <p:cNvSpPr>
              <a:spLocks/>
            </p:cNvSpPr>
            <p:nvPr/>
          </p:nvSpPr>
          <p:spPr bwMode="auto">
            <a:xfrm>
              <a:off x="2922" y="2185"/>
              <a:ext cx="28" cy="35"/>
            </a:xfrm>
            <a:custGeom>
              <a:avLst/>
              <a:gdLst>
                <a:gd name="T0" fmla="*/ 0 w 140"/>
                <a:gd name="T1" fmla="*/ 0 h 173"/>
                <a:gd name="T2" fmla="*/ 2 w 140"/>
                <a:gd name="T3" fmla="*/ 1 h 173"/>
                <a:gd name="T4" fmla="*/ 3 w 140"/>
                <a:gd name="T5" fmla="*/ 2 h 173"/>
                <a:gd name="T6" fmla="*/ 4 w 140"/>
                <a:gd name="T7" fmla="*/ 3 h 173"/>
                <a:gd name="T8" fmla="*/ 4 w 140"/>
                <a:gd name="T9" fmla="*/ 4 h 173"/>
                <a:gd name="T10" fmla="*/ 5 w 140"/>
                <a:gd name="T11" fmla="*/ 5 h 173"/>
                <a:gd name="T12" fmla="*/ 5 w 140"/>
                <a:gd name="T13" fmla="*/ 6 h 173"/>
                <a:gd name="T14" fmla="*/ 6 w 140"/>
                <a:gd name="T15" fmla="*/ 7 h 17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40" h="173">
                  <a:moveTo>
                    <a:pt x="0" y="0"/>
                  </a:moveTo>
                  <a:lnTo>
                    <a:pt x="51" y="29"/>
                  </a:lnTo>
                  <a:lnTo>
                    <a:pt x="73" y="47"/>
                  </a:lnTo>
                  <a:lnTo>
                    <a:pt x="93" y="68"/>
                  </a:lnTo>
                  <a:lnTo>
                    <a:pt x="110" y="91"/>
                  </a:lnTo>
                  <a:lnTo>
                    <a:pt x="123" y="117"/>
                  </a:lnTo>
                  <a:lnTo>
                    <a:pt x="133" y="144"/>
                  </a:lnTo>
                  <a:lnTo>
                    <a:pt x="140" y="173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10320" name="Freeform 486"/>
            <p:cNvSpPr>
              <a:spLocks/>
            </p:cNvSpPr>
            <p:nvPr/>
          </p:nvSpPr>
          <p:spPr bwMode="auto">
            <a:xfrm>
              <a:off x="2881" y="2203"/>
              <a:ext cx="49" cy="49"/>
            </a:xfrm>
            <a:custGeom>
              <a:avLst/>
              <a:gdLst>
                <a:gd name="T0" fmla="*/ 5 w 246"/>
                <a:gd name="T1" fmla="*/ 10 h 246"/>
                <a:gd name="T2" fmla="*/ 6 w 246"/>
                <a:gd name="T3" fmla="*/ 10 h 246"/>
                <a:gd name="T4" fmla="*/ 7 w 246"/>
                <a:gd name="T5" fmla="*/ 9 h 246"/>
                <a:gd name="T6" fmla="*/ 8 w 246"/>
                <a:gd name="T7" fmla="*/ 8 h 246"/>
                <a:gd name="T8" fmla="*/ 9 w 246"/>
                <a:gd name="T9" fmla="*/ 7 h 246"/>
                <a:gd name="T10" fmla="*/ 10 w 246"/>
                <a:gd name="T11" fmla="*/ 6 h 246"/>
                <a:gd name="T12" fmla="*/ 10 w 246"/>
                <a:gd name="T13" fmla="*/ 5 h 246"/>
                <a:gd name="T14" fmla="*/ 10 w 246"/>
                <a:gd name="T15" fmla="*/ 4 h 246"/>
                <a:gd name="T16" fmla="*/ 9 w 246"/>
                <a:gd name="T17" fmla="*/ 2 h 246"/>
                <a:gd name="T18" fmla="*/ 8 w 246"/>
                <a:gd name="T19" fmla="*/ 1 h 246"/>
                <a:gd name="T20" fmla="*/ 7 w 246"/>
                <a:gd name="T21" fmla="*/ 1 h 246"/>
                <a:gd name="T22" fmla="*/ 6 w 246"/>
                <a:gd name="T23" fmla="*/ 0 h 246"/>
                <a:gd name="T24" fmla="*/ 5 w 246"/>
                <a:gd name="T25" fmla="*/ 0 h 246"/>
                <a:gd name="T26" fmla="*/ 4 w 246"/>
                <a:gd name="T27" fmla="*/ 0 h 246"/>
                <a:gd name="T28" fmla="*/ 3 w 246"/>
                <a:gd name="T29" fmla="*/ 1 h 246"/>
                <a:gd name="T30" fmla="*/ 1 w 246"/>
                <a:gd name="T31" fmla="*/ 1 h 246"/>
                <a:gd name="T32" fmla="*/ 1 w 246"/>
                <a:gd name="T33" fmla="*/ 2 h 246"/>
                <a:gd name="T34" fmla="*/ 0 w 246"/>
                <a:gd name="T35" fmla="*/ 4 h 246"/>
                <a:gd name="T36" fmla="*/ 0 w 246"/>
                <a:gd name="T37" fmla="*/ 5 h 246"/>
                <a:gd name="T38" fmla="*/ 0 w 246"/>
                <a:gd name="T39" fmla="*/ 6 h 246"/>
                <a:gd name="T40" fmla="*/ 1 w 246"/>
                <a:gd name="T41" fmla="*/ 7 h 246"/>
                <a:gd name="T42" fmla="*/ 1 w 246"/>
                <a:gd name="T43" fmla="*/ 8 h 246"/>
                <a:gd name="T44" fmla="*/ 2 w 246"/>
                <a:gd name="T45" fmla="*/ 9 h 246"/>
                <a:gd name="T46" fmla="*/ 4 w 246"/>
                <a:gd name="T47" fmla="*/ 10 h 246"/>
                <a:gd name="T48" fmla="*/ 5 w 246"/>
                <a:gd name="T49" fmla="*/ 10 h 24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246" h="246">
                  <a:moveTo>
                    <a:pt x="123" y="246"/>
                  </a:moveTo>
                  <a:lnTo>
                    <a:pt x="157" y="241"/>
                  </a:lnTo>
                  <a:lnTo>
                    <a:pt x="186" y="229"/>
                  </a:lnTo>
                  <a:lnTo>
                    <a:pt x="210" y="209"/>
                  </a:lnTo>
                  <a:lnTo>
                    <a:pt x="229" y="185"/>
                  </a:lnTo>
                  <a:lnTo>
                    <a:pt x="242" y="155"/>
                  </a:lnTo>
                  <a:lnTo>
                    <a:pt x="246" y="125"/>
                  </a:lnTo>
                  <a:lnTo>
                    <a:pt x="242" y="93"/>
                  </a:lnTo>
                  <a:lnTo>
                    <a:pt x="229" y="61"/>
                  </a:lnTo>
                  <a:lnTo>
                    <a:pt x="209" y="34"/>
                  </a:lnTo>
                  <a:lnTo>
                    <a:pt x="183" y="15"/>
                  </a:lnTo>
                  <a:lnTo>
                    <a:pt x="153" y="3"/>
                  </a:lnTo>
                  <a:lnTo>
                    <a:pt x="123" y="0"/>
                  </a:lnTo>
                  <a:lnTo>
                    <a:pt x="92" y="3"/>
                  </a:lnTo>
                  <a:lnTo>
                    <a:pt x="63" y="15"/>
                  </a:lnTo>
                  <a:lnTo>
                    <a:pt x="37" y="34"/>
                  </a:lnTo>
                  <a:lnTo>
                    <a:pt x="16" y="61"/>
                  </a:lnTo>
                  <a:lnTo>
                    <a:pt x="4" y="93"/>
                  </a:lnTo>
                  <a:lnTo>
                    <a:pt x="0" y="125"/>
                  </a:lnTo>
                  <a:lnTo>
                    <a:pt x="5" y="155"/>
                  </a:lnTo>
                  <a:lnTo>
                    <a:pt x="17" y="185"/>
                  </a:lnTo>
                  <a:lnTo>
                    <a:pt x="35" y="209"/>
                  </a:lnTo>
                  <a:lnTo>
                    <a:pt x="60" y="229"/>
                  </a:lnTo>
                  <a:lnTo>
                    <a:pt x="89" y="241"/>
                  </a:lnTo>
                  <a:lnTo>
                    <a:pt x="123" y="246"/>
                  </a:lnTo>
                  <a:close/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10321" name="Freeform 487"/>
            <p:cNvSpPr>
              <a:spLocks/>
            </p:cNvSpPr>
            <p:nvPr/>
          </p:nvSpPr>
          <p:spPr bwMode="auto">
            <a:xfrm>
              <a:off x="2895" y="2217"/>
              <a:ext cx="21" cy="21"/>
            </a:xfrm>
            <a:custGeom>
              <a:avLst/>
              <a:gdLst>
                <a:gd name="T0" fmla="*/ 2 w 104"/>
                <a:gd name="T1" fmla="*/ 4 h 105"/>
                <a:gd name="T2" fmla="*/ 3 w 104"/>
                <a:gd name="T3" fmla="*/ 4 h 105"/>
                <a:gd name="T4" fmla="*/ 3 w 104"/>
                <a:gd name="T5" fmla="*/ 4 h 105"/>
                <a:gd name="T6" fmla="*/ 4 w 104"/>
                <a:gd name="T7" fmla="*/ 3 h 105"/>
                <a:gd name="T8" fmla="*/ 4 w 104"/>
                <a:gd name="T9" fmla="*/ 3 h 105"/>
                <a:gd name="T10" fmla="*/ 4 w 104"/>
                <a:gd name="T11" fmla="*/ 2 h 105"/>
                <a:gd name="T12" fmla="*/ 4 w 104"/>
                <a:gd name="T13" fmla="*/ 1 h 105"/>
                <a:gd name="T14" fmla="*/ 3 w 104"/>
                <a:gd name="T15" fmla="*/ 0 h 105"/>
                <a:gd name="T16" fmla="*/ 2 w 104"/>
                <a:gd name="T17" fmla="*/ 0 h 105"/>
                <a:gd name="T18" fmla="*/ 2 w 104"/>
                <a:gd name="T19" fmla="*/ 0 h 105"/>
                <a:gd name="T20" fmla="*/ 1 w 104"/>
                <a:gd name="T21" fmla="*/ 0 h 105"/>
                <a:gd name="T22" fmla="*/ 1 w 104"/>
                <a:gd name="T23" fmla="*/ 1 h 105"/>
                <a:gd name="T24" fmla="*/ 0 w 104"/>
                <a:gd name="T25" fmla="*/ 1 h 105"/>
                <a:gd name="T26" fmla="*/ 0 w 104"/>
                <a:gd name="T27" fmla="*/ 2 h 105"/>
                <a:gd name="T28" fmla="*/ 0 w 104"/>
                <a:gd name="T29" fmla="*/ 2 h 105"/>
                <a:gd name="T30" fmla="*/ 0 w 104"/>
                <a:gd name="T31" fmla="*/ 3 h 105"/>
                <a:gd name="T32" fmla="*/ 1 w 104"/>
                <a:gd name="T33" fmla="*/ 4 h 105"/>
                <a:gd name="T34" fmla="*/ 2 w 104"/>
                <a:gd name="T35" fmla="*/ 4 h 105"/>
                <a:gd name="T36" fmla="*/ 2 w 104"/>
                <a:gd name="T37" fmla="*/ 4 h 10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04" h="105">
                  <a:moveTo>
                    <a:pt x="52" y="105"/>
                  </a:moveTo>
                  <a:lnTo>
                    <a:pt x="67" y="102"/>
                  </a:lnTo>
                  <a:lnTo>
                    <a:pt x="79" y="98"/>
                  </a:lnTo>
                  <a:lnTo>
                    <a:pt x="97" y="78"/>
                  </a:lnTo>
                  <a:lnTo>
                    <a:pt x="102" y="66"/>
                  </a:lnTo>
                  <a:lnTo>
                    <a:pt x="104" y="53"/>
                  </a:lnTo>
                  <a:lnTo>
                    <a:pt x="97" y="26"/>
                  </a:lnTo>
                  <a:lnTo>
                    <a:pt x="77" y="7"/>
                  </a:lnTo>
                  <a:lnTo>
                    <a:pt x="52" y="0"/>
                  </a:lnTo>
                  <a:lnTo>
                    <a:pt x="38" y="1"/>
                  </a:lnTo>
                  <a:lnTo>
                    <a:pt x="27" y="7"/>
                  </a:lnTo>
                  <a:lnTo>
                    <a:pt x="15" y="15"/>
                  </a:lnTo>
                  <a:lnTo>
                    <a:pt x="6" y="26"/>
                  </a:lnTo>
                  <a:lnTo>
                    <a:pt x="1" y="40"/>
                  </a:lnTo>
                  <a:lnTo>
                    <a:pt x="0" y="53"/>
                  </a:lnTo>
                  <a:lnTo>
                    <a:pt x="8" y="78"/>
                  </a:lnTo>
                  <a:lnTo>
                    <a:pt x="26" y="98"/>
                  </a:lnTo>
                  <a:lnTo>
                    <a:pt x="38" y="102"/>
                  </a:lnTo>
                  <a:lnTo>
                    <a:pt x="52" y="105"/>
                  </a:lnTo>
                  <a:close/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10322" name="Line 488"/>
            <p:cNvSpPr>
              <a:spLocks noChangeShapeType="1"/>
            </p:cNvSpPr>
            <p:nvPr/>
          </p:nvSpPr>
          <p:spPr bwMode="auto">
            <a:xfrm>
              <a:off x="2974" y="2185"/>
              <a:ext cx="18" cy="1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10323" name="Freeform 489"/>
            <p:cNvSpPr>
              <a:spLocks/>
            </p:cNvSpPr>
            <p:nvPr/>
          </p:nvSpPr>
          <p:spPr bwMode="auto">
            <a:xfrm>
              <a:off x="2964" y="2182"/>
              <a:ext cx="89" cy="38"/>
            </a:xfrm>
            <a:custGeom>
              <a:avLst/>
              <a:gdLst>
                <a:gd name="T0" fmla="*/ 0 w 447"/>
                <a:gd name="T1" fmla="*/ 8 h 189"/>
                <a:gd name="T2" fmla="*/ 0 w 447"/>
                <a:gd name="T3" fmla="*/ 6 h 189"/>
                <a:gd name="T4" fmla="*/ 1 w 447"/>
                <a:gd name="T5" fmla="*/ 5 h 189"/>
                <a:gd name="T6" fmla="*/ 2 w 447"/>
                <a:gd name="T7" fmla="*/ 3 h 189"/>
                <a:gd name="T8" fmla="*/ 3 w 447"/>
                <a:gd name="T9" fmla="*/ 2 h 189"/>
                <a:gd name="T10" fmla="*/ 4 w 447"/>
                <a:gd name="T11" fmla="*/ 1 h 189"/>
                <a:gd name="T12" fmla="*/ 6 w 447"/>
                <a:gd name="T13" fmla="*/ 1 h 189"/>
                <a:gd name="T14" fmla="*/ 7 w 447"/>
                <a:gd name="T15" fmla="*/ 0 h 189"/>
                <a:gd name="T16" fmla="*/ 9 w 447"/>
                <a:gd name="T17" fmla="*/ 0 h 189"/>
                <a:gd name="T18" fmla="*/ 11 w 447"/>
                <a:gd name="T19" fmla="*/ 0 h 189"/>
                <a:gd name="T20" fmla="*/ 12 w 447"/>
                <a:gd name="T21" fmla="*/ 1 h 189"/>
                <a:gd name="T22" fmla="*/ 13 w 447"/>
                <a:gd name="T23" fmla="*/ 1 h 189"/>
                <a:gd name="T24" fmla="*/ 15 w 447"/>
                <a:gd name="T25" fmla="*/ 2 h 189"/>
                <a:gd name="T26" fmla="*/ 16 w 447"/>
                <a:gd name="T27" fmla="*/ 3 h 189"/>
                <a:gd name="T28" fmla="*/ 17 w 447"/>
                <a:gd name="T29" fmla="*/ 5 h 189"/>
                <a:gd name="T30" fmla="*/ 17 w 447"/>
                <a:gd name="T31" fmla="*/ 6 h 189"/>
                <a:gd name="T32" fmla="*/ 18 w 447"/>
                <a:gd name="T33" fmla="*/ 8 h 18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47" h="189">
                  <a:moveTo>
                    <a:pt x="0" y="189"/>
                  </a:moveTo>
                  <a:lnTo>
                    <a:pt x="10" y="149"/>
                  </a:lnTo>
                  <a:lnTo>
                    <a:pt x="27" y="114"/>
                  </a:lnTo>
                  <a:lnTo>
                    <a:pt x="50" y="81"/>
                  </a:lnTo>
                  <a:lnTo>
                    <a:pt x="78" y="54"/>
                  </a:lnTo>
                  <a:lnTo>
                    <a:pt x="110" y="31"/>
                  </a:lnTo>
                  <a:lnTo>
                    <a:pt x="145" y="14"/>
                  </a:lnTo>
                  <a:lnTo>
                    <a:pt x="183" y="4"/>
                  </a:lnTo>
                  <a:lnTo>
                    <a:pt x="224" y="0"/>
                  </a:lnTo>
                  <a:lnTo>
                    <a:pt x="264" y="4"/>
                  </a:lnTo>
                  <a:lnTo>
                    <a:pt x="302" y="14"/>
                  </a:lnTo>
                  <a:lnTo>
                    <a:pt x="337" y="31"/>
                  </a:lnTo>
                  <a:lnTo>
                    <a:pt x="370" y="54"/>
                  </a:lnTo>
                  <a:lnTo>
                    <a:pt x="397" y="81"/>
                  </a:lnTo>
                  <a:lnTo>
                    <a:pt x="420" y="114"/>
                  </a:lnTo>
                  <a:lnTo>
                    <a:pt x="437" y="149"/>
                  </a:lnTo>
                  <a:lnTo>
                    <a:pt x="447" y="189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10324" name="Freeform 490"/>
            <p:cNvSpPr>
              <a:spLocks/>
            </p:cNvSpPr>
            <p:nvPr/>
          </p:nvSpPr>
          <p:spPr bwMode="auto">
            <a:xfrm>
              <a:off x="2984" y="2203"/>
              <a:ext cx="49" cy="49"/>
            </a:xfrm>
            <a:custGeom>
              <a:avLst/>
              <a:gdLst>
                <a:gd name="T0" fmla="*/ 5 w 246"/>
                <a:gd name="T1" fmla="*/ 10 h 246"/>
                <a:gd name="T2" fmla="*/ 6 w 246"/>
                <a:gd name="T3" fmla="*/ 10 h 246"/>
                <a:gd name="T4" fmla="*/ 7 w 246"/>
                <a:gd name="T5" fmla="*/ 9 h 246"/>
                <a:gd name="T6" fmla="*/ 8 w 246"/>
                <a:gd name="T7" fmla="*/ 8 h 246"/>
                <a:gd name="T8" fmla="*/ 9 w 246"/>
                <a:gd name="T9" fmla="*/ 7 h 246"/>
                <a:gd name="T10" fmla="*/ 10 w 246"/>
                <a:gd name="T11" fmla="*/ 6 h 246"/>
                <a:gd name="T12" fmla="*/ 10 w 246"/>
                <a:gd name="T13" fmla="*/ 5 h 246"/>
                <a:gd name="T14" fmla="*/ 10 w 246"/>
                <a:gd name="T15" fmla="*/ 4 h 246"/>
                <a:gd name="T16" fmla="*/ 9 w 246"/>
                <a:gd name="T17" fmla="*/ 2 h 246"/>
                <a:gd name="T18" fmla="*/ 8 w 246"/>
                <a:gd name="T19" fmla="*/ 1 h 246"/>
                <a:gd name="T20" fmla="*/ 7 w 246"/>
                <a:gd name="T21" fmla="*/ 1 h 246"/>
                <a:gd name="T22" fmla="*/ 6 w 246"/>
                <a:gd name="T23" fmla="*/ 0 h 246"/>
                <a:gd name="T24" fmla="*/ 5 w 246"/>
                <a:gd name="T25" fmla="*/ 0 h 246"/>
                <a:gd name="T26" fmla="*/ 4 w 246"/>
                <a:gd name="T27" fmla="*/ 0 h 246"/>
                <a:gd name="T28" fmla="*/ 3 w 246"/>
                <a:gd name="T29" fmla="*/ 1 h 246"/>
                <a:gd name="T30" fmla="*/ 1 w 246"/>
                <a:gd name="T31" fmla="*/ 1 h 246"/>
                <a:gd name="T32" fmla="*/ 1 w 246"/>
                <a:gd name="T33" fmla="*/ 2 h 246"/>
                <a:gd name="T34" fmla="*/ 0 w 246"/>
                <a:gd name="T35" fmla="*/ 4 h 246"/>
                <a:gd name="T36" fmla="*/ 0 w 246"/>
                <a:gd name="T37" fmla="*/ 5 h 246"/>
                <a:gd name="T38" fmla="*/ 0 w 246"/>
                <a:gd name="T39" fmla="*/ 6 h 246"/>
                <a:gd name="T40" fmla="*/ 1 w 246"/>
                <a:gd name="T41" fmla="*/ 7 h 246"/>
                <a:gd name="T42" fmla="*/ 1 w 246"/>
                <a:gd name="T43" fmla="*/ 8 h 246"/>
                <a:gd name="T44" fmla="*/ 2 w 246"/>
                <a:gd name="T45" fmla="*/ 9 h 246"/>
                <a:gd name="T46" fmla="*/ 4 w 246"/>
                <a:gd name="T47" fmla="*/ 10 h 246"/>
                <a:gd name="T48" fmla="*/ 5 w 246"/>
                <a:gd name="T49" fmla="*/ 10 h 24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246" h="246">
                  <a:moveTo>
                    <a:pt x="124" y="246"/>
                  </a:moveTo>
                  <a:lnTo>
                    <a:pt x="158" y="241"/>
                  </a:lnTo>
                  <a:lnTo>
                    <a:pt x="186" y="229"/>
                  </a:lnTo>
                  <a:lnTo>
                    <a:pt x="211" y="209"/>
                  </a:lnTo>
                  <a:lnTo>
                    <a:pt x="230" y="185"/>
                  </a:lnTo>
                  <a:lnTo>
                    <a:pt x="241" y="155"/>
                  </a:lnTo>
                  <a:lnTo>
                    <a:pt x="246" y="125"/>
                  </a:lnTo>
                  <a:lnTo>
                    <a:pt x="243" y="93"/>
                  </a:lnTo>
                  <a:lnTo>
                    <a:pt x="230" y="61"/>
                  </a:lnTo>
                  <a:lnTo>
                    <a:pt x="210" y="34"/>
                  </a:lnTo>
                  <a:lnTo>
                    <a:pt x="184" y="15"/>
                  </a:lnTo>
                  <a:lnTo>
                    <a:pt x="154" y="3"/>
                  </a:lnTo>
                  <a:lnTo>
                    <a:pt x="124" y="0"/>
                  </a:lnTo>
                  <a:lnTo>
                    <a:pt x="93" y="3"/>
                  </a:lnTo>
                  <a:lnTo>
                    <a:pt x="63" y="15"/>
                  </a:lnTo>
                  <a:lnTo>
                    <a:pt x="37" y="34"/>
                  </a:lnTo>
                  <a:lnTo>
                    <a:pt x="17" y="61"/>
                  </a:lnTo>
                  <a:lnTo>
                    <a:pt x="4" y="93"/>
                  </a:lnTo>
                  <a:lnTo>
                    <a:pt x="0" y="125"/>
                  </a:lnTo>
                  <a:lnTo>
                    <a:pt x="4" y="155"/>
                  </a:lnTo>
                  <a:lnTo>
                    <a:pt x="17" y="185"/>
                  </a:lnTo>
                  <a:lnTo>
                    <a:pt x="36" y="209"/>
                  </a:lnTo>
                  <a:lnTo>
                    <a:pt x="60" y="229"/>
                  </a:lnTo>
                  <a:lnTo>
                    <a:pt x="90" y="241"/>
                  </a:lnTo>
                  <a:lnTo>
                    <a:pt x="124" y="246"/>
                  </a:lnTo>
                  <a:close/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10325" name="Freeform 491"/>
            <p:cNvSpPr>
              <a:spLocks/>
            </p:cNvSpPr>
            <p:nvPr/>
          </p:nvSpPr>
          <p:spPr bwMode="auto">
            <a:xfrm>
              <a:off x="2998" y="2217"/>
              <a:ext cx="21" cy="21"/>
            </a:xfrm>
            <a:custGeom>
              <a:avLst/>
              <a:gdLst>
                <a:gd name="T0" fmla="*/ 2 w 105"/>
                <a:gd name="T1" fmla="*/ 4 h 105"/>
                <a:gd name="T2" fmla="*/ 3 w 105"/>
                <a:gd name="T3" fmla="*/ 4 h 105"/>
                <a:gd name="T4" fmla="*/ 3 w 105"/>
                <a:gd name="T5" fmla="*/ 4 h 105"/>
                <a:gd name="T6" fmla="*/ 4 w 105"/>
                <a:gd name="T7" fmla="*/ 3 h 105"/>
                <a:gd name="T8" fmla="*/ 4 w 105"/>
                <a:gd name="T9" fmla="*/ 2 h 105"/>
                <a:gd name="T10" fmla="*/ 4 w 105"/>
                <a:gd name="T11" fmla="*/ 2 h 105"/>
                <a:gd name="T12" fmla="*/ 4 w 105"/>
                <a:gd name="T13" fmla="*/ 1 h 105"/>
                <a:gd name="T14" fmla="*/ 3 w 105"/>
                <a:gd name="T15" fmla="*/ 0 h 105"/>
                <a:gd name="T16" fmla="*/ 2 w 105"/>
                <a:gd name="T17" fmla="*/ 0 h 105"/>
                <a:gd name="T18" fmla="*/ 2 w 105"/>
                <a:gd name="T19" fmla="*/ 0 h 105"/>
                <a:gd name="T20" fmla="*/ 1 w 105"/>
                <a:gd name="T21" fmla="*/ 0 h 105"/>
                <a:gd name="T22" fmla="*/ 1 w 105"/>
                <a:gd name="T23" fmla="*/ 1 h 105"/>
                <a:gd name="T24" fmla="*/ 0 w 105"/>
                <a:gd name="T25" fmla="*/ 1 h 105"/>
                <a:gd name="T26" fmla="*/ 0 w 105"/>
                <a:gd name="T27" fmla="*/ 2 h 105"/>
                <a:gd name="T28" fmla="*/ 0 w 105"/>
                <a:gd name="T29" fmla="*/ 2 h 105"/>
                <a:gd name="T30" fmla="*/ 0 w 105"/>
                <a:gd name="T31" fmla="*/ 3 h 105"/>
                <a:gd name="T32" fmla="*/ 1 w 105"/>
                <a:gd name="T33" fmla="*/ 4 h 105"/>
                <a:gd name="T34" fmla="*/ 2 w 105"/>
                <a:gd name="T35" fmla="*/ 4 h 105"/>
                <a:gd name="T36" fmla="*/ 2 w 105"/>
                <a:gd name="T37" fmla="*/ 4 h 10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05" h="105">
                  <a:moveTo>
                    <a:pt x="53" y="105"/>
                  </a:moveTo>
                  <a:lnTo>
                    <a:pt x="66" y="102"/>
                  </a:lnTo>
                  <a:lnTo>
                    <a:pt x="79" y="98"/>
                  </a:lnTo>
                  <a:lnTo>
                    <a:pt x="98" y="78"/>
                  </a:lnTo>
                  <a:lnTo>
                    <a:pt x="105" y="53"/>
                  </a:lnTo>
                  <a:lnTo>
                    <a:pt x="104" y="40"/>
                  </a:lnTo>
                  <a:lnTo>
                    <a:pt x="98" y="26"/>
                  </a:lnTo>
                  <a:lnTo>
                    <a:pt x="77" y="7"/>
                  </a:lnTo>
                  <a:lnTo>
                    <a:pt x="53" y="0"/>
                  </a:lnTo>
                  <a:lnTo>
                    <a:pt x="39" y="1"/>
                  </a:lnTo>
                  <a:lnTo>
                    <a:pt x="28" y="7"/>
                  </a:lnTo>
                  <a:lnTo>
                    <a:pt x="16" y="15"/>
                  </a:lnTo>
                  <a:lnTo>
                    <a:pt x="7" y="26"/>
                  </a:lnTo>
                  <a:lnTo>
                    <a:pt x="2" y="40"/>
                  </a:lnTo>
                  <a:lnTo>
                    <a:pt x="0" y="53"/>
                  </a:lnTo>
                  <a:lnTo>
                    <a:pt x="7" y="78"/>
                  </a:lnTo>
                  <a:lnTo>
                    <a:pt x="25" y="98"/>
                  </a:lnTo>
                  <a:lnTo>
                    <a:pt x="38" y="102"/>
                  </a:lnTo>
                  <a:lnTo>
                    <a:pt x="53" y="105"/>
                  </a:lnTo>
                  <a:close/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10326" name="Line 492"/>
            <p:cNvSpPr>
              <a:spLocks noChangeShapeType="1"/>
            </p:cNvSpPr>
            <p:nvPr/>
          </p:nvSpPr>
          <p:spPr bwMode="auto">
            <a:xfrm>
              <a:off x="3025" y="2185"/>
              <a:ext cx="14" cy="1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10327" name="Line 493"/>
            <p:cNvSpPr>
              <a:spLocks noChangeShapeType="1"/>
            </p:cNvSpPr>
            <p:nvPr/>
          </p:nvSpPr>
          <p:spPr bwMode="auto">
            <a:xfrm>
              <a:off x="3096" y="2180"/>
              <a:ext cx="9" cy="1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10328" name="Line 494"/>
            <p:cNvSpPr>
              <a:spLocks noChangeShapeType="1"/>
            </p:cNvSpPr>
            <p:nvPr/>
          </p:nvSpPr>
          <p:spPr bwMode="auto">
            <a:xfrm>
              <a:off x="3096" y="2185"/>
              <a:ext cx="9" cy="1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10329" name="Freeform 495"/>
            <p:cNvSpPr>
              <a:spLocks/>
            </p:cNvSpPr>
            <p:nvPr/>
          </p:nvSpPr>
          <p:spPr bwMode="auto">
            <a:xfrm>
              <a:off x="3122" y="2185"/>
              <a:ext cx="71" cy="38"/>
            </a:xfrm>
            <a:custGeom>
              <a:avLst/>
              <a:gdLst>
                <a:gd name="T0" fmla="*/ 0 w 352"/>
                <a:gd name="T1" fmla="*/ 0 h 191"/>
                <a:gd name="T2" fmla="*/ 1 w 352"/>
                <a:gd name="T3" fmla="*/ 1 h 191"/>
                <a:gd name="T4" fmla="*/ 14 w 352"/>
                <a:gd name="T5" fmla="*/ 1 h 191"/>
                <a:gd name="T6" fmla="*/ 14 w 352"/>
                <a:gd name="T7" fmla="*/ 8 h 19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52" h="191">
                  <a:moveTo>
                    <a:pt x="0" y="0"/>
                  </a:moveTo>
                  <a:lnTo>
                    <a:pt x="19" y="16"/>
                  </a:lnTo>
                  <a:lnTo>
                    <a:pt x="352" y="16"/>
                  </a:lnTo>
                  <a:lnTo>
                    <a:pt x="352" y="191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10330" name="Line 496"/>
            <p:cNvSpPr>
              <a:spLocks noChangeShapeType="1"/>
            </p:cNvSpPr>
            <p:nvPr/>
          </p:nvSpPr>
          <p:spPr bwMode="auto">
            <a:xfrm flipH="1">
              <a:off x="3060" y="2235"/>
              <a:ext cx="133" cy="1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10331" name="Line 497"/>
            <p:cNvSpPr>
              <a:spLocks noChangeShapeType="1"/>
            </p:cNvSpPr>
            <p:nvPr/>
          </p:nvSpPr>
          <p:spPr bwMode="auto">
            <a:xfrm flipV="1">
              <a:off x="3060" y="2197"/>
              <a:ext cx="1" cy="23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10332" name="Line 498"/>
            <p:cNvSpPr>
              <a:spLocks noChangeShapeType="1"/>
            </p:cNvSpPr>
            <p:nvPr/>
          </p:nvSpPr>
          <p:spPr bwMode="auto">
            <a:xfrm>
              <a:off x="3042" y="2197"/>
              <a:ext cx="151" cy="1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10333" name="Freeform 499"/>
            <p:cNvSpPr>
              <a:spLocks/>
            </p:cNvSpPr>
            <p:nvPr/>
          </p:nvSpPr>
          <p:spPr bwMode="auto">
            <a:xfrm>
              <a:off x="3138" y="2197"/>
              <a:ext cx="46" cy="28"/>
            </a:xfrm>
            <a:custGeom>
              <a:avLst/>
              <a:gdLst>
                <a:gd name="T0" fmla="*/ 9 w 230"/>
                <a:gd name="T1" fmla="*/ 0 h 136"/>
                <a:gd name="T2" fmla="*/ 9 w 230"/>
                <a:gd name="T3" fmla="*/ 6 h 136"/>
                <a:gd name="T4" fmla="*/ 0 w 230"/>
                <a:gd name="T5" fmla="*/ 6 h 136"/>
                <a:gd name="T6" fmla="*/ 0 w 230"/>
                <a:gd name="T7" fmla="*/ 0 h 13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30" h="136">
                  <a:moveTo>
                    <a:pt x="230" y="0"/>
                  </a:moveTo>
                  <a:lnTo>
                    <a:pt x="230" y="136"/>
                  </a:lnTo>
                  <a:lnTo>
                    <a:pt x="0" y="136"/>
                  </a:lnTo>
                  <a:lnTo>
                    <a:pt x="0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10334" name="Freeform 500"/>
            <p:cNvSpPr>
              <a:spLocks/>
            </p:cNvSpPr>
            <p:nvPr/>
          </p:nvSpPr>
          <p:spPr bwMode="auto">
            <a:xfrm>
              <a:off x="3138" y="2120"/>
              <a:ext cx="55" cy="56"/>
            </a:xfrm>
            <a:custGeom>
              <a:avLst/>
              <a:gdLst>
                <a:gd name="T0" fmla="*/ 11 w 275"/>
                <a:gd name="T1" fmla="*/ 0 h 278"/>
                <a:gd name="T2" fmla="*/ 11 w 275"/>
                <a:gd name="T3" fmla="*/ 9 h 278"/>
                <a:gd name="T4" fmla="*/ 11 w 275"/>
                <a:gd name="T5" fmla="*/ 10 h 278"/>
                <a:gd name="T6" fmla="*/ 10 w 275"/>
                <a:gd name="T7" fmla="*/ 11 h 278"/>
                <a:gd name="T8" fmla="*/ 10 w 275"/>
                <a:gd name="T9" fmla="*/ 11 h 278"/>
                <a:gd name="T10" fmla="*/ 9 w 275"/>
                <a:gd name="T11" fmla="*/ 11 h 278"/>
                <a:gd name="T12" fmla="*/ 2 w 275"/>
                <a:gd name="T13" fmla="*/ 11 h 278"/>
                <a:gd name="T14" fmla="*/ 1 w 275"/>
                <a:gd name="T15" fmla="*/ 11 h 278"/>
                <a:gd name="T16" fmla="*/ 1 w 275"/>
                <a:gd name="T17" fmla="*/ 11 h 278"/>
                <a:gd name="T18" fmla="*/ 0 w 275"/>
                <a:gd name="T19" fmla="*/ 10 h 278"/>
                <a:gd name="T20" fmla="*/ 0 w 275"/>
                <a:gd name="T21" fmla="*/ 9 h 278"/>
                <a:gd name="T22" fmla="*/ 0 w 275"/>
                <a:gd name="T23" fmla="*/ 0 h 27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75" h="278">
                  <a:moveTo>
                    <a:pt x="275" y="0"/>
                  </a:moveTo>
                  <a:lnTo>
                    <a:pt x="275" y="225"/>
                  </a:lnTo>
                  <a:lnTo>
                    <a:pt x="271" y="245"/>
                  </a:lnTo>
                  <a:lnTo>
                    <a:pt x="259" y="262"/>
                  </a:lnTo>
                  <a:lnTo>
                    <a:pt x="242" y="273"/>
                  </a:lnTo>
                  <a:lnTo>
                    <a:pt x="222" y="278"/>
                  </a:lnTo>
                  <a:lnTo>
                    <a:pt x="53" y="278"/>
                  </a:lnTo>
                  <a:lnTo>
                    <a:pt x="33" y="273"/>
                  </a:lnTo>
                  <a:lnTo>
                    <a:pt x="16" y="262"/>
                  </a:lnTo>
                  <a:lnTo>
                    <a:pt x="4" y="245"/>
                  </a:lnTo>
                  <a:lnTo>
                    <a:pt x="0" y="225"/>
                  </a:lnTo>
                  <a:lnTo>
                    <a:pt x="0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10335" name="Line 501"/>
            <p:cNvSpPr>
              <a:spLocks noChangeShapeType="1"/>
            </p:cNvSpPr>
            <p:nvPr/>
          </p:nvSpPr>
          <p:spPr bwMode="auto">
            <a:xfrm>
              <a:off x="3217" y="2072"/>
              <a:ext cx="15" cy="43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10336" name="Freeform 502"/>
            <p:cNvSpPr>
              <a:spLocks/>
            </p:cNvSpPr>
            <p:nvPr/>
          </p:nvSpPr>
          <p:spPr bwMode="auto">
            <a:xfrm>
              <a:off x="3229" y="2170"/>
              <a:ext cx="108" cy="50"/>
            </a:xfrm>
            <a:custGeom>
              <a:avLst/>
              <a:gdLst>
                <a:gd name="T0" fmla="*/ 0 w 539"/>
                <a:gd name="T1" fmla="*/ 10 h 246"/>
                <a:gd name="T2" fmla="*/ 0 w 539"/>
                <a:gd name="T3" fmla="*/ 8 h 246"/>
                <a:gd name="T4" fmla="*/ 1 w 539"/>
                <a:gd name="T5" fmla="*/ 7 h 246"/>
                <a:gd name="T6" fmla="*/ 2 w 539"/>
                <a:gd name="T7" fmla="*/ 5 h 246"/>
                <a:gd name="T8" fmla="*/ 3 w 539"/>
                <a:gd name="T9" fmla="*/ 3 h 246"/>
                <a:gd name="T10" fmla="*/ 5 w 539"/>
                <a:gd name="T11" fmla="*/ 2 h 246"/>
                <a:gd name="T12" fmla="*/ 6 w 539"/>
                <a:gd name="T13" fmla="*/ 1 h 246"/>
                <a:gd name="T14" fmla="*/ 8 w 539"/>
                <a:gd name="T15" fmla="*/ 1 h 246"/>
                <a:gd name="T16" fmla="*/ 10 w 539"/>
                <a:gd name="T17" fmla="*/ 0 h 246"/>
                <a:gd name="T18" fmla="*/ 11 w 539"/>
                <a:gd name="T19" fmla="*/ 0 h 246"/>
                <a:gd name="T20" fmla="*/ 13 w 539"/>
                <a:gd name="T21" fmla="*/ 0 h 246"/>
                <a:gd name="T22" fmla="*/ 15 w 539"/>
                <a:gd name="T23" fmla="*/ 1 h 246"/>
                <a:gd name="T24" fmla="*/ 17 w 539"/>
                <a:gd name="T25" fmla="*/ 1 h 246"/>
                <a:gd name="T26" fmla="*/ 18 w 539"/>
                <a:gd name="T27" fmla="*/ 2 h 246"/>
                <a:gd name="T28" fmla="*/ 19 w 539"/>
                <a:gd name="T29" fmla="*/ 3 h 246"/>
                <a:gd name="T30" fmla="*/ 21 w 539"/>
                <a:gd name="T31" fmla="*/ 5 h 246"/>
                <a:gd name="T32" fmla="*/ 22 w 539"/>
                <a:gd name="T33" fmla="*/ 7 h 24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39" h="246">
                  <a:moveTo>
                    <a:pt x="0" y="246"/>
                  </a:moveTo>
                  <a:lnTo>
                    <a:pt x="10" y="200"/>
                  </a:lnTo>
                  <a:lnTo>
                    <a:pt x="27" y="158"/>
                  </a:lnTo>
                  <a:lnTo>
                    <a:pt x="50" y="119"/>
                  </a:lnTo>
                  <a:lnTo>
                    <a:pt x="79" y="85"/>
                  </a:lnTo>
                  <a:lnTo>
                    <a:pt x="113" y="55"/>
                  </a:lnTo>
                  <a:lnTo>
                    <a:pt x="151" y="31"/>
                  </a:lnTo>
                  <a:lnTo>
                    <a:pt x="193" y="14"/>
                  </a:lnTo>
                  <a:lnTo>
                    <a:pt x="238" y="3"/>
                  </a:lnTo>
                  <a:lnTo>
                    <a:pt x="284" y="0"/>
                  </a:lnTo>
                  <a:lnTo>
                    <a:pt x="330" y="3"/>
                  </a:lnTo>
                  <a:lnTo>
                    <a:pt x="374" y="14"/>
                  </a:lnTo>
                  <a:lnTo>
                    <a:pt x="415" y="31"/>
                  </a:lnTo>
                  <a:lnTo>
                    <a:pt x="452" y="55"/>
                  </a:lnTo>
                  <a:lnTo>
                    <a:pt x="486" y="86"/>
                  </a:lnTo>
                  <a:lnTo>
                    <a:pt x="516" y="121"/>
                  </a:lnTo>
                  <a:lnTo>
                    <a:pt x="539" y="161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10337" name="Freeform 503"/>
            <p:cNvSpPr>
              <a:spLocks/>
            </p:cNvSpPr>
            <p:nvPr/>
          </p:nvSpPr>
          <p:spPr bwMode="auto">
            <a:xfrm>
              <a:off x="3241" y="2182"/>
              <a:ext cx="89" cy="38"/>
            </a:xfrm>
            <a:custGeom>
              <a:avLst/>
              <a:gdLst>
                <a:gd name="T0" fmla="*/ 18 w 445"/>
                <a:gd name="T1" fmla="*/ 8 h 187"/>
                <a:gd name="T2" fmla="*/ 17 w 445"/>
                <a:gd name="T3" fmla="*/ 6 h 187"/>
                <a:gd name="T4" fmla="*/ 17 w 445"/>
                <a:gd name="T5" fmla="*/ 5 h 187"/>
                <a:gd name="T6" fmla="*/ 16 w 445"/>
                <a:gd name="T7" fmla="*/ 3 h 187"/>
                <a:gd name="T8" fmla="*/ 15 w 445"/>
                <a:gd name="T9" fmla="*/ 2 h 187"/>
                <a:gd name="T10" fmla="*/ 13 w 445"/>
                <a:gd name="T11" fmla="*/ 1 h 187"/>
                <a:gd name="T12" fmla="*/ 12 w 445"/>
                <a:gd name="T13" fmla="*/ 1 h 187"/>
                <a:gd name="T14" fmla="*/ 11 w 445"/>
                <a:gd name="T15" fmla="*/ 0 h 187"/>
                <a:gd name="T16" fmla="*/ 9 w 445"/>
                <a:gd name="T17" fmla="*/ 0 h 187"/>
                <a:gd name="T18" fmla="*/ 7 w 445"/>
                <a:gd name="T19" fmla="*/ 0 h 187"/>
                <a:gd name="T20" fmla="*/ 6 w 445"/>
                <a:gd name="T21" fmla="*/ 1 h 187"/>
                <a:gd name="T22" fmla="*/ 4 w 445"/>
                <a:gd name="T23" fmla="*/ 1 h 187"/>
                <a:gd name="T24" fmla="*/ 3 w 445"/>
                <a:gd name="T25" fmla="*/ 2 h 187"/>
                <a:gd name="T26" fmla="*/ 2 w 445"/>
                <a:gd name="T27" fmla="*/ 3 h 187"/>
                <a:gd name="T28" fmla="*/ 1 w 445"/>
                <a:gd name="T29" fmla="*/ 5 h 187"/>
                <a:gd name="T30" fmla="*/ 0 w 445"/>
                <a:gd name="T31" fmla="*/ 6 h 187"/>
                <a:gd name="T32" fmla="*/ 0 w 445"/>
                <a:gd name="T33" fmla="*/ 8 h 18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45" h="187">
                  <a:moveTo>
                    <a:pt x="445" y="187"/>
                  </a:moveTo>
                  <a:lnTo>
                    <a:pt x="435" y="147"/>
                  </a:lnTo>
                  <a:lnTo>
                    <a:pt x="418" y="112"/>
                  </a:lnTo>
                  <a:lnTo>
                    <a:pt x="396" y="80"/>
                  </a:lnTo>
                  <a:lnTo>
                    <a:pt x="368" y="53"/>
                  </a:lnTo>
                  <a:lnTo>
                    <a:pt x="335" y="30"/>
                  </a:lnTo>
                  <a:lnTo>
                    <a:pt x="300" y="13"/>
                  </a:lnTo>
                  <a:lnTo>
                    <a:pt x="263" y="3"/>
                  </a:lnTo>
                  <a:lnTo>
                    <a:pt x="222" y="0"/>
                  </a:lnTo>
                  <a:lnTo>
                    <a:pt x="182" y="3"/>
                  </a:lnTo>
                  <a:lnTo>
                    <a:pt x="144" y="13"/>
                  </a:lnTo>
                  <a:lnTo>
                    <a:pt x="109" y="30"/>
                  </a:lnTo>
                  <a:lnTo>
                    <a:pt x="77" y="53"/>
                  </a:lnTo>
                  <a:lnTo>
                    <a:pt x="50" y="80"/>
                  </a:lnTo>
                  <a:lnTo>
                    <a:pt x="27" y="112"/>
                  </a:lnTo>
                  <a:lnTo>
                    <a:pt x="10" y="147"/>
                  </a:lnTo>
                  <a:lnTo>
                    <a:pt x="0" y="187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10338" name="Freeform 504"/>
            <p:cNvSpPr>
              <a:spLocks/>
            </p:cNvSpPr>
            <p:nvPr/>
          </p:nvSpPr>
          <p:spPr bwMode="auto">
            <a:xfrm>
              <a:off x="3261" y="2203"/>
              <a:ext cx="49" cy="49"/>
            </a:xfrm>
            <a:custGeom>
              <a:avLst/>
              <a:gdLst>
                <a:gd name="T0" fmla="*/ 5 w 246"/>
                <a:gd name="T1" fmla="*/ 10 h 246"/>
                <a:gd name="T2" fmla="*/ 6 w 246"/>
                <a:gd name="T3" fmla="*/ 10 h 246"/>
                <a:gd name="T4" fmla="*/ 7 w 246"/>
                <a:gd name="T5" fmla="*/ 9 h 246"/>
                <a:gd name="T6" fmla="*/ 8 w 246"/>
                <a:gd name="T7" fmla="*/ 8 h 246"/>
                <a:gd name="T8" fmla="*/ 9 w 246"/>
                <a:gd name="T9" fmla="*/ 7 h 246"/>
                <a:gd name="T10" fmla="*/ 10 w 246"/>
                <a:gd name="T11" fmla="*/ 6 h 246"/>
                <a:gd name="T12" fmla="*/ 10 w 246"/>
                <a:gd name="T13" fmla="*/ 5 h 246"/>
                <a:gd name="T14" fmla="*/ 10 w 246"/>
                <a:gd name="T15" fmla="*/ 4 h 246"/>
                <a:gd name="T16" fmla="*/ 9 w 246"/>
                <a:gd name="T17" fmla="*/ 2 h 246"/>
                <a:gd name="T18" fmla="*/ 8 w 246"/>
                <a:gd name="T19" fmla="*/ 1 h 246"/>
                <a:gd name="T20" fmla="*/ 7 w 246"/>
                <a:gd name="T21" fmla="*/ 1 h 246"/>
                <a:gd name="T22" fmla="*/ 6 w 246"/>
                <a:gd name="T23" fmla="*/ 0 h 246"/>
                <a:gd name="T24" fmla="*/ 5 w 246"/>
                <a:gd name="T25" fmla="*/ 0 h 246"/>
                <a:gd name="T26" fmla="*/ 4 w 246"/>
                <a:gd name="T27" fmla="*/ 0 h 246"/>
                <a:gd name="T28" fmla="*/ 2 w 246"/>
                <a:gd name="T29" fmla="*/ 1 h 246"/>
                <a:gd name="T30" fmla="*/ 1 w 246"/>
                <a:gd name="T31" fmla="*/ 1 h 246"/>
                <a:gd name="T32" fmla="*/ 1 w 246"/>
                <a:gd name="T33" fmla="*/ 2 h 246"/>
                <a:gd name="T34" fmla="*/ 0 w 246"/>
                <a:gd name="T35" fmla="*/ 4 h 246"/>
                <a:gd name="T36" fmla="*/ 0 w 246"/>
                <a:gd name="T37" fmla="*/ 5 h 246"/>
                <a:gd name="T38" fmla="*/ 0 w 246"/>
                <a:gd name="T39" fmla="*/ 6 h 246"/>
                <a:gd name="T40" fmla="*/ 1 w 246"/>
                <a:gd name="T41" fmla="*/ 7 h 246"/>
                <a:gd name="T42" fmla="*/ 1 w 246"/>
                <a:gd name="T43" fmla="*/ 8 h 246"/>
                <a:gd name="T44" fmla="*/ 2 w 246"/>
                <a:gd name="T45" fmla="*/ 9 h 246"/>
                <a:gd name="T46" fmla="*/ 4 w 246"/>
                <a:gd name="T47" fmla="*/ 10 h 246"/>
                <a:gd name="T48" fmla="*/ 5 w 246"/>
                <a:gd name="T49" fmla="*/ 10 h 24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246" h="246">
                  <a:moveTo>
                    <a:pt x="122" y="246"/>
                  </a:moveTo>
                  <a:lnTo>
                    <a:pt x="156" y="241"/>
                  </a:lnTo>
                  <a:lnTo>
                    <a:pt x="186" y="229"/>
                  </a:lnTo>
                  <a:lnTo>
                    <a:pt x="211" y="209"/>
                  </a:lnTo>
                  <a:lnTo>
                    <a:pt x="229" y="185"/>
                  </a:lnTo>
                  <a:lnTo>
                    <a:pt x="241" y="155"/>
                  </a:lnTo>
                  <a:lnTo>
                    <a:pt x="246" y="125"/>
                  </a:lnTo>
                  <a:lnTo>
                    <a:pt x="241" y="93"/>
                  </a:lnTo>
                  <a:lnTo>
                    <a:pt x="229" y="61"/>
                  </a:lnTo>
                  <a:lnTo>
                    <a:pt x="208" y="34"/>
                  </a:lnTo>
                  <a:lnTo>
                    <a:pt x="182" y="15"/>
                  </a:lnTo>
                  <a:lnTo>
                    <a:pt x="153" y="3"/>
                  </a:lnTo>
                  <a:lnTo>
                    <a:pt x="122" y="0"/>
                  </a:lnTo>
                  <a:lnTo>
                    <a:pt x="91" y="3"/>
                  </a:lnTo>
                  <a:lnTo>
                    <a:pt x="62" y="15"/>
                  </a:lnTo>
                  <a:lnTo>
                    <a:pt x="36" y="34"/>
                  </a:lnTo>
                  <a:lnTo>
                    <a:pt x="16" y="61"/>
                  </a:lnTo>
                  <a:lnTo>
                    <a:pt x="3" y="93"/>
                  </a:lnTo>
                  <a:lnTo>
                    <a:pt x="0" y="125"/>
                  </a:lnTo>
                  <a:lnTo>
                    <a:pt x="4" y="155"/>
                  </a:lnTo>
                  <a:lnTo>
                    <a:pt x="17" y="185"/>
                  </a:lnTo>
                  <a:lnTo>
                    <a:pt x="35" y="209"/>
                  </a:lnTo>
                  <a:lnTo>
                    <a:pt x="60" y="229"/>
                  </a:lnTo>
                  <a:lnTo>
                    <a:pt x="88" y="241"/>
                  </a:lnTo>
                  <a:lnTo>
                    <a:pt x="122" y="246"/>
                  </a:lnTo>
                  <a:close/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10339" name="Freeform 505"/>
            <p:cNvSpPr>
              <a:spLocks/>
            </p:cNvSpPr>
            <p:nvPr/>
          </p:nvSpPr>
          <p:spPr bwMode="auto">
            <a:xfrm>
              <a:off x="3275" y="2217"/>
              <a:ext cx="21" cy="21"/>
            </a:xfrm>
            <a:custGeom>
              <a:avLst/>
              <a:gdLst>
                <a:gd name="T0" fmla="*/ 2 w 103"/>
                <a:gd name="T1" fmla="*/ 4 h 105"/>
                <a:gd name="T2" fmla="*/ 3 w 103"/>
                <a:gd name="T3" fmla="*/ 4 h 105"/>
                <a:gd name="T4" fmla="*/ 3 w 103"/>
                <a:gd name="T5" fmla="*/ 4 h 105"/>
                <a:gd name="T6" fmla="*/ 4 w 103"/>
                <a:gd name="T7" fmla="*/ 3 h 105"/>
                <a:gd name="T8" fmla="*/ 4 w 103"/>
                <a:gd name="T9" fmla="*/ 2 h 105"/>
                <a:gd name="T10" fmla="*/ 4 w 103"/>
                <a:gd name="T11" fmla="*/ 1 h 105"/>
                <a:gd name="T12" fmla="*/ 3 w 103"/>
                <a:gd name="T13" fmla="*/ 0 h 105"/>
                <a:gd name="T14" fmla="*/ 2 w 103"/>
                <a:gd name="T15" fmla="*/ 0 h 105"/>
                <a:gd name="T16" fmla="*/ 2 w 103"/>
                <a:gd name="T17" fmla="*/ 0 h 105"/>
                <a:gd name="T18" fmla="*/ 1 w 103"/>
                <a:gd name="T19" fmla="*/ 0 h 105"/>
                <a:gd name="T20" fmla="*/ 1 w 103"/>
                <a:gd name="T21" fmla="*/ 1 h 105"/>
                <a:gd name="T22" fmla="*/ 0 w 103"/>
                <a:gd name="T23" fmla="*/ 1 h 105"/>
                <a:gd name="T24" fmla="*/ 0 w 103"/>
                <a:gd name="T25" fmla="*/ 2 h 105"/>
                <a:gd name="T26" fmla="*/ 0 w 103"/>
                <a:gd name="T27" fmla="*/ 2 h 105"/>
                <a:gd name="T28" fmla="*/ 0 w 103"/>
                <a:gd name="T29" fmla="*/ 3 h 105"/>
                <a:gd name="T30" fmla="*/ 1 w 103"/>
                <a:gd name="T31" fmla="*/ 4 h 105"/>
                <a:gd name="T32" fmla="*/ 2 w 103"/>
                <a:gd name="T33" fmla="*/ 4 h 105"/>
                <a:gd name="T34" fmla="*/ 2 w 103"/>
                <a:gd name="T35" fmla="*/ 4 h 10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03" h="105">
                  <a:moveTo>
                    <a:pt x="51" y="105"/>
                  </a:moveTo>
                  <a:lnTo>
                    <a:pt x="66" y="102"/>
                  </a:lnTo>
                  <a:lnTo>
                    <a:pt x="78" y="98"/>
                  </a:lnTo>
                  <a:lnTo>
                    <a:pt x="96" y="78"/>
                  </a:lnTo>
                  <a:lnTo>
                    <a:pt x="103" y="53"/>
                  </a:lnTo>
                  <a:lnTo>
                    <a:pt x="96" y="26"/>
                  </a:lnTo>
                  <a:lnTo>
                    <a:pt x="76" y="7"/>
                  </a:lnTo>
                  <a:lnTo>
                    <a:pt x="51" y="0"/>
                  </a:lnTo>
                  <a:lnTo>
                    <a:pt x="39" y="1"/>
                  </a:lnTo>
                  <a:lnTo>
                    <a:pt x="26" y="7"/>
                  </a:lnTo>
                  <a:lnTo>
                    <a:pt x="16" y="15"/>
                  </a:lnTo>
                  <a:lnTo>
                    <a:pt x="7" y="26"/>
                  </a:lnTo>
                  <a:lnTo>
                    <a:pt x="1" y="40"/>
                  </a:lnTo>
                  <a:lnTo>
                    <a:pt x="0" y="53"/>
                  </a:lnTo>
                  <a:lnTo>
                    <a:pt x="7" y="78"/>
                  </a:lnTo>
                  <a:lnTo>
                    <a:pt x="25" y="98"/>
                  </a:lnTo>
                  <a:lnTo>
                    <a:pt x="38" y="102"/>
                  </a:lnTo>
                  <a:lnTo>
                    <a:pt x="51" y="105"/>
                  </a:lnTo>
                  <a:close/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10340" name="Line 506"/>
            <p:cNvSpPr>
              <a:spLocks noChangeShapeType="1"/>
            </p:cNvSpPr>
            <p:nvPr/>
          </p:nvSpPr>
          <p:spPr bwMode="auto">
            <a:xfrm flipV="1">
              <a:off x="3337" y="2123"/>
              <a:ext cx="1" cy="97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10341" name="Freeform 507"/>
            <p:cNvSpPr>
              <a:spLocks noEditPoints="1"/>
            </p:cNvSpPr>
            <p:nvPr/>
          </p:nvSpPr>
          <p:spPr bwMode="auto">
            <a:xfrm>
              <a:off x="2418" y="2182"/>
              <a:ext cx="913" cy="90"/>
            </a:xfrm>
            <a:custGeom>
              <a:avLst/>
              <a:gdLst>
                <a:gd name="T0" fmla="*/ 16 w 4565"/>
                <a:gd name="T1" fmla="*/ 15 h 454"/>
                <a:gd name="T2" fmla="*/ 18 w 4565"/>
                <a:gd name="T3" fmla="*/ 7 h 454"/>
                <a:gd name="T4" fmla="*/ 13 w 4565"/>
                <a:gd name="T5" fmla="*/ 1 h 454"/>
                <a:gd name="T6" fmla="*/ 5 w 4565"/>
                <a:gd name="T7" fmla="*/ 1 h 454"/>
                <a:gd name="T8" fmla="*/ 0 w 4565"/>
                <a:gd name="T9" fmla="*/ 7 h 454"/>
                <a:gd name="T10" fmla="*/ 1 w 4565"/>
                <a:gd name="T11" fmla="*/ 13 h 454"/>
                <a:gd name="T12" fmla="*/ 8 w 4565"/>
                <a:gd name="T13" fmla="*/ 18 h 454"/>
                <a:gd name="T14" fmla="*/ 13 w 4565"/>
                <a:gd name="T15" fmla="*/ 11 h 454"/>
                <a:gd name="T16" fmla="*/ 11 w 4565"/>
                <a:gd name="T17" fmla="*/ 5 h 454"/>
                <a:gd name="T18" fmla="*/ 5 w 4565"/>
                <a:gd name="T19" fmla="*/ 7 h 454"/>
                <a:gd name="T20" fmla="*/ 7 w 4565"/>
                <a:gd name="T21" fmla="*/ 13 h 454"/>
                <a:gd name="T22" fmla="*/ 33 w 4565"/>
                <a:gd name="T23" fmla="*/ 17 h 454"/>
                <a:gd name="T24" fmla="*/ 38 w 4565"/>
                <a:gd name="T25" fmla="*/ 11 h 454"/>
                <a:gd name="T26" fmla="*/ 37 w 4565"/>
                <a:gd name="T27" fmla="*/ 5 h 454"/>
                <a:gd name="T28" fmla="*/ 32 w 4565"/>
                <a:gd name="T29" fmla="*/ 0 h 454"/>
                <a:gd name="T30" fmla="*/ 23 w 4565"/>
                <a:gd name="T31" fmla="*/ 3 h 454"/>
                <a:gd name="T32" fmla="*/ 21 w 4565"/>
                <a:gd name="T33" fmla="*/ 9 h 454"/>
                <a:gd name="T34" fmla="*/ 23 w 4565"/>
                <a:gd name="T35" fmla="*/ 15 h 454"/>
                <a:gd name="T36" fmla="*/ 30 w 4565"/>
                <a:gd name="T37" fmla="*/ 14 h 454"/>
                <a:gd name="T38" fmla="*/ 35 w 4565"/>
                <a:gd name="T39" fmla="*/ 9 h 454"/>
                <a:gd name="T40" fmla="*/ 30 w 4565"/>
                <a:gd name="T41" fmla="*/ 4 h 454"/>
                <a:gd name="T42" fmla="*/ 25 w 4565"/>
                <a:gd name="T43" fmla="*/ 9 h 454"/>
                <a:gd name="T44" fmla="*/ 30 w 4565"/>
                <a:gd name="T45" fmla="*/ 14 h 454"/>
                <a:gd name="T46" fmla="*/ 103 w 4565"/>
                <a:gd name="T47" fmla="*/ 16 h 454"/>
                <a:gd name="T48" fmla="*/ 107 w 4565"/>
                <a:gd name="T49" fmla="*/ 9 h 454"/>
                <a:gd name="T50" fmla="*/ 104 w 4565"/>
                <a:gd name="T51" fmla="*/ 3 h 454"/>
                <a:gd name="T52" fmla="*/ 95 w 4565"/>
                <a:gd name="T53" fmla="*/ 0 h 454"/>
                <a:gd name="T54" fmla="*/ 90 w 4565"/>
                <a:gd name="T55" fmla="*/ 5 h 454"/>
                <a:gd name="T56" fmla="*/ 89 w 4565"/>
                <a:gd name="T57" fmla="*/ 11 h 454"/>
                <a:gd name="T58" fmla="*/ 93 w 4565"/>
                <a:gd name="T59" fmla="*/ 17 h 454"/>
                <a:gd name="T60" fmla="*/ 100 w 4565"/>
                <a:gd name="T61" fmla="*/ 13 h 454"/>
                <a:gd name="T62" fmla="*/ 102 w 4565"/>
                <a:gd name="T63" fmla="*/ 7 h 454"/>
                <a:gd name="T64" fmla="*/ 95 w 4565"/>
                <a:gd name="T65" fmla="*/ 5 h 454"/>
                <a:gd name="T66" fmla="*/ 93 w 4565"/>
                <a:gd name="T67" fmla="*/ 11 h 454"/>
                <a:gd name="T68" fmla="*/ 119 w 4565"/>
                <a:gd name="T69" fmla="*/ 18 h 454"/>
                <a:gd name="T70" fmla="*/ 125 w 4565"/>
                <a:gd name="T71" fmla="*/ 14 h 454"/>
                <a:gd name="T72" fmla="*/ 127 w 4565"/>
                <a:gd name="T73" fmla="*/ 8 h 454"/>
                <a:gd name="T74" fmla="*/ 123 w 4565"/>
                <a:gd name="T75" fmla="*/ 2 h 454"/>
                <a:gd name="T76" fmla="*/ 115 w 4565"/>
                <a:gd name="T77" fmla="*/ 1 h 454"/>
                <a:gd name="T78" fmla="*/ 110 w 4565"/>
                <a:gd name="T79" fmla="*/ 6 h 454"/>
                <a:gd name="T80" fmla="*/ 110 w 4565"/>
                <a:gd name="T81" fmla="*/ 12 h 454"/>
                <a:gd name="T82" fmla="*/ 116 w 4565"/>
                <a:gd name="T83" fmla="*/ 17 h 454"/>
                <a:gd name="T84" fmla="*/ 122 w 4565"/>
                <a:gd name="T85" fmla="*/ 12 h 454"/>
                <a:gd name="T86" fmla="*/ 122 w 4565"/>
                <a:gd name="T87" fmla="*/ 6 h 454"/>
                <a:gd name="T88" fmla="*/ 115 w 4565"/>
                <a:gd name="T89" fmla="*/ 6 h 454"/>
                <a:gd name="T90" fmla="*/ 115 w 4565"/>
                <a:gd name="T91" fmla="*/ 12 h 454"/>
                <a:gd name="T92" fmla="*/ 176 w 4565"/>
                <a:gd name="T93" fmla="*/ 17 h 454"/>
                <a:gd name="T94" fmla="*/ 182 w 4565"/>
                <a:gd name="T95" fmla="*/ 12 h 454"/>
                <a:gd name="T96" fmla="*/ 182 w 4565"/>
                <a:gd name="T97" fmla="*/ 6 h 454"/>
                <a:gd name="T98" fmla="*/ 177 w 4565"/>
                <a:gd name="T99" fmla="*/ 1 h 454"/>
                <a:gd name="T100" fmla="*/ 168 w 4565"/>
                <a:gd name="T101" fmla="*/ 2 h 454"/>
                <a:gd name="T102" fmla="*/ 164 w 4565"/>
                <a:gd name="T103" fmla="*/ 8 h 454"/>
                <a:gd name="T104" fmla="*/ 166 w 4565"/>
                <a:gd name="T105" fmla="*/ 14 h 454"/>
                <a:gd name="T106" fmla="*/ 174 w 4565"/>
                <a:gd name="T107" fmla="*/ 18 h 454"/>
                <a:gd name="T108" fmla="*/ 178 w 4565"/>
                <a:gd name="T109" fmla="*/ 10 h 454"/>
                <a:gd name="T110" fmla="*/ 175 w 4565"/>
                <a:gd name="T111" fmla="*/ 4 h 454"/>
                <a:gd name="T112" fmla="*/ 169 w 4565"/>
                <a:gd name="T113" fmla="*/ 8 h 454"/>
                <a:gd name="T114" fmla="*/ 172 w 4565"/>
                <a:gd name="T115" fmla="*/ 14 h 45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4565" h="454">
                  <a:moveTo>
                    <a:pt x="227" y="454"/>
                  </a:moveTo>
                  <a:lnTo>
                    <a:pt x="258" y="452"/>
                  </a:lnTo>
                  <a:lnTo>
                    <a:pt x="288" y="446"/>
                  </a:lnTo>
                  <a:lnTo>
                    <a:pt x="342" y="422"/>
                  </a:lnTo>
                  <a:lnTo>
                    <a:pt x="366" y="405"/>
                  </a:lnTo>
                  <a:lnTo>
                    <a:pt x="388" y="386"/>
                  </a:lnTo>
                  <a:lnTo>
                    <a:pt x="422" y="341"/>
                  </a:lnTo>
                  <a:lnTo>
                    <a:pt x="444" y="288"/>
                  </a:lnTo>
                  <a:lnTo>
                    <a:pt x="450" y="260"/>
                  </a:lnTo>
                  <a:lnTo>
                    <a:pt x="454" y="231"/>
                  </a:lnTo>
                  <a:lnTo>
                    <a:pt x="451" y="201"/>
                  </a:lnTo>
                  <a:lnTo>
                    <a:pt x="447" y="172"/>
                  </a:lnTo>
                  <a:lnTo>
                    <a:pt x="436" y="142"/>
                  </a:lnTo>
                  <a:lnTo>
                    <a:pt x="423" y="114"/>
                  </a:lnTo>
                  <a:lnTo>
                    <a:pt x="405" y="88"/>
                  </a:lnTo>
                  <a:lnTo>
                    <a:pt x="384" y="64"/>
                  </a:lnTo>
                  <a:lnTo>
                    <a:pt x="362" y="45"/>
                  </a:lnTo>
                  <a:lnTo>
                    <a:pt x="337" y="29"/>
                  </a:lnTo>
                  <a:lnTo>
                    <a:pt x="311" y="16"/>
                  </a:lnTo>
                  <a:lnTo>
                    <a:pt x="283" y="7"/>
                  </a:lnTo>
                  <a:lnTo>
                    <a:pt x="227" y="0"/>
                  </a:lnTo>
                  <a:lnTo>
                    <a:pt x="170" y="7"/>
                  </a:lnTo>
                  <a:lnTo>
                    <a:pt x="142" y="16"/>
                  </a:lnTo>
                  <a:lnTo>
                    <a:pt x="116" y="29"/>
                  </a:lnTo>
                  <a:lnTo>
                    <a:pt x="92" y="45"/>
                  </a:lnTo>
                  <a:lnTo>
                    <a:pt x="69" y="64"/>
                  </a:lnTo>
                  <a:lnTo>
                    <a:pt x="49" y="88"/>
                  </a:lnTo>
                  <a:lnTo>
                    <a:pt x="31" y="114"/>
                  </a:lnTo>
                  <a:lnTo>
                    <a:pt x="17" y="142"/>
                  </a:lnTo>
                  <a:lnTo>
                    <a:pt x="7" y="172"/>
                  </a:lnTo>
                  <a:lnTo>
                    <a:pt x="1" y="201"/>
                  </a:lnTo>
                  <a:lnTo>
                    <a:pt x="0" y="231"/>
                  </a:lnTo>
                  <a:lnTo>
                    <a:pt x="2" y="260"/>
                  </a:lnTo>
                  <a:lnTo>
                    <a:pt x="8" y="288"/>
                  </a:lnTo>
                  <a:lnTo>
                    <a:pt x="18" y="316"/>
                  </a:lnTo>
                  <a:lnTo>
                    <a:pt x="31" y="341"/>
                  </a:lnTo>
                  <a:lnTo>
                    <a:pt x="65" y="386"/>
                  </a:lnTo>
                  <a:lnTo>
                    <a:pt x="86" y="405"/>
                  </a:lnTo>
                  <a:lnTo>
                    <a:pt x="110" y="422"/>
                  </a:lnTo>
                  <a:lnTo>
                    <a:pt x="136" y="436"/>
                  </a:lnTo>
                  <a:lnTo>
                    <a:pt x="164" y="446"/>
                  </a:lnTo>
                  <a:lnTo>
                    <a:pt x="195" y="452"/>
                  </a:lnTo>
                  <a:lnTo>
                    <a:pt x="227" y="454"/>
                  </a:lnTo>
                  <a:close/>
                  <a:moveTo>
                    <a:pt x="227" y="351"/>
                  </a:moveTo>
                  <a:lnTo>
                    <a:pt x="261" y="346"/>
                  </a:lnTo>
                  <a:lnTo>
                    <a:pt x="289" y="334"/>
                  </a:lnTo>
                  <a:lnTo>
                    <a:pt x="314" y="313"/>
                  </a:lnTo>
                  <a:lnTo>
                    <a:pt x="332" y="290"/>
                  </a:lnTo>
                  <a:lnTo>
                    <a:pt x="345" y="260"/>
                  </a:lnTo>
                  <a:lnTo>
                    <a:pt x="349" y="229"/>
                  </a:lnTo>
                  <a:lnTo>
                    <a:pt x="345" y="198"/>
                  </a:lnTo>
                  <a:lnTo>
                    <a:pt x="332" y="166"/>
                  </a:lnTo>
                  <a:lnTo>
                    <a:pt x="312" y="139"/>
                  </a:lnTo>
                  <a:lnTo>
                    <a:pt x="286" y="119"/>
                  </a:lnTo>
                  <a:lnTo>
                    <a:pt x="257" y="108"/>
                  </a:lnTo>
                  <a:lnTo>
                    <a:pt x="227" y="105"/>
                  </a:lnTo>
                  <a:lnTo>
                    <a:pt x="196" y="108"/>
                  </a:lnTo>
                  <a:lnTo>
                    <a:pt x="167" y="119"/>
                  </a:lnTo>
                  <a:lnTo>
                    <a:pt x="141" y="139"/>
                  </a:lnTo>
                  <a:lnTo>
                    <a:pt x="120" y="166"/>
                  </a:lnTo>
                  <a:lnTo>
                    <a:pt x="108" y="198"/>
                  </a:lnTo>
                  <a:lnTo>
                    <a:pt x="103" y="229"/>
                  </a:lnTo>
                  <a:lnTo>
                    <a:pt x="108" y="260"/>
                  </a:lnTo>
                  <a:lnTo>
                    <a:pt x="120" y="290"/>
                  </a:lnTo>
                  <a:lnTo>
                    <a:pt x="138" y="313"/>
                  </a:lnTo>
                  <a:lnTo>
                    <a:pt x="163" y="334"/>
                  </a:lnTo>
                  <a:lnTo>
                    <a:pt x="193" y="346"/>
                  </a:lnTo>
                  <a:lnTo>
                    <a:pt x="227" y="351"/>
                  </a:lnTo>
                  <a:close/>
                  <a:moveTo>
                    <a:pt x="740" y="454"/>
                  </a:moveTo>
                  <a:lnTo>
                    <a:pt x="772" y="452"/>
                  </a:lnTo>
                  <a:lnTo>
                    <a:pt x="803" y="446"/>
                  </a:lnTo>
                  <a:lnTo>
                    <a:pt x="831" y="436"/>
                  </a:lnTo>
                  <a:lnTo>
                    <a:pt x="857" y="422"/>
                  </a:lnTo>
                  <a:lnTo>
                    <a:pt x="881" y="405"/>
                  </a:lnTo>
                  <a:lnTo>
                    <a:pt x="903" y="386"/>
                  </a:lnTo>
                  <a:lnTo>
                    <a:pt x="937" y="341"/>
                  </a:lnTo>
                  <a:lnTo>
                    <a:pt x="949" y="316"/>
                  </a:lnTo>
                  <a:lnTo>
                    <a:pt x="959" y="288"/>
                  </a:lnTo>
                  <a:lnTo>
                    <a:pt x="965" y="260"/>
                  </a:lnTo>
                  <a:lnTo>
                    <a:pt x="967" y="231"/>
                  </a:lnTo>
                  <a:lnTo>
                    <a:pt x="966" y="201"/>
                  </a:lnTo>
                  <a:lnTo>
                    <a:pt x="960" y="172"/>
                  </a:lnTo>
                  <a:lnTo>
                    <a:pt x="950" y="142"/>
                  </a:lnTo>
                  <a:lnTo>
                    <a:pt x="937" y="114"/>
                  </a:lnTo>
                  <a:lnTo>
                    <a:pt x="918" y="88"/>
                  </a:lnTo>
                  <a:lnTo>
                    <a:pt x="898" y="64"/>
                  </a:lnTo>
                  <a:lnTo>
                    <a:pt x="875" y="45"/>
                  </a:lnTo>
                  <a:lnTo>
                    <a:pt x="851" y="29"/>
                  </a:lnTo>
                  <a:lnTo>
                    <a:pt x="825" y="16"/>
                  </a:lnTo>
                  <a:lnTo>
                    <a:pt x="797" y="7"/>
                  </a:lnTo>
                  <a:lnTo>
                    <a:pt x="740" y="0"/>
                  </a:lnTo>
                  <a:lnTo>
                    <a:pt x="684" y="7"/>
                  </a:lnTo>
                  <a:lnTo>
                    <a:pt x="656" y="16"/>
                  </a:lnTo>
                  <a:lnTo>
                    <a:pt x="630" y="29"/>
                  </a:lnTo>
                  <a:lnTo>
                    <a:pt x="605" y="45"/>
                  </a:lnTo>
                  <a:lnTo>
                    <a:pt x="583" y="64"/>
                  </a:lnTo>
                  <a:lnTo>
                    <a:pt x="562" y="88"/>
                  </a:lnTo>
                  <a:lnTo>
                    <a:pt x="544" y="114"/>
                  </a:lnTo>
                  <a:lnTo>
                    <a:pt x="531" y="142"/>
                  </a:lnTo>
                  <a:lnTo>
                    <a:pt x="520" y="172"/>
                  </a:lnTo>
                  <a:lnTo>
                    <a:pt x="515" y="201"/>
                  </a:lnTo>
                  <a:lnTo>
                    <a:pt x="514" y="231"/>
                  </a:lnTo>
                  <a:lnTo>
                    <a:pt x="516" y="260"/>
                  </a:lnTo>
                  <a:lnTo>
                    <a:pt x="523" y="288"/>
                  </a:lnTo>
                  <a:lnTo>
                    <a:pt x="532" y="316"/>
                  </a:lnTo>
                  <a:lnTo>
                    <a:pt x="544" y="341"/>
                  </a:lnTo>
                  <a:lnTo>
                    <a:pt x="560" y="364"/>
                  </a:lnTo>
                  <a:lnTo>
                    <a:pt x="579" y="386"/>
                  </a:lnTo>
                  <a:lnTo>
                    <a:pt x="601" y="405"/>
                  </a:lnTo>
                  <a:lnTo>
                    <a:pt x="625" y="422"/>
                  </a:lnTo>
                  <a:lnTo>
                    <a:pt x="678" y="446"/>
                  </a:lnTo>
                  <a:lnTo>
                    <a:pt x="709" y="452"/>
                  </a:lnTo>
                  <a:lnTo>
                    <a:pt x="740" y="454"/>
                  </a:lnTo>
                  <a:close/>
                  <a:moveTo>
                    <a:pt x="740" y="351"/>
                  </a:moveTo>
                  <a:lnTo>
                    <a:pt x="774" y="346"/>
                  </a:lnTo>
                  <a:lnTo>
                    <a:pt x="804" y="334"/>
                  </a:lnTo>
                  <a:lnTo>
                    <a:pt x="829" y="313"/>
                  </a:lnTo>
                  <a:lnTo>
                    <a:pt x="847" y="290"/>
                  </a:lnTo>
                  <a:lnTo>
                    <a:pt x="859" y="260"/>
                  </a:lnTo>
                  <a:lnTo>
                    <a:pt x="864" y="229"/>
                  </a:lnTo>
                  <a:lnTo>
                    <a:pt x="859" y="198"/>
                  </a:lnTo>
                  <a:lnTo>
                    <a:pt x="847" y="166"/>
                  </a:lnTo>
                  <a:lnTo>
                    <a:pt x="827" y="139"/>
                  </a:lnTo>
                  <a:lnTo>
                    <a:pt x="800" y="119"/>
                  </a:lnTo>
                  <a:lnTo>
                    <a:pt x="771" y="108"/>
                  </a:lnTo>
                  <a:lnTo>
                    <a:pt x="740" y="105"/>
                  </a:lnTo>
                  <a:lnTo>
                    <a:pt x="710" y="108"/>
                  </a:lnTo>
                  <a:lnTo>
                    <a:pt x="681" y="119"/>
                  </a:lnTo>
                  <a:lnTo>
                    <a:pt x="655" y="139"/>
                  </a:lnTo>
                  <a:lnTo>
                    <a:pt x="635" y="166"/>
                  </a:lnTo>
                  <a:lnTo>
                    <a:pt x="622" y="198"/>
                  </a:lnTo>
                  <a:lnTo>
                    <a:pt x="618" y="229"/>
                  </a:lnTo>
                  <a:lnTo>
                    <a:pt x="622" y="260"/>
                  </a:lnTo>
                  <a:lnTo>
                    <a:pt x="635" y="290"/>
                  </a:lnTo>
                  <a:lnTo>
                    <a:pt x="653" y="313"/>
                  </a:lnTo>
                  <a:lnTo>
                    <a:pt x="678" y="334"/>
                  </a:lnTo>
                  <a:lnTo>
                    <a:pt x="706" y="346"/>
                  </a:lnTo>
                  <a:lnTo>
                    <a:pt x="740" y="351"/>
                  </a:lnTo>
                  <a:close/>
                  <a:moveTo>
                    <a:pt x="2438" y="454"/>
                  </a:moveTo>
                  <a:lnTo>
                    <a:pt x="2470" y="452"/>
                  </a:lnTo>
                  <a:lnTo>
                    <a:pt x="2500" y="446"/>
                  </a:lnTo>
                  <a:lnTo>
                    <a:pt x="2528" y="436"/>
                  </a:lnTo>
                  <a:lnTo>
                    <a:pt x="2555" y="422"/>
                  </a:lnTo>
                  <a:lnTo>
                    <a:pt x="2578" y="405"/>
                  </a:lnTo>
                  <a:lnTo>
                    <a:pt x="2600" y="386"/>
                  </a:lnTo>
                  <a:lnTo>
                    <a:pt x="2634" y="341"/>
                  </a:lnTo>
                  <a:lnTo>
                    <a:pt x="2646" y="316"/>
                  </a:lnTo>
                  <a:lnTo>
                    <a:pt x="2657" y="288"/>
                  </a:lnTo>
                  <a:lnTo>
                    <a:pt x="2662" y="260"/>
                  </a:lnTo>
                  <a:lnTo>
                    <a:pt x="2665" y="231"/>
                  </a:lnTo>
                  <a:lnTo>
                    <a:pt x="2663" y="201"/>
                  </a:lnTo>
                  <a:lnTo>
                    <a:pt x="2658" y="172"/>
                  </a:lnTo>
                  <a:lnTo>
                    <a:pt x="2648" y="142"/>
                  </a:lnTo>
                  <a:lnTo>
                    <a:pt x="2634" y="114"/>
                  </a:lnTo>
                  <a:lnTo>
                    <a:pt x="2616" y="88"/>
                  </a:lnTo>
                  <a:lnTo>
                    <a:pt x="2595" y="64"/>
                  </a:lnTo>
                  <a:lnTo>
                    <a:pt x="2573" y="45"/>
                  </a:lnTo>
                  <a:lnTo>
                    <a:pt x="2548" y="29"/>
                  </a:lnTo>
                  <a:lnTo>
                    <a:pt x="2522" y="16"/>
                  </a:lnTo>
                  <a:lnTo>
                    <a:pt x="2494" y="7"/>
                  </a:lnTo>
                  <a:lnTo>
                    <a:pt x="2438" y="0"/>
                  </a:lnTo>
                  <a:lnTo>
                    <a:pt x="2381" y="7"/>
                  </a:lnTo>
                  <a:lnTo>
                    <a:pt x="2354" y="16"/>
                  </a:lnTo>
                  <a:lnTo>
                    <a:pt x="2328" y="29"/>
                  </a:lnTo>
                  <a:lnTo>
                    <a:pt x="2303" y="45"/>
                  </a:lnTo>
                  <a:lnTo>
                    <a:pt x="2280" y="64"/>
                  </a:lnTo>
                  <a:lnTo>
                    <a:pt x="2260" y="88"/>
                  </a:lnTo>
                  <a:lnTo>
                    <a:pt x="2242" y="114"/>
                  </a:lnTo>
                  <a:lnTo>
                    <a:pt x="2228" y="142"/>
                  </a:lnTo>
                  <a:lnTo>
                    <a:pt x="2218" y="172"/>
                  </a:lnTo>
                  <a:lnTo>
                    <a:pt x="2212" y="201"/>
                  </a:lnTo>
                  <a:lnTo>
                    <a:pt x="2211" y="231"/>
                  </a:lnTo>
                  <a:lnTo>
                    <a:pt x="2213" y="260"/>
                  </a:lnTo>
                  <a:lnTo>
                    <a:pt x="2220" y="288"/>
                  </a:lnTo>
                  <a:lnTo>
                    <a:pt x="2229" y="316"/>
                  </a:lnTo>
                  <a:lnTo>
                    <a:pt x="2242" y="341"/>
                  </a:lnTo>
                  <a:lnTo>
                    <a:pt x="2257" y="364"/>
                  </a:lnTo>
                  <a:lnTo>
                    <a:pt x="2277" y="386"/>
                  </a:lnTo>
                  <a:lnTo>
                    <a:pt x="2298" y="405"/>
                  </a:lnTo>
                  <a:lnTo>
                    <a:pt x="2322" y="422"/>
                  </a:lnTo>
                  <a:lnTo>
                    <a:pt x="2375" y="446"/>
                  </a:lnTo>
                  <a:lnTo>
                    <a:pt x="2406" y="452"/>
                  </a:lnTo>
                  <a:lnTo>
                    <a:pt x="2438" y="454"/>
                  </a:lnTo>
                  <a:close/>
                  <a:moveTo>
                    <a:pt x="2438" y="351"/>
                  </a:moveTo>
                  <a:lnTo>
                    <a:pt x="2472" y="346"/>
                  </a:lnTo>
                  <a:lnTo>
                    <a:pt x="2501" y="334"/>
                  </a:lnTo>
                  <a:lnTo>
                    <a:pt x="2525" y="313"/>
                  </a:lnTo>
                  <a:lnTo>
                    <a:pt x="2544" y="290"/>
                  </a:lnTo>
                  <a:lnTo>
                    <a:pt x="2557" y="260"/>
                  </a:lnTo>
                  <a:lnTo>
                    <a:pt x="2561" y="229"/>
                  </a:lnTo>
                  <a:lnTo>
                    <a:pt x="2557" y="198"/>
                  </a:lnTo>
                  <a:lnTo>
                    <a:pt x="2544" y="166"/>
                  </a:lnTo>
                  <a:lnTo>
                    <a:pt x="2524" y="139"/>
                  </a:lnTo>
                  <a:lnTo>
                    <a:pt x="2498" y="119"/>
                  </a:lnTo>
                  <a:lnTo>
                    <a:pt x="2468" y="108"/>
                  </a:lnTo>
                  <a:lnTo>
                    <a:pt x="2438" y="105"/>
                  </a:lnTo>
                  <a:lnTo>
                    <a:pt x="2407" y="108"/>
                  </a:lnTo>
                  <a:lnTo>
                    <a:pt x="2378" y="119"/>
                  </a:lnTo>
                  <a:lnTo>
                    <a:pt x="2352" y="139"/>
                  </a:lnTo>
                  <a:lnTo>
                    <a:pt x="2331" y="166"/>
                  </a:lnTo>
                  <a:lnTo>
                    <a:pt x="2319" y="198"/>
                  </a:lnTo>
                  <a:lnTo>
                    <a:pt x="2315" y="229"/>
                  </a:lnTo>
                  <a:lnTo>
                    <a:pt x="2320" y="260"/>
                  </a:lnTo>
                  <a:lnTo>
                    <a:pt x="2332" y="290"/>
                  </a:lnTo>
                  <a:lnTo>
                    <a:pt x="2350" y="313"/>
                  </a:lnTo>
                  <a:lnTo>
                    <a:pt x="2375" y="334"/>
                  </a:lnTo>
                  <a:lnTo>
                    <a:pt x="2404" y="346"/>
                  </a:lnTo>
                  <a:lnTo>
                    <a:pt x="2438" y="351"/>
                  </a:lnTo>
                  <a:close/>
                  <a:moveTo>
                    <a:pt x="2953" y="454"/>
                  </a:moveTo>
                  <a:lnTo>
                    <a:pt x="2984" y="452"/>
                  </a:lnTo>
                  <a:lnTo>
                    <a:pt x="3015" y="446"/>
                  </a:lnTo>
                  <a:lnTo>
                    <a:pt x="3043" y="436"/>
                  </a:lnTo>
                  <a:lnTo>
                    <a:pt x="3069" y="422"/>
                  </a:lnTo>
                  <a:lnTo>
                    <a:pt x="3093" y="405"/>
                  </a:lnTo>
                  <a:lnTo>
                    <a:pt x="3114" y="386"/>
                  </a:lnTo>
                  <a:lnTo>
                    <a:pt x="3133" y="364"/>
                  </a:lnTo>
                  <a:lnTo>
                    <a:pt x="3149" y="341"/>
                  </a:lnTo>
                  <a:lnTo>
                    <a:pt x="3161" y="316"/>
                  </a:lnTo>
                  <a:lnTo>
                    <a:pt x="3170" y="288"/>
                  </a:lnTo>
                  <a:lnTo>
                    <a:pt x="3177" y="260"/>
                  </a:lnTo>
                  <a:lnTo>
                    <a:pt x="3179" y="231"/>
                  </a:lnTo>
                  <a:lnTo>
                    <a:pt x="3177" y="201"/>
                  </a:lnTo>
                  <a:lnTo>
                    <a:pt x="3173" y="172"/>
                  </a:lnTo>
                  <a:lnTo>
                    <a:pt x="3162" y="142"/>
                  </a:lnTo>
                  <a:lnTo>
                    <a:pt x="3149" y="114"/>
                  </a:lnTo>
                  <a:lnTo>
                    <a:pt x="3131" y="88"/>
                  </a:lnTo>
                  <a:lnTo>
                    <a:pt x="3110" y="64"/>
                  </a:lnTo>
                  <a:lnTo>
                    <a:pt x="3087" y="45"/>
                  </a:lnTo>
                  <a:lnTo>
                    <a:pt x="3063" y="29"/>
                  </a:lnTo>
                  <a:lnTo>
                    <a:pt x="3036" y="16"/>
                  </a:lnTo>
                  <a:lnTo>
                    <a:pt x="3009" y="7"/>
                  </a:lnTo>
                  <a:lnTo>
                    <a:pt x="2953" y="0"/>
                  </a:lnTo>
                  <a:lnTo>
                    <a:pt x="2896" y="7"/>
                  </a:lnTo>
                  <a:lnTo>
                    <a:pt x="2869" y="16"/>
                  </a:lnTo>
                  <a:lnTo>
                    <a:pt x="2843" y="29"/>
                  </a:lnTo>
                  <a:lnTo>
                    <a:pt x="2818" y="45"/>
                  </a:lnTo>
                  <a:lnTo>
                    <a:pt x="2795" y="64"/>
                  </a:lnTo>
                  <a:lnTo>
                    <a:pt x="2775" y="88"/>
                  </a:lnTo>
                  <a:lnTo>
                    <a:pt x="2756" y="114"/>
                  </a:lnTo>
                  <a:lnTo>
                    <a:pt x="2743" y="142"/>
                  </a:lnTo>
                  <a:lnTo>
                    <a:pt x="2733" y="172"/>
                  </a:lnTo>
                  <a:lnTo>
                    <a:pt x="2727" y="201"/>
                  </a:lnTo>
                  <a:lnTo>
                    <a:pt x="2726" y="231"/>
                  </a:lnTo>
                  <a:lnTo>
                    <a:pt x="2728" y="260"/>
                  </a:lnTo>
                  <a:lnTo>
                    <a:pt x="2735" y="288"/>
                  </a:lnTo>
                  <a:lnTo>
                    <a:pt x="2744" y="316"/>
                  </a:lnTo>
                  <a:lnTo>
                    <a:pt x="2756" y="341"/>
                  </a:lnTo>
                  <a:lnTo>
                    <a:pt x="2772" y="364"/>
                  </a:lnTo>
                  <a:lnTo>
                    <a:pt x="2792" y="386"/>
                  </a:lnTo>
                  <a:lnTo>
                    <a:pt x="2813" y="405"/>
                  </a:lnTo>
                  <a:lnTo>
                    <a:pt x="2837" y="422"/>
                  </a:lnTo>
                  <a:lnTo>
                    <a:pt x="2890" y="446"/>
                  </a:lnTo>
                  <a:lnTo>
                    <a:pt x="2921" y="452"/>
                  </a:lnTo>
                  <a:lnTo>
                    <a:pt x="2953" y="454"/>
                  </a:lnTo>
                  <a:close/>
                  <a:moveTo>
                    <a:pt x="2953" y="351"/>
                  </a:moveTo>
                  <a:lnTo>
                    <a:pt x="2987" y="346"/>
                  </a:lnTo>
                  <a:lnTo>
                    <a:pt x="3015" y="334"/>
                  </a:lnTo>
                  <a:lnTo>
                    <a:pt x="3040" y="313"/>
                  </a:lnTo>
                  <a:lnTo>
                    <a:pt x="3059" y="290"/>
                  </a:lnTo>
                  <a:lnTo>
                    <a:pt x="3070" y="260"/>
                  </a:lnTo>
                  <a:lnTo>
                    <a:pt x="3075" y="229"/>
                  </a:lnTo>
                  <a:lnTo>
                    <a:pt x="3072" y="198"/>
                  </a:lnTo>
                  <a:lnTo>
                    <a:pt x="3059" y="166"/>
                  </a:lnTo>
                  <a:lnTo>
                    <a:pt x="3039" y="139"/>
                  </a:lnTo>
                  <a:lnTo>
                    <a:pt x="3013" y="119"/>
                  </a:lnTo>
                  <a:lnTo>
                    <a:pt x="2983" y="108"/>
                  </a:lnTo>
                  <a:lnTo>
                    <a:pt x="2953" y="105"/>
                  </a:lnTo>
                  <a:lnTo>
                    <a:pt x="2922" y="108"/>
                  </a:lnTo>
                  <a:lnTo>
                    <a:pt x="2892" y="119"/>
                  </a:lnTo>
                  <a:lnTo>
                    <a:pt x="2866" y="139"/>
                  </a:lnTo>
                  <a:lnTo>
                    <a:pt x="2846" y="166"/>
                  </a:lnTo>
                  <a:lnTo>
                    <a:pt x="2833" y="198"/>
                  </a:lnTo>
                  <a:lnTo>
                    <a:pt x="2829" y="229"/>
                  </a:lnTo>
                  <a:lnTo>
                    <a:pt x="2833" y="260"/>
                  </a:lnTo>
                  <a:lnTo>
                    <a:pt x="2846" y="290"/>
                  </a:lnTo>
                  <a:lnTo>
                    <a:pt x="2865" y="313"/>
                  </a:lnTo>
                  <a:lnTo>
                    <a:pt x="2889" y="334"/>
                  </a:lnTo>
                  <a:lnTo>
                    <a:pt x="2919" y="346"/>
                  </a:lnTo>
                  <a:lnTo>
                    <a:pt x="2953" y="351"/>
                  </a:lnTo>
                  <a:close/>
                  <a:moveTo>
                    <a:pt x="4338" y="454"/>
                  </a:moveTo>
                  <a:lnTo>
                    <a:pt x="4370" y="452"/>
                  </a:lnTo>
                  <a:lnTo>
                    <a:pt x="4400" y="446"/>
                  </a:lnTo>
                  <a:lnTo>
                    <a:pt x="4429" y="436"/>
                  </a:lnTo>
                  <a:lnTo>
                    <a:pt x="4455" y="422"/>
                  </a:lnTo>
                  <a:lnTo>
                    <a:pt x="4479" y="405"/>
                  </a:lnTo>
                  <a:lnTo>
                    <a:pt x="4500" y="386"/>
                  </a:lnTo>
                  <a:lnTo>
                    <a:pt x="4534" y="341"/>
                  </a:lnTo>
                  <a:lnTo>
                    <a:pt x="4547" y="316"/>
                  </a:lnTo>
                  <a:lnTo>
                    <a:pt x="4557" y="288"/>
                  </a:lnTo>
                  <a:lnTo>
                    <a:pt x="4563" y="260"/>
                  </a:lnTo>
                  <a:lnTo>
                    <a:pt x="4565" y="231"/>
                  </a:lnTo>
                  <a:lnTo>
                    <a:pt x="4564" y="201"/>
                  </a:lnTo>
                  <a:lnTo>
                    <a:pt x="4558" y="172"/>
                  </a:lnTo>
                  <a:lnTo>
                    <a:pt x="4548" y="142"/>
                  </a:lnTo>
                  <a:lnTo>
                    <a:pt x="4534" y="114"/>
                  </a:lnTo>
                  <a:lnTo>
                    <a:pt x="4516" y="88"/>
                  </a:lnTo>
                  <a:lnTo>
                    <a:pt x="4496" y="64"/>
                  </a:lnTo>
                  <a:lnTo>
                    <a:pt x="4473" y="45"/>
                  </a:lnTo>
                  <a:lnTo>
                    <a:pt x="4448" y="29"/>
                  </a:lnTo>
                  <a:lnTo>
                    <a:pt x="4422" y="16"/>
                  </a:lnTo>
                  <a:lnTo>
                    <a:pt x="4395" y="7"/>
                  </a:lnTo>
                  <a:lnTo>
                    <a:pt x="4338" y="0"/>
                  </a:lnTo>
                  <a:lnTo>
                    <a:pt x="4281" y="7"/>
                  </a:lnTo>
                  <a:lnTo>
                    <a:pt x="4254" y="16"/>
                  </a:lnTo>
                  <a:lnTo>
                    <a:pt x="4228" y="29"/>
                  </a:lnTo>
                  <a:lnTo>
                    <a:pt x="4203" y="45"/>
                  </a:lnTo>
                  <a:lnTo>
                    <a:pt x="4181" y="64"/>
                  </a:lnTo>
                  <a:lnTo>
                    <a:pt x="4160" y="88"/>
                  </a:lnTo>
                  <a:lnTo>
                    <a:pt x="4142" y="114"/>
                  </a:lnTo>
                  <a:lnTo>
                    <a:pt x="4128" y="142"/>
                  </a:lnTo>
                  <a:lnTo>
                    <a:pt x="4118" y="172"/>
                  </a:lnTo>
                  <a:lnTo>
                    <a:pt x="4112" y="201"/>
                  </a:lnTo>
                  <a:lnTo>
                    <a:pt x="4111" y="231"/>
                  </a:lnTo>
                  <a:lnTo>
                    <a:pt x="4114" y="260"/>
                  </a:lnTo>
                  <a:lnTo>
                    <a:pt x="4120" y="288"/>
                  </a:lnTo>
                  <a:lnTo>
                    <a:pt x="4129" y="316"/>
                  </a:lnTo>
                  <a:lnTo>
                    <a:pt x="4142" y="341"/>
                  </a:lnTo>
                  <a:lnTo>
                    <a:pt x="4158" y="364"/>
                  </a:lnTo>
                  <a:lnTo>
                    <a:pt x="4177" y="386"/>
                  </a:lnTo>
                  <a:lnTo>
                    <a:pt x="4199" y="405"/>
                  </a:lnTo>
                  <a:lnTo>
                    <a:pt x="4222" y="422"/>
                  </a:lnTo>
                  <a:lnTo>
                    <a:pt x="4276" y="446"/>
                  </a:lnTo>
                  <a:lnTo>
                    <a:pt x="4306" y="452"/>
                  </a:lnTo>
                  <a:lnTo>
                    <a:pt x="4338" y="454"/>
                  </a:lnTo>
                  <a:close/>
                  <a:moveTo>
                    <a:pt x="4338" y="351"/>
                  </a:moveTo>
                  <a:lnTo>
                    <a:pt x="4372" y="346"/>
                  </a:lnTo>
                  <a:lnTo>
                    <a:pt x="4400" y="334"/>
                  </a:lnTo>
                  <a:lnTo>
                    <a:pt x="4425" y="313"/>
                  </a:lnTo>
                  <a:lnTo>
                    <a:pt x="4445" y="290"/>
                  </a:lnTo>
                  <a:lnTo>
                    <a:pt x="4456" y="260"/>
                  </a:lnTo>
                  <a:lnTo>
                    <a:pt x="4461" y="229"/>
                  </a:lnTo>
                  <a:lnTo>
                    <a:pt x="4457" y="198"/>
                  </a:lnTo>
                  <a:lnTo>
                    <a:pt x="4445" y="166"/>
                  </a:lnTo>
                  <a:lnTo>
                    <a:pt x="4424" y="139"/>
                  </a:lnTo>
                  <a:lnTo>
                    <a:pt x="4398" y="119"/>
                  </a:lnTo>
                  <a:lnTo>
                    <a:pt x="4369" y="108"/>
                  </a:lnTo>
                  <a:lnTo>
                    <a:pt x="4338" y="105"/>
                  </a:lnTo>
                  <a:lnTo>
                    <a:pt x="4307" y="108"/>
                  </a:lnTo>
                  <a:lnTo>
                    <a:pt x="4278" y="119"/>
                  </a:lnTo>
                  <a:lnTo>
                    <a:pt x="4252" y="139"/>
                  </a:lnTo>
                  <a:lnTo>
                    <a:pt x="4232" y="166"/>
                  </a:lnTo>
                  <a:lnTo>
                    <a:pt x="4219" y="198"/>
                  </a:lnTo>
                  <a:lnTo>
                    <a:pt x="4216" y="229"/>
                  </a:lnTo>
                  <a:lnTo>
                    <a:pt x="4220" y="260"/>
                  </a:lnTo>
                  <a:lnTo>
                    <a:pt x="4233" y="290"/>
                  </a:lnTo>
                  <a:lnTo>
                    <a:pt x="4251" y="313"/>
                  </a:lnTo>
                  <a:lnTo>
                    <a:pt x="4276" y="334"/>
                  </a:lnTo>
                  <a:lnTo>
                    <a:pt x="4304" y="346"/>
                  </a:lnTo>
                  <a:lnTo>
                    <a:pt x="4338" y="35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10342" name="Freeform 508"/>
            <p:cNvSpPr>
              <a:spLocks/>
            </p:cNvSpPr>
            <p:nvPr/>
          </p:nvSpPr>
          <p:spPr bwMode="auto">
            <a:xfrm>
              <a:off x="2418" y="2182"/>
              <a:ext cx="91" cy="90"/>
            </a:xfrm>
            <a:custGeom>
              <a:avLst/>
              <a:gdLst>
                <a:gd name="T0" fmla="*/ 9 w 454"/>
                <a:gd name="T1" fmla="*/ 18 h 454"/>
                <a:gd name="T2" fmla="*/ 10 w 454"/>
                <a:gd name="T3" fmla="*/ 18 h 454"/>
                <a:gd name="T4" fmla="*/ 12 w 454"/>
                <a:gd name="T5" fmla="*/ 17 h 454"/>
                <a:gd name="T6" fmla="*/ 14 w 454"/>
                <a:gd name="T7" fmla="*/ 17 h 454"/>
                <a:gd name="T8" fmla="*/ 15 w 454"/>
                <a:gd name="T9" fmla="*/ 16 h 454"/>
                <a:gd name="T10" fmla="*/ 16 w 454"/>
                <a:gd name="T11" fmla="*/ 15 h 454"/>
                <a:gd name="T12" fmla="*/ 17 w 454"/>
                <a:gd name="T13" fmla="*/ 13 h 454"/>
                <a:gd name="T14" fmla="*/ 18 w 454"/>
                <a:gd name="T15" fmla="*/ 11 h 454"/>
                <a:gd name="T16" fmla="*/ 18 w 454"/>
                <a:gd name="T17" fmla="*/ 10 h 454"/>
                <a:gd name="T18" fmla="*/ 18 w 454"/>
                <a:gd name="T19" fmla="*/ 9 h 454"/>
                <a:gd name="T20" fmla="*/ 18 w 454"/>
                <a:gd name="T21" fmla="*/ 8 h 454"/>
                <a:gd name="T22" fmla="*/ 18 w 454"/>
                <a:gd name="T23" fmla="*/ 7 h 454"/>
                <a:gd name="T24" fmla="*/ 17 w 454"/>
                <a:gd name="T25" fmla="*/ 6 h 454"/>
                <a:gd name="T26" fmla="*/ 17 w 454"/>
                <a:gd name="T27" fmla="*/ 5 h 454"/>
                <a:gd name="T28" fmla="*/ 16 w 454"/>
                <a:gd name="T29" fmla="*/ 3 h 454"/>
                <a:gd name="T30" fmla="*/ 15 w 454"/>
                <a:gd name="T31" fmla="*/ 3 h 454"/>
                <a:gd name="T32" fmla="*/ 15 w 454"/>
                <a:gd name="T33" fmla="*/ 2 h 454"/>
                <a:gd name="T34" fmla="*/ 14 w 454"/>
                <a:gd name="T35" fmla="*/ 1 h 454"/>
                <a:gd name="T36" fmla="*/ 12 w 454"/>
                <a:gd name="T37" fmla="*/ 1 h 454"/>
                <a:gd name="T38" fmla="*/ 11 w 454"/>
                <a:gd name="T39" fmla="*/ 0 h 454"/>
                <a:gd name="T40" fmla="*/ 9 w 454"/>
                <a:gd name="T41" fmla="*/ 0 h 454"/>
                <a:gd name="T42" fmla="*/ 7 w 454"/>
                <a:gd name="T43" fmla="*/ 0 h 454"/>
                <a:gd name="T44" fmla="*/ 6 w 454"/>
                <a:gd name="T45" fmla="*/ 1 h 454"/>
                <a:gd name="T46" fmla="*/ 5 w 454"/>
                <a:gd name="T47" fmla="*/ 1 h 454"/>
                <a:gd name="T48" fmla="*/ 4 w 454"/>
                <a:gd name="T49" fmla="*/ 2 h 454"/>
                <a:gd name="T50" fmla="*/ 3 w 454"/>
                <a:gd name="T51" fmla="*/ 3 h 454"/>
                <a:gd name="T52" fmla="*/ 2 w 454"/>
                <a:gd name="T53" fmla="*/ 3 h 454"/>
                <a:gd name="T54" fmla="*/ 1 w 454"/>
                <a:gd name="T55" fmla="*/ 5 h 454"/>
                <a:gd name="T56" fmla="*/ 1 w 454"/>
                <a:gd name="T57" fmla="*/ 6 h 454"/>
                <a:gd name="T58" fmla="*/ 0 w 454"/>
                <a:gd name="T59" fmla="*/ 7 h 454"/>
                <a:gd name="T60" fmla="*/ 0 w 454"/>
                <a:gd name="T61" fmla="*/ 8 h 454"/>
                <a:gd name="T62" fmla="*/ 0 w 454"/>
                <a:gd name="T63" fmla="*/ 9 h 454"/>
                <a:gd name="T64" fmla="*/ 0 w 454"/>
                <a:gd name="T65" fmla="*/ 10 h 454"/>
                <a:gd name="T66" fmla="*/ 0 w 454"/>
                <a:gd name="T67" fmla="*/ 11 h 454"/>
                <a:gd name="T68" fmla="*/ 1 w 454"/>
                <a:gd name="T69" fmla="*/ 12 h 454"/>
                <a:gd name="T70" fmla="*/ 1 w 454"/>
                <a:gd name="T71" fmla="*/ 13 h 454"/>
                <a:gd name="T72" fmla="*/ 3 w 454"/>
                <a:gd name="T73" fmla="*/ 15 h 454"/>
                <a:gd name="T74" fmla="*/ 3 w 454"/>
                <a:gd name="T75" fmla="*/ 16 h 454"/>
                <a:gd name="T76" fmla="*/ 4 w 454"/>
                <a:gd name="T77" fmla="*/ 17 h 454"/>
                <a:gd name="T78" fmla="*/ 5 w 454"/>
                <a:gd name="T79" fmla="*/ 17 h 454"/>
                <a:gd name="T80" fmla="*/ 7 w 454"/>
                <a:gd name="T81" fmla="*/ 17 h 454"/>
                <a:gd name="T82" fmla="*/ 8 w 454"/>
                <a:gd name="T83" fmla="*/ 18 h 454"/>
                <a:gd name="T84" fmla="*/ 9 w 454"/>
                <a:gd name="T85" fmla="*/ 18 h 45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454" h="454">
                  <a:moveTo>
                    <a:pt x="227" y="454"/>
                  </a:moveTo>
                  <a:lnTo>
                    <a:pt x="258" y="452"/>
                  </a:lnTo>
                  <a:lnTo>
                    <a:pt x="288" y="446"/>
                  </a:lnTo>
                  <a:lnTo>
                    <a:pt x="342" y="422"/>
                  </a:lnTo>
                  <a:lnTo>
                    <a:pt x="366" y="405"/>
                  </a:lnTo>
                  <a:lnTo>
                    <a:pt x="388" y="386"/>
                  </a:lnTo>
                  <a:lnTo>
                    <a:pt x="422" y="341"/>
                  </a:lnTo>
                  <a:lnTo>
                    <a:pt x="444" y="288"/>
                  </a:lnTo>
                  <a:lnTo>
                    <a:pt x="450" y="260"/>
                  </a:lnTo>
                  <a:lnTo>
                    <a:pt x="454" y="231"/>
                  </a:lnTo>
                  <a:lnTo>
                    <a:pt x="451" y="201"/>
                  </a:lnTo>
                  <a:lnTo>
                    <a:pt x="447" y="172"/>
                  </a:lnTo>
                  <a:lnTo>
                    <a:pt x="436" y="142"/>
                  </a:lnTo>
                  <a:lnTo>
                    <a:pt x="423" y="114"/>
                  </a:lnTo>
                  <a:lnTo>
                    <a:pt x="405" y="88"/>
                  </a:lnTo>
                  <a:lnTo>
                    <a:pt x="384" y="64"/>
                  </a:lnTo>
                  <a:lnTo>
                    <a:pt x="362" y="45"/>
                  </a:lnTo>
                  <a:lnTo>
                    <a:pt x="337" y="29"/>
                  </a:lnTo>
                  <a:lnTo>
                    <a:pt x="311" y="16"/>
                  </a:lnTo>
                  <a:lnTo>
                    <a:pt x="283" y="7"/>
                  </a:lnTo>
                  <a:lnTo>
                    <a:pt x="227" y="0"/>
                  </a:lnTo>
                  <a:lnTo>
                    <a:pt x="170" y="7"/>
                  </a:lnTo>
                  <a:lnTo>
                    <a:pt x="142" y="16"/>
                  </a:lnTo>
                  <a:lnTo>
                    <a:pt x="116" y="29"/>
                  </a:lnTo>
                  <a:lnTo>
                    <a:pt x="92" y="45"/>
                  </a:lnTo>
                  <a:lnTo>
                    <a:pt x="69" y="64"/>
                  </a:lnTo>
                  <a:lnTo>
                    <a:pt x="49" y="88"/>
                  </a:lnTo>
                  <a:lnTo>
                    <a:pt x="31" y="114"/>
                  </a:lnTo>
                  <a:lnTo>
                    <a:pt x="17" y="142"/>
                  </a:lnTo>
                  <a:lnTo>
                    <a:pt x="7" y="172"/>
                  </a:lnTo>
                  <a:lnTo>
                    <a:pt x="1" y="201"/>
                  </a:lnTo>
                  <a:lnTo>
                    <a:pt x="0" y="231"/>
                  </a:lnTo>
                  <a:lnTo>
                    <a:pt x="2" y="260"/>
                  </a:lnTo>
                  <a:lnTo>
                    <a:pt x="8" y="288"/>
                  </a:lnTo>
                  <a:lnTo>
                    <a:pt x="18" y="316"/>
                  </a:lnTo>
                  <a:lnTo>
                    <a:pt x="31" y="341"/>
                  </a:lnTo>
                  <a:lnTo>
                    <a:pt x="65" y="386"/>
                  </a:lnTo>
                  <a:lnTo>
                    <a:pt x="86" y="405"/>
                  </a:lnTo>
                  <a:lnTo>
                    <a:pt x="110" y="422"/>
                  </a:lnTo>
                  <a:lnTo>
                    <a:pt x="136" y="436"/>
                  </a:lnTo>
                  <a:lnTo>
                    <a:pt x="164" y="446"/>
                  </a:lnTo>
                  <a:lnTo>
                    <a:pt x="195" y="452"/>
                  </a:lnTo>
                  <a:lnTo>
                    <a:pt x="227" y="454"/>
                  </a:lnTo>
                  <a:close/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10343" name="Freeform 509"/>
            <p:cNvSpPr>
              <a:spLocks/>
            </p:cNvSpPr>
            <p:nvPr/>
          </p:nvSpPr>
          <p:spPr bwMode="auto">
            <a:xfrm>
              <a:off x="2438" y="2203"/>
              <a:ext cx="50" cy="49"/>
            </a:xfrm>
            <a:custGeom>
              <a:avLst/>
              <a:gdLst>
                <a:gd name="T0" fmla="*/ 5 w 246"/>
                <a:gd name="T1" fmla="*/ 10 h 246"/>
                <a:gd name="T2" fmla="*/ 7 w 246"/>
                <a:gd name="T3" fmla="*/ 10 h 246"/>
                <a:gd name="T4" fmla="*/ 8 w 246"/>
                <a:gd name="T5" fmla="*/ 9 h 246"/>
                <a:gd name="T6" fmla="*/ 9 w 246"/>
                <a:gd name="T7" fmla="*/ 8 h 246"/>
                <a:gd name="T8" fmla="*/ 10 w 246"/>
                <a:gd name="T9" fmla="*/ 7 h 246"/>
                <a:gd name="T10" fmla="*/ 10 w 246"/>
                <a:gd name="T11" fmla="*/ 6 h 246"/>
                <a:gd name="T12" fmla="*/ 10 w 246"/>
                <a:gd name="T13" fmla="*/ 5 h 246"/>
                <a:gd name="T14" fmla="*/ 10 w 246"/>
                <a:gd name="T15" fmla="*/ 4 h 246"/>
                <a:gd name="T16" fmla="*/ 10 w 246"/>
                <a:gd name="T17" fmla="*/ 2 h 246"/>
                <a:gd name="T18" fmla="*/ 9 w 246"/>
                <a:gd name="T19" fmla="*/ 1 h 246"/>
                <a:gd name="T20" fmla="*/ 8 w 246"/>
                <a:gd name="T21" fmla="*/ 1 h 246"/>
                <a:gd name="T22" fmla="*/ 6 w 246"/>
                <a:gd name="T23" fmla="*/ 0 h 246"/>
                <a:gd name="T24" fmla="*/ 5 w 246"/>
                <a:gd name="T25" fmla="*/ 0 h 246"/>
                <a:gd name="T26" fmla="*/ 4 w 246"/>
                <a:gd name="T27" fmla="*/ 0 h 246"/>
                <a:gd name="T28" fmla="*/ 3 w 246"/>
                <a:gd name="T29" fmla="*/ 1 h 246"/>
                <a:gd name="T30" fmla="*/ 2 w 246"/>
                <a:gd name="T31" fmla="*/ 1 h 246"/>
                <a:gd name="T32" fmla="*/ 1 w 246"/>
                <a:gd name="T33" fmla="*/ 2 h 246"/>
                <a:gd name="T34" fmla="*/ 0 w 246"/>
                <a:gd name="T35" fmla="*/ 4 h 246"/>
                <a:gd name="T36" fmla="*/ 0 w 246"/>
                <a:gd name="T37" fmla="*/ 5 h 246"/>
                <a:gd name="T38" fmla="*/ 0 w 246"/>
                <a:gd name="T39" fmla="*/ 6 h 246"/>
                <a:gd name="T40" fmla="*/ 1 w 246"/>
                <a:gd name="T41" fmla="*/ 7 h 246"/>
                <a:gd name="T42" fmla="*/ 1 w 246"/>
                <a:gd name="T43" fmla="*/ 8 h 246"/>
                <a:gd name="T44" fmla="*/ 2 w 246"/>
                <a:gd name="T45" fmla="*/ 9 h 246"/>
                <a:gd name="T46" fmla="*/ 4 w 246"/>
                <a:gd name="T47" fmla="*/ 10 h 246"/>
                <a:gd name="T48" fmla="*/ 5 w 246"/>
                <a:gd name="T49" fmla="*/ 10 h 24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246" h="246">
                  <a:moveTo>
                    <a:pt x="124" y="246"/>
                  </a:moveTo>
                  <a:lnTo>
                    <a:pt x="158" y="241"/>
                  </a:lnTo>
                  <a:lnTo>
                    <a:pt x="186" y="229"/>
                  </a:lnTo>
                  <a:lnTo>
                    <a:pt x="211" y="208"/>
                  </a:lnTo>
                  <a:lnTo>
                    <a:pt x="229" y="185"/>
                  </a:lnTo>
                  <a:lnTo>
                    <a:pt x="242" y="155"/>
                  </a:lnTo>
                  <a:lnTo>
                    <a:pt x="246" y="124"/>
                  </a:lnTo>
                  <a:lnTo>
                    <a:pt x="242" y="93"/>
                  </a:lnTo>
                  <a:lnTo>
                    <a:pt x="229" y="61"/>
                  </a:lnTo>
                  <a:lnTo>
                    <a:pt x="209" y="34"/>
                  </a:lnTo>
                  <a:lnTo>
                    <a:pt x="183" y="14"/>
                  </a:lnTo>
                  <a:lnTo>
                    <a:pt x="154" y="3"/>
                  </a:lnTo>
                  <a:lnTo>
                    <a:pt x="124" y="0"/>
                  </a:lnTo>
                  <a:lnTo>
                    <a:pt x="93" y="3"/>
                  </a:lnTo>
                  <a:lnTo>
                    <a:pt x="64" y="14"/>
                  </a:lnTo>
                  <a:lnTo>
                    <a:pt x="38" y="34"/>
                  </a:lnTo>
                  <a:lnTo>
                    <a:pt x="17" y="61"/>
                  </a:lnTo>
                  <a:lnTo>
                    <a:pt x="5" y="93"/>
                  </a:lnTo>
                  <a:lnTo>
                    <a:pt x="0" y="124"/>
                  </a:lnTo>
                  <a:lnTo>
                    <a:pt x="5" y="155"/>
                  </a:lnTo>
                  <a:lnTo>
                    <a:pt x="17" y="185"/>
                  </a:lnTo>
                  <a:lnTo>
                    <a:pt x="35" y="208"/>
                  </a:lnTo>
                  <a:lnTo>
                    <a:pt x="60" y="229"/>
                  </a:lnTo>
                  <a:lnTo>
                    <a:pt x="90" y="241"/>
                  </a:lnTo>
                  <a:lnTo>
                    <a:pt x="124" y="246"/>
                  </a:lnTo>
                  <a:close/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10344" name="Freeform 510"/>
            <p:cNvSpPr>
              <a:spLocks/>
            </p:cNvSpPr>
            <p:nvPr/>
          </p:nvSpPr>
          <p:spPr bwMode="auto">
            <a:xfrm>
              <a:off x="2521" y="2182"/>
              <a:ext cx="90" cy="90"/>
            </a:xfrm>
            <a:custGeom>
              <a:avLst/>
              <a:gdLst>
                <a:gd name="T0" fmla="*/ 9 w 453"/>
                <a:gd name="T1" fmla="*/ 18 h 454"/>
                <a:gd name="T2" fmla="*/ 10 w 453"/>
                <a:gd name="T3" fmla="*/ 18 h 454"/>
                <a:gd name="T4" fmla="*/ 11 w 453"/>
                <a:gd name="T5" fmla="*/ 17 h 454"/>
                <a:gd name="T6" fmla="*/ 13 w 453"/>
                <a:gd name="T7" fmla="*/ 17 h 454"/>
                <a:gd name="T8" fmla="*/ 14 w 453"/>
                <a:gd name="T9" fmla="*/ 17 h 454"/>
                <a:gd name="T10" fmla="*/ 15 w 453"/>
                <a:gd name="T11" fmla="*/ 16 h 454"/>
                <a:gd name="T12" fmla="*/ 15 w 453"/>
                <a:gd name="T13" fmla="*/ 15 h 454"/>
                <a:gd name="T14" fmla="*/ 17 w 453"/>
                <a:gd name="T15" fmla="*/ 13 h 454"/>
                <a:gd name="T16" fmla="*/ 17 w 453"/>
                <a:gd name="T17" fmla="*/ 12 h 454"/>
                <a:gd name="T18" fmla="*/ 17 w 453"/>
                <a:gd name="T19" fmla="*/ 11 h 454"/>
                <a:gd name="T20" fmla="*/ 18 w 453"/>
                <a:gd name="T21" fmla="*/ 10 h 454"/>
                <a:gd name="T22" fmla="*/ 18 w 453"/>
                <a:gd name="T23" fmla="*/ 9 h 454"/>
                <a:gd name="T24" fmla="*/ 18 w 453"/>
                <a:gd name="T25" fmla="*/ 8 h 454"/>
                <a:gd name="T26" fmla="*/ 18 w 453"/>
                <a:gd name="T27" fmla="*/ 7 h 454"/>
                <a:gd name="T28" fmla="*/ 17 w 453"/>
                <a:gd name="T29" fmla="*/ 6 h 454"/>
                <a:gd name="T30" fmla="*/ 17 w 453"/>
                <a:gd name="T31" fmla="*/ 5 h 454"/>
                <a:gd name="T32" fmla="*/ 16 w 453"/>
                <a:gd name="T33" fmla="*/ 3 h 454"/>
                <a:gd name="T34" fmla="*/ 15 w 453"/>
                <a:gd name="T35" fmla="*/ 3 h 454"/>
                <a:gd name="T36" fmla="*/ 14 w 453"/>
                <a:gd name="T37" fmla="*/ 2 h 454"/>
                <a:gd name="T38" fmla="*/ 13 w 453"/>
                <a:gd name="T39" fmla="*/ 1 h 454"/>
                <a:gd name="T40" fmla="*/ 12 w 453"/>
                <a:gd name="T41" fmla="*/ 1 h 454"/>
                <a:gd name="T42" fmla="*/ 11 w 453"/>
                <a:gd name="T43" fmla="*/ 0 h 454"/>
                <a:gd name="T44" fmla="*/ 9 w 453"/>
                <a:gd name="T45" fmla="*/ 0 h 454"/>
                <a:gd name="T46" fmla="*/ 7 w 453"/>
                <a:gd name="T47" fmla="*/ 0 h 454"/>
                <a:gd name="T48" fmla="*/ 6 w 453"/>
                <a:gd name="T49" fmla="*/ 1 h 454"/>
                <a:gd name="T50" fmla="*/ 5 w 453"/>
                <a:gd name="T51" fmla="*/ 1 h 454"/>
                <a:gd name="T52" fmla="*/ 4 w 453"/>
                <a:gd name="T53" fmla="*/ 2 h 454"/>
                <a:gd name="T54" fmla="*/ 3 w 453"/>
                <a:gd name="T55" fmla="*/ 3 h 454"/>
                <a:gd name="T56" fmla="*/ 2 w 453"/>
                <a:gd name="T57" fmla="*/ 3 h 454"/>
                <a:gd name="T58" fmla="*/ 1 w 453"/>
                <a:gd name="T59" fmla="*/ 5 h 454"/>
                <a:gd name="T60" fmla="*/ 1 w 453"/>
                <a:gd name="T61" fmla="*/ 6 h 454"/>
                <a:gd name="T62" fmla="*/ 0 w 453"/>
                <a:gd name="T63" fmla="*/ 7 h 454"/>
                <a:gd name="T64" fmla="*/ 0 w 453"/>
                <a:gd name="T65" fmla="*/ 8 h 454"/>
                <a:gd name="T66" fmla="*/ 0 w 453"/>
                <a:gd name="T67" fmla="*/ 9 h 454"/>
                <a:gd name="T68" fmla="*/ 0 w 453"/>
                <a:gd name="T69" fmla="*/ 10 h 454"/>
                <a:gd name="T70" fmla="*/ 0 w 453"/>
                <a:gd name="T71" fmla="*/ 11 h 454"/>
                <a:gd name="T72" fmla="*/ 1 w 453"/>
                <a:gd name="T73" fmla="*/ 12 h 454"/>
                <a:gd name="T74" fmla="*/ 1 w 453"/>
                <a:gd name="T75" fmla="*/ 13 h 454"/>
                <a:gd name="T76" fmla="*/ 2 w 453"/>
                <a:gd name="T77" fmla="*/ 14 h 454"/>
                <a:gd name="T78" fmla="*/ 3 w 453"/>
                <a:gd name="T79" fmla="*/ 15 h 454"/>
                <a:gd name="T80" fmla="*/ 3 w 453"/>
                <a:gd name="T81" fmla="*/ 16 h 454"/>
                <a:gd name="T82" fmla="*/ 4 w 453"/>
                <a:gd name="T83" fmla="*/ 17 h 454"/>
                <a:gd name="T84" fmla="*/ 7 w 453"/>
                <a:gd name="T85" fmla="*/ 17 h 454"/>
                <a:gd name="T86" fmla="*/ 8 w 453"/>
                <a:gd name="T87" fmla="*/ 18 h 454"/>
                <a:gd name="T88" fmla="*/ 9 w 453"/>
                <a:gd name="T89" fmla="*/ 18 h 45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453" h="454">
                  <a:moveTo>
                    <a:pt x="226" y="454"/>
                  </a:moveTo>
                  <a:lnTo>
                    <a:pt x="258" y="452"/>
                  </a:lnTo>
                  <a:lnTo>
                    <a:pt x="289" y="446"/>
                  </a:lnTo>
                  <a:lnTo>
                    <a:pt x="317" y="436"/>
                  </a:lnTo>
                  <a:lnTo>
                    <a:pt x="343" y="422"/>
                  </a:lnTo>
                  <a:lnTo>
                    <a:pt x="367" y="405"/>
                  </a:lnTo>
                  <a:lnTo>
                    <a:pt x="389" y="386"/>
                  </a:lnTo>
                  <a:lnTo>
                    <a:pt x="423" y="341"/>
                  </a:lnTo>
                  <a:lnTo>
                    <a:pt x="435" y="316"/>
                  </a:lnTo>
                  <a:lnTo>
                    <a:pt x="445" y="288"/>
                  </a:lnTo>
                  <a:lnTo>
                    <a:pt x="451" y="260"/>
                  </a:lnTo>
                  <a:lnTo>
                    <a:pt x="453" y="231"/>
                  </a:lnTo>
                  <a:lnTo>
                    <a:pt x="452" y="201"/>
                  </a:lnTo>
                  <a:lnTo>
                    <a:pt x="446" y="172"/>
                  </a:lnTo>
                  <a:lnTo>
                    <a:pt x="436" y="142"/>
                  </a:lnTo>
                  <a:lnTo>
                    <a:pt x="423" y="114"/>
                  </a:lnTo>
                  <a:lnTo>
                    <a:pt x="404" y="88"/>
                  </a:lnTo>
                  <a:lnTo>
                    <a:pt x="384" y="64"/>
                  </a:lnTo>
                  <a:lnTo>
                    <a:pt x="361" y="45"/>
                  </a:lnTo>
                  <a:lnTo>
                    <a:pt x="337" y="29"/>
                  </a:lnTo>
                  <a:lnTo>
                    <a:pt x="311" y="16"/>
                  </a:lnTo>
                  <a:lnTo>
                    <a:pt x="283" y="7"/>
                  </a:lnTo>
                  <a:lnTo>
                    <a:pt x="226" y="0"/>
                  </a:lnTo>
                  <a:lnTo>
                    <a:pt x="170" y="7"/>
                  </a:lnTo>
                  <a:lnTo>
                    <a:pt x="142" y="16"/>
                  </a:lnTo>
                  <a:lnTo>
                    <a:pt x="116" y="29"/>
                  </a:lnTo>
                  <a:lnTo>
                    <a:pt x="91" y="45"/>
                  </a:lnTo>
                  <a:lnTo>
                    <a:pt x="69" y="64"/>
                  </a:lnTo>
                  <a:lnTo>
                    <a:pt x="48" y="88"/>
                  </a:lnTo>
                  <a:lnTo>
                    <a:pt x="30" y="114"/>
                  </a:lnTo>
                  <a:lnTo>
                    <a:pt x="17" y="142"/>
                  </a:lnTo>
                  <a:lnTo>
                    <a:pt x="6" y="172"/>
                  </a:lnTo>
                  <a:lnTo>
                    <a:pt x="1" y="201"/>
                  </a:lnTo>
                  <a:lnTo>
                    <a:pt x="0" y="231"/>
                  </a:lnTo>
                  <a:lnTo>
                    <a:pt x="2" y="260"/>
                  </a:lnTo>
                  <a:lnTo>
                    <a:pt x="9" y="288"/>
                  </a:lnTo>
                  <a:lnTo>
                    <a:pt x="18" y="316"/>
                  </a:lnTo>
                  <a:lnTo>
                    <a:pt x="30" y="341"/>
                  </a:lnTo>
                  <a:lnTo>
                    <a:pt x="46" y="364"/>
                  </a:lnTo>
                  <a:lnTo>
                    <a:pt x="65" y="386"/>
                  </a:lnTo>
                  <a:lnTo>
                    <a:pt x="87" y="405"/>
                  </a:lnTo>
                  <a:lnTo>
                    <a:pt x="111" y="422"/>
                  </a:lnTo>
                  <a:lnTo>
                    <a:pt x="164" y="446"/>
                  </a:lnTo>
                  <a:lnTo>
                    <a:pt x="195" y="452"/>
                  </a:lnTo>
                  <a:lnTo>
                    <a:pt x="226" y="454"/>
                  </a:lnTo>
                  <a:close/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10345" name="Freeform 511"/>
            <p:cNvSpPr>
              <a:spLocks/>
            </p:cNvSpPr>
            <p:nvPr/>
          </p:nvSpPr>
          <p:spPr bwMode="auto">
            <a:xfrm>
              <a:off x="2541" y="2203"/>
              <a:ext cx="50" cy="49"/>
            </a:xfrm>
            <a:custGeom>
              <a:avLst/>
              <a:gdLst>
                <a:gd name="T0" fmla="*/ 5 w 246"/>
                <a:gd name="T1" fmla="*/ 10 h 246"/>
                <a:gd name="T2" fmla="*/ 7 w 246"/>
                <a:gd name="T3" fmla="*/ 10 h 246"/>
                <a:gd name="T4" fmla="*/ 8 w 246"/>
                <a:gd name="T5" fmla="*/ 9 h 246"/>
                <a:gd name="T6" fmla="*/ 9 w 246"/>
                <a:gd name="T7" fmla="*/ 8 h 246"/>
                <a:gd name="T8" fmla="*/ 10 w 246"/>
                <a:gd name="T9" fmla="*/ 7 h 246"/>
                <a:gd name="T10" fmla="*/ 10 w 246"/>
                <a:gd name="T11" fmla="*/ 6 h 246"/>
                <a:gd name="T12" fmla="*/ 10 w 246"/>
                <a:gd name="T13" fmla="*/ 5 h 246"/>
                <a:gd name="T14" fmla="*/ 10 w 246"/>
                <a:gd name="T15" fmla="*/ 4 h 246"/>
                <a:gd name="T16" fmla="*/ 10 w 246"/>
                <a:gd name="T17" fmla="*/ 2 h 246"/>
                <a:gd name="T18" fmla="*/ 9 w 246"/>
                <a:gd name="T19" fmla="*/ 1 h 246"/>
                <a:gd name="T20" fmla="*/ 8 w 246"/>
                <a:gd name="T21" fmla="*/ 1 h 246"/>
                <a:gd name="T22" fmla="*/ 6 w 246"/>
                <a:gd name="T23" fmla="*/ 0 h 246"/>
                <a:gd name="T24" fmla="*/ 5 w 246"/>
                <a:gd name="T25" fmla="*/ 0 h 246"/>
                <a:gd name="T26" fmla="*/ 4 w 246"/>
                <a:gd name="T27" fmla="*/ 0 h 246"/>
                <a:gd name="T28" fmla="*/ 3 w 246"/>
                <a:gd name="T29" fmla="*/ 1 h 246"/>
                <a:gd name="T30" fmla="*/ 2 w 246"/>
                <a:gd name="T31" fmla="*/ 1 h 246"/>
                <a:gd name="T32" fmla="*/ 1 w 246"/>
                <a:gd name="T33" fmla="*/ 2 h 246"/>
                <a:gd name="T34" fmla="*/ 0 w 246"/>
                <a:gd name="T35" fmla="*/ 4 h 246"/>
                <a:gd name="T36" fmla="*/ 0 w 246"/>
                <a:gd name="T37" fmla="*/ 5 h 246"/>
                <a:gd name="T38" fmla="*/ 0 w 246"/>
                <a:gd name="T39" fmla="*/ 6 h 246"/>
                <a:gd name="T40" fmla="*/ 1 w 246"/>
                <a:gd name="T41" fmla="*/ 7 h 246"/>
                <a:gd name="T42" fmla="*/ 1 w 246"/>
                <a:gd name="T43" fmla="*/ 8 h 246"/>
                <a:gd name="T44" fmla="*/ 2 w 246"/>
                <a:gd name="T45" fmla="*/ 9 h 246"/>
                <a:gd name="T46" fmla="*/ 4 w 246"/>
                <a:gd name="T47" fmla="*/ 10 h 246"/>
                <a:gd name="T48" fmla="*/ 5 w 246"/>
                <a:gd name="T49" fmla="*/ 10 h 24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246" h="246">
                  <a:moveTo>
                    <a:pt x="122" y="246"/>
                  </a:moveTo>
                  <a:lnTo>
                    <a:pt x="156" y="241"/>
                  </a:lnTo>
                  <a:lnTo>
                    <a:pt x="186" y="229"/>
                  </a:lnTo>
                  <a:lnTo>
                    <a:pt x="211" y="208"/>
                  </a:lnTo>
                  <a:lnTo>
                    <a:pt x="229" y="185"/>
                  </a:lnTo>
                  <a:lnTo>
                    <a:pt x="241" y="155"/>
                  </a:lnTo>
                  <a:lnTo>
                    <a:pt x="246" y="124"/>
                  </a:lnTo>
                  <a:lnTo>
                    <a:pt x="241" y="93"/>
                  </a:lnTo>
                  <a:lnTo>
                    <a:pt x="229" y="61"/>
                  </a:lnTo>
                  <a:lnTo>
                    <a:pt x="209" y="34"/>
                  </a:lnTo>
                  <a:lnTo>
                    <a:pt x="182" y="14"/>
                  </a:lnTo>
                  <a:lnTo>
                    <a:pt x="153" y="3"/>
                  </a:lnTo>
                  <a:lnTo>
                    <a:pt x="122" y="0"/>
                  </a:lnTo>
                  <a:lnTo>
                    <a:pt x="92" y="3"/>
                  </a:lnTo>
                  <a:lnTo>
                    <a:pt x="63" y="14"/>
                  </a:lnTo>
                  <a:lnTo>
                    <a:pt x="37" y="34"/>
                  </a:lnTo>
                  <a:lnTo>
                    <a:pt x="17" y="61"/>
                  </a:lnTo>
                  <a:lnTo>
                    <a:pt x="4" y="93"/>
                  </a:lnTo>
                  <a:lnTo>
                    <a:pt x="0" y="124"/>
                  </a:lnTo>
                  <a:lnTo>
                    <a:pt x="4" y="155"/>
                  </a:lnTo>
                  <a:lnTo>
                    <a:pt x="17" y="185"/>
                  </a:lnTo>
                  <a:lnTo>
                    <a:pt x="35" y="208"/>
                  </a:lnTo>
                  <a:lnTo>
                    <a:pt x="60" y="229"/>
                  </a:lnTo>
                  <a:lnTo>
                    <a:pt x="88" y="241"/>
                  </a:lnTo>
                  <a:lnTo>
                    <a:pt x="122" y="246"/>
                  </a:lnTo>
                  <a:close/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10346" name="Freeform 512"/>
            <p:cNvSpPr>
              <a:spLocks/>
            </p:cNvSpPr>
            <p:nvPr/>
          </p:nvSpPr>
          <p:spPr bwMode="auto">
            <a:xfrm>
              <a:off x="2860" y="2182"/>
              <a:ext cx="91" cy="90"/>
            </a:xfrm>
            <a:custGeom>
              <a:avLst/>
              <a:gdLst>
                <a:gd name="T0" fmla="*/ 9 w 454"/>
                <a:gd name="T1" fmla="*/ 18 h 454"/>
                <a:gd name="T2" fmla="*/ 10 w 454"/>
                <a:gd name="T3" fmla="*/ 18 h 454"/>
                <a:gd name="T4" fmla="*/ 12 w 454"/>
                <a:gd name="T5" fmla="*/ 17 h 454"/>
                <a:gd name="T6" fmla="*/ 13 w 454"/>
                <a:gd name="T7" fmla="*/ 17 h 454"/>
                <a:gd name="T8" fmla="*/ 14 w 454"/>
                <a:gd name="T9" fmla="*/ 17 h 454"/>
                <a:gd name="T10" fmla="*/ 15 w 454"/>
                <a:gd name="T11" fmla="*/ 16 h 454"/>
                <a:gd name="T12" fmla="*/ 16 w 454"/>
                <a:gd name="T13" fmla="*/ 15 h 454"/>
                <a:gd name="T14" fmla="*/ 17 w 454"/>
                <a:gd name="T15" fmla="*/ 13 h 454"/>
                <a:gd name="T16" fmla="*/ 17 w 454"/>
                <a:gd name="T17" fmla="*/ 12 h 454"/>
                <a:gd name="T18" fmla="*/ 18 w 454"/>
                <a:gd name="T19" fmla="*/ 11 h 454"/>
                <a:gd name="T20" fmla="*/ 18 w 454"/>
                <a:gd name="T21" fmla="*/ 10 h 454"/>
                <a:gd name="T22" fmla="*/ 18 w 454"/>
                <a:gd name="T23" fmla="*/ 9 h 454"/>
                <a:gd name="T24" fmla="*/ 18 w 454"/>
                <a:gd name="T25" fmla="*/ 8 h 454"/>
                <a:gd name="T26" fmla="*/ 18 w 454"/>
                <a:gd name="T27" fmla="*/ 7 h 454"/>
                <a:gd name="T28" fmla="*/ 18 w 454"/>
                <a:gd name="T29" fmla="*/ 6 h 454"/>
                <a:gd name="T30" fmla="*/ 17 w 454"/>
                <a:gd name="T31" fmla="*/ 5 h 454"/>
                <a:gd name="T32" fmla="*/ 16 w 454"/>
                <a:gd name="T33" fmla="*/ 3 h 454"/>
                <a:gd name="T34" fmla="*/ 15 w 454"/>
                <a:gd name="T35" fmla="*/ 3 h 454"/>
                <a:gd name="T36" fmla="*/ 15 w 454"/>
                <a:gd name="T37" fmla="*/ 2 h 454"/>
                <a:gd name="T38" fmla="*/ 14 w 454"/>
                <a:gd name="T39" fmla="*/ 1 h 454"/>
                <a:gd name="T40" fmla="*/ 12 w 454"/>
                <a:gd name="T41" fmla="*/ 1 h 454"/>
                <a:gd name="T42" fmla="*/ 11 w 454"/>
                <a:gd name="T43" fmla="*/ 0 h 454"/>
                <a:gd name="T44" fmla="*/ 9 w 454"/>
                <a:gd name="T45" fmla="*/ 0 h 454"/>
                <a:gd name="T46" fmla="*/ 7 w 454"/>
                <a:gd name="T47" fmla="*/ 0 h 454"/>
                <a:gd name="T48" fmla="*/ 6 w 454"/>
                <a:gd name="T49" fmla="*/ 1 h 454"/>
                <a:gd name="T50" fmla="*/ 5 w 454"/>
                <a:gd name="T51" fmla="*/ 1 h 454"/>
                <a:gd name="T52" fmla="*/ 4 w 454"/>
                <a:gd name="T53" fmla="*/ 2 h 454"/>
                <a:gd name="T54" fmla="*/ 3 w 454"/>
                <a:gd name="T55" fmla="*/ 3 h 454"/>
                <a:gd name="T56" fmla="*/ 2 w 454"/>
                <a:gd name="T57" fmla="*/ 3 h 454"/>
                <a:gd name="T58" fmla="*/ 1 w 454"/>
                <a:gd name="T59" fmla="*/ 5 h 454"/>
                <a:gd name="T60" fmla="*/ 1 w 454"/>
                <a:gd name="T61" fmla="*/ 6 h 454"/>
                <a:gd name="T62" fmla="*/ 0 w 454"/>
                <a:gd name="T63" fmla="*/ 7 h 454"/>
                <a:gd name="T64" fmla="*/ 0 w 454"/>
                <a:gd name="T65" fmla="*/ 8 h 454"/>
                <a:gd name="T66" fmla="*/ 0 w 454"/>
                <a:gd name="T67" fmla="*/ 9 h 454"/>
                <a:gd name="T68" fmla="*/ 0 w 454"/>
                <a:gd name="T69" fmla="*/ 10 h 454"/>
                <a:gd name="T70" fmla="*/ 0 w 454"/>
                <a:gd name="T71" fmla="*/ 11 h 454"/>
                <a:gd name="T72" fmla="*/ 1 w 454"/>
                <a:gd name="T73" fmla="*/ 12 h 454"/>
                <a:gd name="T74" fmla="*/ 1 w 454"/>
                <a:gd name="T75" fmla="*/ 13 h 454"/>
                <a:gd name="T76" fmla="*/ 2 w 454"/>
                <a:gd name="T77" fmla="*/ 14 h 454"/>
                <a:gd name="T78" fmla="*/ 3 w 454"/>
                <a:gd name="T79" fmla="*/ 15 h 454"/>
                <a:gd name="T80" fmla="*/ 3 w 454"/>
                <a:gd name="T81" fmla="*/ 16 h 454"/>
                <a:gd name="T82" fmla="*/ 4 w 454"/>
                <a:gd name="T83" fmla="*/ 17 h 454"/>
                <a:gd name="T84" fmla="*/ 7 w 454"/>
                <a:gd name="T85" fmla="*/ 17 h 454"/>
                <a:gd name="T86" fmla="*/ 8 w 454"/>
                <a:gd name="T87" fmla="*/ 18 h 454"/>
                <a:gd name="T88" fmla="*/ 9 w 454"/>
                <a:gd name="T89" fmla="*/ 18 h 45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454" h="454">
                  <a:moveTo>
                    <a:pt x="227" y="454"/>
                  </a:moveTo>
                  <a:lnTo>
                    <a:pt x="259" y="452"/>
                  </a:lnTo>
                  <a:lnTo>
                    <a:pt x="289" y="446"/>
                  </a:lnTo>
                  <a:lnTo>
                    <a:pt x="317" y="436"/>
                  </a:lnTo>
                  <a:lnTo>
                    <a:pt x="344" y="422"/>
                  </a:lnTo>
                  <a:lnTo>
                    <a:pt x="367" y="405"/>
                  </a:lnTo>
                  <a:lnTo>
                    <a:pt x="389" y="386"/>
                  </a:lnTo>
                  <a:lnTo>
                    <a:pt x="423" y="341"/>
                  </a:lnTo>
                  <a:lnTo>
                    <a:pt x="435" y="316"/>
                  </a:lnTo>
                  <a:lnTo>
                    <a:pt x="446" y="288"/>
                  </a:lnTo>
                  <a:lnTo>
                    <a:pt x="451" y="260"/>
                  </a:lnTo>
                  <a:lnTo>
                    <a:pt x="454" y="231"/>
                  </a:lnTo>
                  <a:lnTo>
                    <a:pt x="452" y="201"/>
                  </a:lnTo>
                  <a:lnTo>
                    <a:pt x="447" y="172"/>
                  </a:lnTo>
                  <a:lnTo>
                    <a:pt x="437" y="142"/>
                  </a:lnTo>
                  <a:lnTo>
                    <a:pt x="423" y="114"/>
                  </a:lnTo>
                  <a:lnTo>
                    <a:pt x="405" y="88"/>
                  </a:lnTo>
                  <a:lnTo>
                    <a:pt x="384" y="64"/>
                  </a:lnTo>
                  <a:lnTo>
                    <a:pt x="362" y="45"/>
                  </a:lnTo>
                  <a:lnTo>
                    <a:pt x="337" y="29"/>
                  </a:lnTo>
                  <a:lnTo>
                    <a:pt x="311" y="16"/>
                  </a:lnTo>
                  <a:lnTo>
                    <a:pt x="283" y="7"/>
                  </a:lnTo>
                  <a:lnTo>
                    <a:pt x="227" y="0"/>
                  </a:lnTo>
                  <a:lnTo>
                    <a:pt x="170" y="7"/>
                  </a:lnTo>
                  <a:lnTo>
                    <a:pt x="143" y="16"/>
                  </a:lnTo>
                  <a:lnTo>
                    <a:pt x="117" y="29"/>
                  </a:lnTo>
                  <a:lnTo>
                    <a:pt x="92" y="45"/>
                  </a:lnTo>
                  <a:lnTo>
                    <a:pt x="69" y="64"/>
                  </a:lnTo>
                  <a:lnTo>
                    <a:pt x="49" y="88"/>
                  </a:lnTo>
                  <a:lnTo>
                    <a:pt x="31" y="114"/>
                  </a:lnTo>
                  <a:lnTo>
                    <a:pt x="17" y="142"/>
                  </a:lnTo>
                  <a:lnTo>
                    <a:pt x="7" y="172"/>
                  </a:lnTo>
                  <a:lnTo>
                    <a:pt x="1" y="201"/>
                  </a:lnTo>
                  <a:lnTo>
                    <a:pt x="0" y="231"/>
                  </a:lnTo>
                  <a:lnTo>
                    <a:pt x="2" y="260"/>
                  </a:lnTo>
                  <a:lnTo>
                    <a:pt x="9" y="288"/>
                  </a:lnTo>
                  <a:lnTo>
                    <a:pt x="18" y="316"/>
                  </a:lnTo>
                  <a:lnTo>
                    <a:pt x="31" y="341"/>
                  </a:lnTo>
                  <a:lnTo>
                    <a:pt x="46" y="364"/>
                  </a:lnTo>
                  <a:lnTo>
                    <a:pt x="66" y="386"/>
                  </a:lnTo>
                  <a:lnTo>
                    <a:pt x="87" y="405"/>
                  </a:lnTo>
                  <a:lnTo>
                    <a:pt x="111" y="422"/>
                  </a:lnTo>
                  <a:lnTo>
                    <a:pt x="164" y="446"/>
                  </a:lnTo>
                  <a:lnTo>
                    <a:pt x="195" y="452"/>
                  </a:lnTo>
                  <a:lnTo>
                    <a:pt x="227" y="454"/>
                  </a:lnTo>
                  <a:close/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10347" name="Freeform 513"/>
            <p:cNvSpPr>
              <a:spLocks/>
            </p:cNvSpPr>
            <p:nvPr/>
          </p:nvSpPr>
          <p:spPr bwMode="auto">
            <a:xfrm>
              <a:off x="2881" y="2203"/>
              <a:ext cx="49" cy="49"/>
            </a:xfrm>
            <a:custGeom>
              <a:avLst/>
              <a:gdLst>
                <a:gd name="T0" fmla="*/ 5 w 246"/>
                <a:gd name="T1" fmla="*/ 10 h 246"/>
                <a:gd name="T2" fmla="*/ 6 w 246"/>
                <a:gd name="T3" fmla="*/ 10 h 246"/>
                <a:gd name="T4" fmla="*/ 7 w 246"/>
                <a:gd name="T5" fmla="*/ 9 h 246"/>
                <a:gd name="T6" fmla="*/ 8 w 246"/>
                <a:gd name="T7" fmla="*/ 8 h 246"/>
                <a:gd name="T8" fmla="*/ 9 w 246"/>
                <a:gd name="T9" fmla="*/ 7 h 246"/>
                <a:gd name="T10" fmla="*/ 10 w 246"/>
                <a:gd name="T11" fmla="*/ 6 h 246"/>
                <a:gd name="T12" fmla="*/ 10 w 246"/>
                <a:gd name="T13" fmla="*/ 5 h 246"/>
                <a:gd name="T14" fmla="*/ 10 w 246"/>
                <a:gd name="T15" fmla="*/ 4 h 246"/>
                <a:gd name="T16" fmla="*/ 9 w 246"/>
                <a:gd name="T17" fmla="*/ 2 h 246"/>
                <a:gd name="T18" fmla="*/ 8 w 246"/>
                <a:gd name="T19" fmla="*/ 1 h 246"/>
                <a:gd name="T20" fmla="*/ 7 w 246"/>
                <a:gd name="T21" fmla="*/ 1 h 246"/>
                <a:gd name="T22" fmla="*/ 6 w 246"/>
                <a:gd name="T23" fmla="*/ 0 h 246"/>
                <a:gd name="T24" fmla="*/ 5 w 246"/>
                <a:gd name="T25" fmla="*/ 0 h 246"/>
                <a:gd name="T26" fmla="*/ 4 w 246"/>
                <a:gd name="T27" fmla="*/ 0 h 246"/>
                <a:gd name="T28" fmla="*/ 3 w 246"/>
                <a:gd name="T29" fmla="*/ 1 h 246"/>
                <a:gd name="T30" fmla="*/ 1 w 246"/>
                <a:gd name="T31" fmla="*/ 1 h 246"/>
                <a:gd name="T32" fmla="*/ 1 w 246"/>
                <a:gd name="T33" fmla="*/ 2 h 246"/>
                <a:gd name="T34" fmla="*/ 0 w 246"/>
                <a:gd name="T35" fmla="*/ 4 h 246"/>
                <a:gd name="T36" fmla="*/ 0 w 246"/>
                <a:gd name="T37" fmla="*/ 5 h 246"/>
                <a:gd name="T38" fmla="*/ 0 w 246"/>
                <a:gd name="T39" fmla="*/ 6 h 246"/>
                <a:gd name="T40" fmla="*/ 1 w 246"/>
                <a:gd name="T41" fmla="*/ 7 h 246"/>
                <a:gd name="T42" fmla="*/ 1 w 246"/>
                <a:gd name="T43" fmla="*/ 8 h 246"/>
                <a:gd name="T44" fmla="*/ 2 w 246"/>
                <a:gd name="T45" fmla="*/ 9 h 246"/>
                <a:gd name="T46" fmla="*/ 4 w 246"/>
                <a:gd name="T47" fmla="*/ 10 h 246"/>
                <a:gd name="T48" fmla="*/ 5 w 246"/>
                <a:gd name="T49" fmla="*/ 10 h 24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246" h="246">
                  <a:moveTo>
                    <a:pt x="123" y="246"/>
                  </a:moveTo>
                  <a:lnTo>
                    <a:pt x="157" y="241"/>
                  </a:lnTo>
                  <a:lnTo>
                    <a:pt x="186" y="229"/>
                  </a:lnTo>
                  <a:lnTo>
                    <a:pt x="210" y="208"/>
                  </a:lnTo>
                  <a:lnTo>
                    <a:pt x="229" y="185"/>
                  </a:lnTo>
                  <a:lnTo>
                    <a:pt x="242" y="155"/>
                  </a:lnTo>
                  <a:lnTo>
                    <a:pt x="246" y="124"/>
                  </a:lnTo>
                  <a:lnTo>
                    <a:pt x="242" y="93"/>
                  </a:lnTo>
                  <a:lnTo>
                    <a:pt x="229" y="61"/>
                  </a:lnTo>
                  <a:lnTo>
                    <a:pt x="209" y="34"/>
                  </a:lnTo>
                  <a:lnTo>
                    <a:pt x="183" y="14"/>
                  </a:lnTo>
                  <a:lnTo>
                    <a:pt x="153" y="3"/>
                  </a:lnTo>
                  <a:lnTo>
                    <a:pt x="123" y="0"/>
                  </a:lnTo>
                  <a:lnTo>
                    <a:pt x="92" y="3"/>
                  </a:lnTo>
                  <a:lnTo>
                    <a:pt x="63" y="14"/>
                  </a:lnTo>
                  <a:lnTo>
                    <a:pt x="37" y="34"/>
                  </a:lnTo>
                  <a:lnTo>
                    <a:pt x="16" y="61"/>
                  </a:lnTo>
                  <a:lnTo>
                    <a:pt x="4" y="93"/>
                  </a:lnTo>
                  <a:lnTo>
                    <a:pt x="0" y="124"/>
                  </a:lnTo>
                  <a:lnTo>
                    <a:pt x="5" y="155"/>
                  </a:lnTo>
                  <a:lnTo>
                    <a:pt x="17" y="185"/>
                  </a:lnTo>
                  <a:lnTo>
                    <a:pt x="35" y="208"/>
                  </a:lnTo>
                  <a:lnTo>
                    <a:pt x="60" y="229"/>
                  </a:lnTo>
                  <a:lnTo>
                    <a:pt x="89" y="241"/>
                  </a:lnTo>
                  <a:lnTo>
                    <a:pt x="123" y="246"/>
                  </a:lnTo>
                  <a:close/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10348" name="Freeform 514"/>
            <p:cNvSpPr>
              <a:spLocks/>
            </p:cNvSpPr>
            <p:nvPr/>
          </p:nvSpPr>
          <p:spPr bwMode="auto">
            <a:xfrm>
              <a:off x="2963" y="2182"/>
              <a:ext cx="91" cy="90"/>
            </a:xfrm>
            <a:custGeom>
              <a:avLst/>
              <a:gdLst>
                <a:gd name="T0" fmla="*/ 9 w 453"/>
                <a:gd name="T1" fmla="*/ 18 h 454"/>
                <a:gd name="T2" fmla="*/ 10 w 453"/>
                <a:gd name="T3" fmla="*/ 18 h 454"/>
                <a:gd name="T4" fmla="*/ 12 w 453"/>
                <a:gd name="T5" fmla="*/ 17 h 454"/>
                <a:gd name="T6" fmla="*/ 13 w 453"/>
                <a:gd name="T7" fmla="*/ 17 h 454"/>
                <a:gd name="T8" fmla="*/ 14 w 453"/>
                <a:gd name="T9" fmla="*/ 17 h 454"/>
                <a:gd name="T10" fmla="*/ 15 w 453"/>
                <a:gd name="T11" fmla="*/ 16 h 454"/>
                <a:gd name="T12" fmla="*/ 16 w 453"/>
                <a:gd name="T13" fmla="*/ 15 h 454"/>
                <a:gd name="T14" fmla="*/ 16 w 453"/>
                <a:gd name="T15" fmla="*/ 14 h 454"/>
                <a:gd name="T16" fmla="*/ 17 w 453"/>
                <a:gd name="T17" fmla="*/ 13 h 454"/>
                <a:gd name="T18" fmla="*/ 17 w 453"/>
                <a:gd name="T19" fmla="*/ 12 h 454"/>
                <a:gd name="T20" fmla="*/ 18 w 453"/>
                <a:gd name="T21" fmla="*/ 11 h 454"/>
                <a:gd name="T22" fmla="*/ 18 w 453"/>
                <a:gd name="T23" fmla="*/ 10 h 454"/>
                <a:gd name="T24" fmla="*/ 18 w 453"/>
                <a:gd name="T25" fmla="*/ 9 h 454"/>
                <a:gd name="T26" fmla="*/ 18 w 453"/>
                <a:gd name="T27" fmla="*/ 8 h 454"/>
                <a:gd name="T28" fmla="*/ 18 w 453"/>
                <a:gd name="T29" fmla="*/ 7 h 454"/>
                <a:gd name="T30" fmla="*/ 18 w 453"/>
                <a:gd name="T31" fmla="*/ 6 h 454"/>
                <a:gd name="T32" fmla="*/ 17 w 453"/>
                <a:gd name="T33" fmla="*/ 5 h 454"/>
                <a:gd name="T34" fmla="*/ 16 w 453"/>
                <a:gd name="T35" fmla="*/ 3 h 454"/>
                <a:gd name="T36" fmla="*/ 15 w 453"/>
                <a:gd name="T37" fmla="*/ 3 h 454"/>
                <a:gd name="T38" fmla="*/ 15 w 453"/>
                <a:gd name="T39" fmla="*/ 2 h 454"/>
                <a:gd name="T40" fmla="*/ 14 w 453"/>
                <a:gd name="T41" fmla="*/ 1 h 454"/>
                <a:gd name="T42" fmla="*/ 12 w 453"/>
                <a:gd name="T43" fmla="*/ 1 h 454"/>
                <a:gd name="T44" fmla="*/ 11 w 453"/>
                <a:gd name="T45" fmla="*/ 0 h 454"/>
                <a:gd name="T46" fmla="*/ 9 w 453"/>
                <a:gd name="T47" fmla="*/ 0 h 454"/>
                <a:gd name="T48" fmla="*/ 7 w 453"/>
                <a:gd name="T49" fmla="*/ 0 h 454"/>
                <a:gd name="T50" fmla="*/ 6 w 453"/>
                <a:gd name="T51" fmla="*/ 1 h 454"/>
                <a:gd name="T52" fmla="*/ 5 w 453"/>
                <a:gd name="T53" fmla="*/ 1 h 454"/>
                <a:gd name="T54" fmla="*/ 4 w 453"/>
                <a:gd name="T55" fmla="*/ 2 h 454"/>
                <a:gd name="T56" fmla="*/ 3 w 453"/>
                <a:gd name="T57" fmla="*/ 3 h 454"/>
                <a:gd name="T58" fmla="*/ 2 w 453"/>
                <a:gd name="T59" fmla="*/ 3 h 454"/>
                <a:gd name="T60" fmla="*/ 1 w 453"/>
                <a:gd name="T61" fmla="*/ 5 h 454"/>
                <a:gd name="T62" fmla="*/ 1 w 453"/>
                <a:gd name="T63" fmla="*/ 6 h 454"/>
                <a:gd name="T64" fmla="*/ 0 w 453"/>
                <a:gd name="T65" fmla="*/ 7 h 454"/>
                <a:gd name="T66" fmla="*/ 0 w 453"/>
                <a:gd name="T67" fmla="*/ 8 h 454"/>
                <a:gd name="T68" fmla="*/ 0 w 453"/>
                <a:gd name="T69" fmla="*/ 9 h 454"/>
                <a:gd name="T70" fmla="*/ 0 w 453"/>
                <a:gd name="T71" fmla="*/ 10 h 454"/>
                <a:gd name="T72" fmla="*/ 0 w 453"/>
                <a:gd name="T73" fmla="*/ 11 h 454"/>
                <a:gd name="T74" fmla="*/ 1 w 453"/>
                <a:gd name="T75" fmla="*/ 12 h 454"/>
                <a:gd name="T76" fmla="*/ 1 w 453"/>
                <a:gd name="T77" fmla="*/ 13 h 454"/>
                <a:gd name="T78" fmla="*/ 2 w 453"/>
                <a:gd name="T79" fmla="*/ 14 h 454"/>
                <a:gd name="T80" fmla="*/ 3 w 453"/>
                <a:gd name="T81" fmla="*/ 15 h 454"/>
                <a:gd name="T82" fmla="*/ 3 w 453"/>
                <a:gd name="T83" fmla="*/ 16 h 454"/>
                <a:gd name="T84" fmla="*/ 4 w 453"/>
                <a:gd name="T85" fmla="*/ 17 h 454"/>
                <a:gd name="T86" fmla="*/ 7 w 453"/>
                <a:gd name="T87" fmla="*/ 17 h 454"/>
                <a:gd name="T88" fmla="*/ 8 w 453"/>
                <a:gd name="T89" fmla="*/ 18 h 454"/>
                <a:gd name="T90" fmla="*/ 9 w 453"/>
                <a:gd name="T91" fmla="*/ 18 h 45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453" h="454">
                  <a:moveTo>
                    <a:pt x="227" y="454"/>
                  </a:moveTo>
                  <a:lnTo>
                    <a:pt x="258" y="452"/>
                  </a:lnTo>
                  <a:lnTo>
                    <a:pt x="289" y="446"/>
                  </a:lnTo>
                  <a:lnTo>
                    <a:pt x="317" y="436"/>
                  </a:lnTo>
                  <a:lnTo>
                    <a:pt x="343" y="422"/>
                  </a:lnTo>
                  <a:lnTo>
                    <a:pt x="367" y="405"/>
                  </a:lnTo>
                  <a:lnTo>
                    <a:pt x="388" y="386"/>
                  </a:lnTo>
                  <a:lnTo>
                    <a:pt x="407" y="364"/>
                  </a:lnTo>
                  <a:lnTo>
                    <a:pt x="423" y="341"/>
                  </a:lnTo>
                  <a:lnTo>
                    <a:pt x="435" y="316"/>
                  </a:lnTo>
                  <a:lnTo>
                    <a:pt x="444" y="288"/>
                  </a:lnTo>
                  <a:lnTo>
                    <a:pt x="451" y="260"/>
                  </a:lnTo>
                  <a:lnTo>
                    <a:pt x="453" y="231"/>
                  </a:lnTo>
                  <a:lnTo>
                    <a:pt x="451" y="201"/>
                  </a:lnTo>
                  <a:lnTo>
                    <a:pt x="447" y="172"/>
                  </a:lnTo>
                  <a:lnTo>
                    <a:pt x="436" y="142"/>
                  </a:lnTo>
                  <a:lnTo>
                    <a:pt x="423" y="114"/>
                  </a:lnTo>
                  <a:lnTo>
                    <a:pt x="405" y="88"/>
                  </a:lnTo>
                  <a:lnTo>
                    <a:pt x="384" y="64"/>
                  </a:lnTo>
                  <a:lnTo>
                    <a:pt x="361" y="45"/>
                  </a:lnTo>
                  <a:lnTo>
                    <a:pt x="337" y="29"/>
                  </a:lnTo>
                  <a:lnTo>
                    <a:pt x="310" y="16"/>
                  </a:lnTo>
                  <a:lnTo>
                    <a:pt x="283" y="7"/>
                  </a:lnTo>
                  <a:lnTo>
                    <a:pt x="227" y="0"/>
                  </a:lnTo>
                  <a:lnTo>
                    <a:pt x="170" y="7"/>
                  </a:lnTo>
                  <a:lnTo>
                    <a:pt x="143" y="16"/>
                  </a:lnTo>
                  <a:lnTo>
                    <a:pt x="117" y="29"/>
                  </a:lnTo>
                  <a:lnTo>
                    <a:pt x="92" y="45"/>
                  </a:lnTo>
                  <a:lnTo>
                    <a:pt x="69" y="64"/>
                  </a:lnTo>
                  <a:lnTo>
                    <a:pt x="49" y="88"/>
                  </a:lnTo>
                  <a:lnTo>
                    <a:pt x="30" y="114"/>
                  </a:lnTo>
                  <a:lnTo>
                    <a:pt x="17" y="142"/>
                  </a:lnTo>
                  <a:lnTo>
                    <a:pt x="7" y="172"/>
                  </a:lnTo>
                  <a:lnTo>
                    <a:pt x="1" y="201"/>
                  </a:lnTo>
                  <a:lnTo>
                    <a:pt x="0" y="231"/>
                  </a:lnTo>
                  <a:lnTo>
                    <a:pt x="2" y="260"/>
                  </a:lnTo>
                  <a:lnTo>
                    <a:pt x="9" y="288"/>
                  </a:lnTo>
                  <a:lnTo>
                    <a:pt x="18" y="316"/>
                  </a:lnTo>
                  <a:lnTo>
                    <a:pt x="30" y="341"/>
                  </a:lnTo>
                  <a:lnTo>
                    <a:pt x="46" y="364"/>
                  </a:lnTo>
                  <a:lnTo>
                    <a:pt x="66" y="386"/>
                  </a:lnTo>
                  <a:lnTo>
                    <a:pt x="87" y="405"/>
                  </a:lnTo>
                  <a:lnTo>
                    <a:pt x="111" y="422"/>
                  </a:lnTo>
                  <a:lnTo>
                    <a:pt x="164" y="446"/>
                  </a:lnTo>
                  <a:lnTo>
                    <a:pt x="195" y="452"/>
                  </a:lnTo>
                  <a:lnTo>
                    <a:pt x="227" y="454"/>
                  </a:lnTo>
                  <a:close/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10349" name="Freeform 515"/>
            <p:cNvSpPr>
              <a:spLocks/>
            </p:cNvSpPr>
            <p:nvPr/>
          </p:nvSpPr>
          <p:spPr bwMode="auto">
            <a:xfrm>
              <a:off x="2984" y="2203"/>
              <a:ext cx="49" cy="49"/>
            </a:xfrm>
            <a:custGeom>
              <a:avLst/>
              <a:gdLst>
                <a:gd name="T0" fmla="*/ 5 w 246"/>
                <a:gd name="T1" fmla="*/ 10 h 246"/>
                <a:gd name="T2" fmla="*/ 6 w 246"/>
                <a:gd name="T3" fmla="*/ 10 h 246"/>
                <a:gd name="T4" fmla="*/ 7 w 246"/>
                <a:gd name="T5" fmla="*/ 9 h 246"/>
                <a:gd name="T6" fmla="*/ 8 w 246"/>
                <a:gd name="T7" fmla="*/ 8 h 246"/>
                <a:gd name="T8" fmla="*/ 9 w 246"/>
                <a:gd name="T9" fmla="*/ 7 h 246"/>
                <a:gd name="T10" fmla="*/ 10 w 246"/>
                <a:gd name="T11" fmla="*/ 6 h 246"/>
                <a:gd name="T12" fmla="*/ 10 w 246"/>
                <a:gd name="T13" fmla="*/ 5 h 246"/>
                <a:gd name="T14" fmla="*/ 10 w 246"/>
                <a:gd name="T15" fmla="*/ 4 h 246"/>
                <a:gd name="T16" fmla="*/ 9 w 246"/>
                <a:gd name="T17" fmla="*/ 2 h 246"/>
                <a:gd name="T18" fmla="*/ 8 w 246"/>
                <a:gd name="T19" fmla="*/ 1 h 246"/>
                <a:gd name="T20" fmla="*/ 7 w 246"/>
                <a:gd name="T21" fmla="*/ 1 h 246"/>
                <a:gd name="T22" fmla="*/ 6 w 246"/>
                <a:gd name="T23" fmla="*/ 0 h 246"/>
                <a:gd name="T24" fmla="*/ 5 w 246"/>
                <a:gd name="T25" fmla="*/ 0 h 246"/>
                <a:gd name="T26" fmla="*/ 4 w 246"/>
                <a:gd name="T27" fmla="*/ 0 h 246"/>
                <a:gd name="T28" fmla="*/ 3 w 246"/>
                <a:gd name="T29" fmla="*/ 1 h 246"/>
                <a:gd name="T30" fmla="*/ 1 w 246"/>
                <a:gd name="T31" fmla="*/ 1 h 246"/>
                <a:gd name="T32" fmla="*/ 1 w 246"/>
                <a:gd name="T33" fmla="*/ 2 h 246"/>
                <a:gd name="T34" fmla="*/ 0 w 246"/>
                <a:gd name="T35" fmla="*/ 4 h 246"/>
                <a:gd name="T36" fmla="*/ 0 w 246"/>
                <a:gd name="T37" fmla="*/ 5 h 246"/>
                <a:gd name="T38" fmla="*/ 0 w 246"/>
                <a:gd name="T39" fmla="*/ 6 h 246"/>
                <a:gd name="T40" fmla="*/ 1 w 246"/>
                <a:gd name="T41" fmla="*/ 7 h 246"/>
                <a:gd name="T42" fmla="*/ 1 w 246"/>
                <a:gd name="T43" fmla="*/ 8 h 246"/>
                <a:gd name="T44" fmla="*/ 2 w 246"/>
                <a:gd name="T45" fmla="*/ 9 h 246"/>
                <a:gd name="T46" fmla="*/ 4 w 246"/>
                <a:gd name="T47" fmla="*/ 10 h 246"/>
                <a:gd name="T48" fmla="*/ 5 w 246"/>
                <a:gd name="T49" fmla="*/ 10 h 24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246" h="246">
                  <a:moveTo>
                    <a:pt x="124" y="246"/>
                  </a:moveTo>
                  <a:lnTo>
                    <a:pt x="158" y="241"/>
                  </a:lnTo>
                  <a:lnTo>
                    <a:pt x="186" y="229"/>
                  </a:lnTo>
                  <a:lnTo>
                    <a:pt x="211" y="208"/>
                  </a:lnTo>
                  <a:lnTo>
                    <a:pt x="230" y="185"/>
                  </a:lnTo>
                  <a:lnTo>
                    <a:pt x="241" y="155"/>
                  </a:lnTo>
                  <a:lnTo>
                    <a:pt x="246" y="124"/>
                  </a:lnTo>
                  <a:lnTo>
                    <a:pt x="243" y="93"/>
                  </a:lnTo>
                  <a:lnTo>
                    <a:pt x="230" y="61"/>
                  </a:lnTo>
                  <a:lnTo>
                    <a:pt x="210" y="34"/>
                  </a:lnTo>
                  <a:lnTo>
                    <a:pt x="184" y="14"/>
                  </a:lnTo>
                  <a:lnTo>
                    <a:pt x="154" y="3"/>
                  </a:lnTo>
                  <a:lnTo>
                    <a:pt x="124" y="0"/>
                  </a:lnTo>
                  <a:lnTo>
                    <a:pt x="93" y="3"/>
                  </a:lnTo>
                  <a:lnTo>
                    <a:pt x="63" y="14"/>
                  </a:lnTo>
                  <a:lnTo>
                    <a:pt x="37" y="34"/>
                  </a:lnTo>
                  <a:lnTo>
                    <a:pt x="17" y="61"/>
                  </a:lnTo>
                  <a:lnTo>
                    <a:pt x="4" y="93"/>
                  </a:lnTo>
                  <a:lnTo>
                    <a:pt x="0" y="124"/>
                  </a:lnTo>
                  <a:lnTo>
                    <a:pt x="4" y="155"/>
                  </a:lnTo>
                  <a:lnTo>
                    <a:pt x="17" y="185"/>
                  </a:lnTo>
                  <a:lnTo>
                    <a:pt x="36" y="208"/>
                  </a:lnTo>
                  <a:lnTo>
                    <a:pt x="60" y="229"/>
                  </a:lnTo>
                  <a:lnTo>
                    <a:pt x="90" y="241"/>
                  </a:lnTo>
                  <a:lnTo>
                    <a:pt x="124" y="246"/>
                  </a:lnTo>
                  <a:close/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10350" name="Freeform 516"/>
            <p:cNvSpPr>
              <a:spLocks/>
            </p:cNvSpPr>
            <p:nvPr/>
          </p:nvSpPr>
          <p:spPr bwMode="auto">
            <a:xfrm>
              <a:off x="3240" y="2182"/>
              <a:ext cx="91" cy="90"/>
            </a:xfrm>
            <a:custGeom>
              <a:avLst/>
              <a:gdLst>
                <a:gd name="T0" fmla="*/ 9 w 454"/>
                <a:gd name="T1" fmla="*/ 18 h 454"/>
                <a:gd name="T2" fmla="*/ 10 w 454"/>
                <a:gd name="T3" fmla="*/ 18 h 454"/>
                <a:gd name="T4" fmla="*/ 12 w 454"/>
                <a:gd name="T5" fmla="*/ 17 h 454"/>
                <a:gd name="T6" fmla="*/ 13 w 454"/>
                <a:gd name="T7" fmla="*/ 17 h 454"/>
                <a:gd name="T8" fmla="*/ 14 w 454"/>
                <a:gd name="T9" fmla="*/ 17 h 454"/>
                <a:gd name="T10" fmla="*/ 15 w 454"/>
                <a:gd name="T11" fmla="*/ 16 h 454"/>
                <a:gd name="T12" fmla="*/ 16 w 454"/>
                <a:gd name="T13" fmla="*/ 15 h 454"/>
                <a:gd name="T14" fmla="*/ 17 w 454"/>
                <a:gd name="T15" fmla="*/ 13 h 454"/>
                <a:gd name="T16" fmla="*/ 17 w 454"/>
                <a:gd name="T17" fmla="*/ 12 h 454"/>
                <a:gd name="T18" fmla="*/ 18 w 454"/>
                <a:gd name="T19" fmla="*/ 11 h 454"/>
                <a:gd name="T20" fmla="*/ 18 w 454"/>
                <a:gd name="T21" fmla="*/ 10 h 454"/>
                <a:gd name="T22" fmla="*/ 18 w 454"/>
                <a:gd name="T23" fmla="*/ 9 h 454"/>
                <a:gd name="T24" fmla="*/ 18 w 454"/>
                <a:gd name="T25" fmla="*/ 8 h 454"/>
                <a:gd name="T26" fmla="*/ 18 w 454"/>
                <a:gd name="T27" fmla="*/ 7 h 454"/>
                <a:gd name="T28" fmla="*/ 18 w 454"/>
                <a:gd name="T29" fmla="*/ 6 h 454"/>
                <a:gd name="T30" fmla="*/ 17 w 454"/>
                <a:gd name="T31" fmla="*/ 5 h 454"/>
                <a:gd name="T32" fmla="*/ 16 w 454"/>
                <a:gd name="T33" fmla="*/ 3 h 454"/>
                <a:gd name="T34" fmla="*/ 15 w 454"/>
                <a:gd name="T35" fmla="*/ 3 h 454"/>
                <a:gd name="T36" fmla="*/ 15 w 454"/>
                <a:gd name="T37" fmla="*/ 2 h 454"/>
                <a:gd name="T38" fmla="*/ 14 w 454"/>
                <a:gd name="T39" fmla="*/ 1 h 454"/>
                <a:gd name="T40" fmla="*/ 12 w 454"/>
                <a:gd name="T41" fmla="*/ 1 h 454"/>
                <a:gd name="T42" fmla="*/ 11 w 454"/>
                <a:gd name="T43" fmla="*/ 0 h 454"/>
                <a:gd name="T44" fmla="*/ 9 w 454"/>
                <a:gd name="T45" fmla="*/ 0 h 454"/>
                <a:gd name="T46" fmla="*/ 7 w 454"/>
                <a:gd name="T47" fmla="*/ 0 h 454"/>
                <a:gd name="T48" fmla="*/ 6 w 454"/>
                <a:gd name="T49" fmla="*/ 1 h 454"/>
                <a:gd name="T50" fmla="*/ 5 w 454"/>
                <a:gd name="T51" fmla="*/ 1 h 454"/>
                <a:gd name="T52" fmla="*/ 4 w 454"/>
                <a:gd name="T53" fmla="*/ 2 h 454"/>
                <a:gd name="T54" fmla="*/ 3 w 454"/>
                <a:gd name="T55" fmla="*/ 3 h 454"/>
                <a:gd name="T56" fmla="*/ 2 w 454"/>
                <a:gd name="T57" fmla="*/ 3 h 454"/>
                <a:gd name="T58" fmla="*/ 1 w 454"/>
                <a:gd name="T59" fmla="*/ 5 h 454"/>
                <a:gd name="T60" fmla="*/ 1 w 454"/>
                <a:gd name="T61" fmla="*/ 6 h 454"/>
                <a:gd name="T62" fmla="*/ 0 w 454"/>
                <a:gd name="T63" fmla="*/ 7 h 454"/>
                <a:gd name="T64" fmla="*/ 0 w 454"/>
                <a:gd name="T65" fmla="*/ 8 h 454"/>
                <a:gd name="T66" fmla="*/ 0 w 454"/>
                <a:gd name="T67" fmla="*/ 9 h 454"/>
                <a:gd name="T68" fmla="*/ 0 w 454"/>
                <a:gd name="T69" fmla="*/ 10 h 454"/>
                <a:gd name="T70" fmla="*/ 0 w 454"/>
                <a:gd name="T71" fmla="*/ 11 h 454"/>
                <a:gd name="T72" fmla="*/ 1 w 454"/>
                <a:gd name="T73" fmla="*/ 12 h 454"/>
                <a:gd name="T74" fmla="*/ 1 w 454"/>
                <a:gd name="T75" fmla="*/ 13 h 454"/>
                <a:gd name="T76" fmla="*/ 2 w 454"/>
                <a:gd name="T77" fmla="*/ 14 h 454"/>
                <a:gd name="T78" fmla="*/ 3 w 454"/>
                <a:gd name="T79" fmla="*/ 15 h 454"/>
                <a:gd name="T80" fmla="*/ 4 w 454"/>
                <a:gd name="T81" fmla="*/ 16 h 454"/>
                <a:gd name="T82" fmla="*/ 4 w 454"/>
                <a:gd name="T83" fmla="*/ 17 h 454"/>
                <a:gd name="T84" fmla="*/ 7 w 454"/>
                <a:gd name="T85" fmla="*/ 17 h 454"/>
                <a:gd name="T86" fmla="*/ 8 w 454"/>
                <a:gd name="T87" fmla="*/ 18 h 454"/>
                <a:gd name="T88" fmla="*/ 9 w 454"/>
                <a:gd name="T89" fmla="*/ 18 h 45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454" h="454">
                  <a:moveTo>
                    <a:pt x="227" y="454"/>
                  </a:moveTo>
                  <a:lnTo>
                    <a:pt x="259" y="452"/>
                  </a:lnTo>
                  <a:lnTo>
                    <a:pt x="289" y="446"/>
                  </a:lnTo>
                  <a:lnTo>
                    <a:pt x="318" y="436"/>
                  </a:lnTo>
                  <a:lnTo>
                    <a:pt x="344" y="422"/>
                  </a:lnTo>
                  <a:lnTo>
                    <a:pt x="368" y="405"/>
                  </a:lnTo>
                  <a:lnTo>
                    <a:pt x="389" y="386"/>
                  </a:lnTo>
                  <a:lnTo>
                    <a:pt x="423" y="341"/>
                  </a:lnTo>
                  <a:lnTo>
                    <a:pt x="436" y="316"/>
                  </a:lnTo>
                  <a:lnTo>
                    <a:pt x="446" y="288"/>
                  </a:lnTo>
                  <a:lnTo>
                    <a:pt x="452" y="260"/>
                  </a:lnTo>
                  <a:lnTo>
                    <a:pt x="454" y="231"/>
                  </a:lnTo>
                  <a:lnTo>
                    <a:pt x="453" y="201"/>
                  </a:lnTo>
                  <a:lnTo>
                    <a:pt x="447" y="172"/>
                  </a:lnTo>
                  <a:lnTo>
                    <a:pt x="437" y="142"/>
                  </a:lnTo>
                  <a:lnTo>
                    <a:pt x="423" y="114"/>
                  </a:lnTo>
                  <a:lnTo>
                    <a:pt x="405" y="88"/>
                  </a:lnTo>
                  <a:lnTo>
                    <a:pt x="385" y="64"/>
                  </a:lnTo>
                  <a:lnTo>
                    <a:pt x="362" y="45"/>
                  </a:lnTo>
                  <a:lnTo>
                    <a:pt x="337" y="29"/>
                  </a:lnTo>
                  <a:lnTo>
                    <a:pt x="311" y="16"/>
                  </a:lnTo>
                  <a:lnTo>
                    <a:pt x="284" y="7"/>
                  </a:lnTo>
                  <a:lnTo>
                    <a:pt x="227" y="0"/>
                  </a:lnTo>
                  <a:lnTo>
                    <a:pt x="170" y="7"/>
                  </a:lnTo>
                  <a:lnTo>
                    <a:pt x="143" y="16"/>
                  </a:lnTo>
                  <a:lnTo>
                    <a:pt x="117" y="29"/>
                  </a:lnTo>
                  <a:lnTo>
                    <a:pt x="92" y="45"/>
                  </a:lnTo>
                  <a:lnTo>
                    <a:pt x="70" y="64"/>
                  </a:lnTo>
                  <a:lnTo>
                    <a:pt x="49" y="88"/>
                  </a:lnTo>
                  <a:lnTo>
                    <a:pt x="31" y="114"/>
                  </a:lnTo>
                  <a:lnTo>
                    <a:pt x="17" y="142"/>
                  </a:lnTo>
                  <a:lnTo>
                    <a:pt x="7" y="172"/>
                  </a:lnTo>
                  <a:lnTo>
                    <a:pt x="1" y="201"/>
                  </a:lnTo>
                  <a:lnTo>
                    <a:pt x="0" y="231"/>
                  </a:lnTo>
                  <a:lnTo>
                    <a:pt x="3" y="260"/>
                  </a:lnTo>
                  <a:lnTo>
                    <a:pt x="9" y="288"/>
                  </a:lnTo>
                  <a:lnTo>
                    <a:pt x="18" y="316"/>
                  </a:lnTo>
                  <a:lnTo>
                    <a:pt x="31" y="341"/>
                  </a:lnTo>
                  <a:lnTo>
                    <a:pt x="47" y="364"/>
                  </a:lnTo>
                  <a:lnTo>
                    <a:pt x="66" y="386"/>
                  </a:lnTo>
                  <a:lnTo>
                    <a:pt x="88" y="405"/>
                  </a:lnTo>
                  <a:lnTo>
                    <a:pt x="111" y="422"/>
                  </a:lnTo>
                  <a:lnTo>
                    <a:pt x="165" y="446"/>
                  </a:lnTo>
                  <a:lnTo>
                    <a:pt x="195" y="452"/>
                  </a:lnTo>
                  <a:lnTo>
                    <a:pt x="227" y="454"/>
                  </a:lnTo>
                  <a:close/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10351" name="Freeform 517"/>
            <p:cNvSpPr>
              <a:spLocks/>
            </p:cNvSpPr>
            <p:nvPr/>
          </p:nvSpPr>
          <p:spPr bwMode="auto">
            <a:xfrm>
              <a:off x="3261" y="2203"/>
              <a:ext cx="49" cy="49"/>
            </a:xfrm>
            <a:custGeom>
              <a:avLst/>
              <a:gdLst>
                <a:gd name="T0" fmla="*/ 5 w 245"/>
                <a:gd name="T1" fmla="*/ 10 h 246"/>
                <a:gd name="T2" fmla="*/ 6 w 245"/>
                <a:gd name="T3" fmla="*/ 10 h 246"/>
                <a:gd name="T4" fmla="*/ 7 w 245"/>
                <a:gd name="T5" fmla="*/ 9 h 246"/>
                <a:gd name="T6" fmla="*/ 8 w 245"/>
                <a:gd name="T7" fmla="*/ 8 h 246"/>
                <a:gd name="T8" fmla="*/ 9 w 245"/>
                <a:gd name="T9" fmla="*/ 7 h 246"/>
                <a:gd name="T10" fmla="*/ 10 w 245"/>
                <a:gd name="T11" fmla="*/ 6 h 246"/>
                <a:gd name="T12" fmla="*/ 10 w 245"/>
                <a:gd name="T13" fmla="*/ 5 h 246"/>
                <a:gd name="T14" fmla="*/ 10 w 245"/>
                <a:gd name="T15" fmla="*/ 4 h 246"/>
                <a:gd name="T16" fmla="*/ 9 w 245"/>
                <a:gd name="T17" fmla="*/ 2 h 246"/>
                <a:gd name="T18" fmla="*/ 8 w 245"/>
                <a:gd name="T19" fmla="*/ 1 h 246"/>
                <a:gd name="T20" fmla="*/ 7 w 245"/>
                <a:gd name="T21" fmla="*/ 1 h 246"/>
                <a:gd name="T22" fmla="*/ 6 w 245"/>
                <a:gd name="T23" fmla="*/ 0 h 246"/>
                <a:gd name="T24" fmla="*/ 5 w 245"/>
                <a:gd name="T25" fmla="*/ 0 h 246"/>
                <a:gd name="T26" fmla="*/ 4 w 245"/>
                <a:gd name="T27" fmla="*/ 0 h 246"/>
                <a:gd name="T28" fmla="*/ 2 w 245"/>
                <a:gd name="T29" fmla="*/ 1 h 246"/>
                <a:gd name="T30" fmla="*/ 1 w 245"/>
                <a:gd name="T31" fmla="*/ 1 h 246"/>
                <a:gd name="T32" fmla="*/ 1 w 245"/>
                <a:gd name="T33" fmla="*/ 2 h 246"/>
                <a:gd name="T34" fmla="*/ 0 w 245"/>
                <a:gd name="T35" fmla="*/ 4 h 246"/>
                <a:gd name="T36" fmla="*/ 0 w 245"/>
                <a:gd name="T37" fmla="*/ 5 h 246"/>
                <a:gd name="T38" fmla="*/ 0 w 245"/>
                <a:gd name="T39" fmla="*/ 6 h 246"/>
                <a:gd name="T40" fmla="*/ 1 w 245"/>
                <a:gd name="T41" fmla="*/ 7 h 246"/>
                <a:gd name="T42" fmla="*/ 1 w 245"/>
                <a:gd name="T43" fmla="*/ 8 h 246"/>
                <a:gd name="T44" fmla="*/ 2 w 245"/>
                <a:gd name="T45" fmla="*/ 9 h 246"/>
                <a:gd name="T46" fmla="*/ 4 w 245"/>
                <a:gd name="T47" fmla="*/ 10 h 246"/>
                <a:gd name="T48" fmla="*/ 5 w 245"/>
                <a:gd name="T49" fmla="*/ 10 h 24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245" h="246">
                  <a:moveTo>
                    <a:pt x="122" y="246"/>
                  </a:moveTo>
                  <a:lnTo>
                    <a:pt x="156" y="241"/>
                  </a:lnTo>
                  <a:lnTo>
                    <a:pt x="184" y="229"/>
                  </a:lnTo>
                  <a:lnTo>
                    <a:pt x="209" y="208"/>
                  </a:lnTo>
                  <a:lnTo>
                    <a:pt x="229" y="185"/>
                  </a:lnTo>
                  <a:lnTo>
                    <a:pt x="240" y="155"/>
                  </a:lnTo>
                  <a:lnTo>
                    <a:pt x="245" y="124"/>
                  </a:lnTo>
                  <a:lnTo>
                    <a:pt x="241" y="93"/>
                  </a:lnTo>
                  <a:lnTo>
                    <a:pt x="229" y="61"/>
                  </a:lnTo>
                  <a:lnTo>
                    <a:pt x="208" y="34"/>
                  </a:lnTo>
                  <a:lnTo>
                    <a:pt x="182" y="14"/>
                  </a:lnTo>
                  <a:lnTo>
                    <a:pt x="153" y="3"/>
                  </a:lnTo>
                  <a:lnTo>
                    <a:pt x="122" y="0"/>
                  </a:lnTo>
                  <a:lnTo>
                    <a:pt x="91" y="3"/>
                  </a:lnTo>
                  <a:lnTo>
                    <a:pt x="62" y="14"/>
                  </a:lnTo>
                  <a:lnTo>
                    <a:pt x="36" y="34"/>
                  </a:lnTo>
                  <a:lnTo>
                    <a:pt x="16" y="61"/>
                  </a:lnTo>
                  <a:lnTo>
                    <a:pt x="3" y="93"/>
                  </a:lnTo>
                  <a:lnTo>
                    <a:pt x="0" y="124"/>
                  </a:lnTo>
                  <a:lnTo>
                    <a:pt x="4" y="155"/>
                  </a:lnTo>
                  <a:lnTo>
                    <a:pt x="17" y="185"/>
                  </a:lnTo>
                  <a:lnTo>
                    <a:pt x="35" y="208"/>
                  </a:lnTo>
                  <a:lnTo>
                    <a:pt x="60" y="229"/>
                  </a:lnTo>
                  <a:lnTo>
                    <a:pt x="88" y="241"/>
                  </a:lnTo>
                  <a:lnTo>
                    <a:pt x="122" y="246"/>
                  </a:lnTo>
                  <a:close/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IE"/>
            </a:p>
          </p:txBody>
        </p:sp>
      </p:grpSp>
      <p:sp>
        <p:nvSpPr>
          <p:cNvPr id="10251" name="Line 518"/>
          <p:cNvSpPr>
            <a:spLocks noChangeShapeType="1"/>
          </p:cNvSpPr>
          <p:nvPr/>
        </p:nvSpPr>
        <p:spPr bwMode="auto">
          <a:xfrm flipH="1">
            <a:off x="5638800" y="5262563"/>
            <a:ext cx="1066800" cy="0"/>
          </a:xfrm>
          <a:prstGeom prst="line">
            <a:avLst/>
          </a:prstGeom>
          <a:noFill/>
          <a:ln w="28575">
            <a:solidFill>
              <a:srgbClr val="0033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E"/>
          </a:p>
        </p:txBody>
      </p:sp>
      <p:pic>
        <p:nvPicPr>
          <p:cNvPr id="10252" name="Picture 51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3138" y="4343400"/>
            <a:ext cx="998537" cy="1166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53" name="Line 520"/>
          <p:cNvSpPr>
            <a:spLocks noChangeShapeType="1"/>
          </p:cNvSpPr>
          <p:nvPr/>
        </p:nvSpPr>
        <p:spPr bwMode="auto">
          <a:xfrm flipH="1">
            <a:off x="4008438" y="5257800"/>
            <a:ext cx="609600" cy="0"/>
          </a:xfrm>
          <a:prstGeom prst="line">
            <a:avLst/>
          </a:prstGeom>
          <a:noFill/>
          <a:ln w="28575">
            <a:solidFill>
              <a:srgbClr val="0033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E"/>
          </a:p>
        </p:txBody>
      </p:sp>
      <p:grpSp>
        <p:nvGrpSpPr>
          <p:cNvPr id="10254" name="Group 521"/>
          <p:cNvGrpSpPr>
            <a:grpSpLocks/>
          </p:cNvGrpSpPr>
          <p:nvPr/>
        </p:nvGrpSpPr>
        <p:grpSpPr bwMode="auto">
          <a:xfrm flipH="1">
            <a:off x="2349500" y="4979988"/>
            <a:ext cx="1536700" cy="565150"/>
            <a:chOff x="2395" y="1979"/>
            <a:chExt cx="968" cy="356"/>
          </a:xfrm>
        </p:grpSpPr>
        <p:sp>
          <p:nvSpPr>
            <p:cNvPr id="10270" name="Freeform 522"/>
            <p:cNvSpPr>
              <a:spLocks noEditPoints="1"/>
            </p:cNvSpPr>
            <p:nvPr/>
          </p:nvSpPr>
          <p:spPr bwMode="auto">
            <a:xfrm>
              <a:off x="2395" y="1979"/>
              <a:ext cx="968" cy="356"/>
            </a:xfrm>
            <a:custGeom>
              <a:avLst/>
              <a:gdLst>
                <a:gd name="T0" fmla="*/ 2 w 4836"/>
                <a:gd name="T1" fmla="*/ 12 h 1776"/>
                <a:gd name="T2" fmla="*/ 115 w 4836"/>
                <a:gd name="T3" fmla="*/ 16 h 1776"/>
                <a:gd name="T4" fmla="*/ 130 w 4836"/>
                <a:gd name="T5" fmla="*/ 1 h 1776"/>
                <a:gd name="T6" fmla="*/ 124 w 4836"/>
                <a:gd name="T7" fmla="*/ 45 h 1776"/>
                <a:gd name="T8" fmla="*/ 66 w 4836"/>
                <a:gd name="T9" fmla="*/ 52 h 1776"/>
                <a:gd name="T10" fmla="*/ 67 w 4836"/>
                <a:gd name="T11" fmla="*/ 59 h 1776"/>
                <a:gd name="T12" fmla="*/ 64 w 4836"/>
                <a:gd name="T13" fmla="*/ 66 h 1776"/>
                <a:gd name="T14" fmla="*/ 58 w 4836"/>
                <a:gd name="T15" fmla="*/ 71 h 1776"/>
                <a:gd name="T16" fmla="*/ 51 w 4836"/>
                <a:gd name="T17" fmla="*/ 71 h 1776"/>
                <a:gd name="T18" fmla="*/ 44 w 4836"/>
                <a:gd name="T19" fmla="*/ 68 h 1776"/>
                <a:gd name="T20" fmla="*/ 40 w 4836"/>
                <a:gd name="T21" fmla="*/ 62 h 1776"/>
                <a:gd name="T22" fmla="*/ 40 w 4836"/>
                <a:gd name="T23" fmla="*/ 54 h 1776"/>
                <a:gd name="T24" fmla="*/ 33 w 4836"/>
                <a:gd name="T25" fmla="*/ 50 h 1776"/>
                <a:gd name="T26" fmla="*/ 36 w 4836"/>
                <a:gd name="T27" fmla="*/ 56 h 1776"/>
                <a:gd name="T28" fmla="*/ 36 w 4836"/>
                <a:gd name="T29" fmla="*/ 59 h 1776"/>
                <a:gd name="T30" fmla="*/ 34 w 4836"/>
                <a:gd name="T31" fmla="*/ 65 h 1776"/>
                <a:gd name="T32" fmla="*/ 29 w 4836"/>
                <a:gd name="T33" fmla="*/ 69 h 1776"/>
                <a:gd name="T34" fmla="*/ 22 w 4836"/>
                <a:gd name="T35" fmla="*/ 71 h 1776"/>
                <a:gd name="T36" fmla="*/ 15 w 4836"/>
                <a:gd name="T37" fmla="*/ 69 h 1776"/>
                <a:gd name="T38" fmla="*/ 10 w 4836"/>
                <a:gd name="T39" fmla="*/ 64 h 1776"/>
                <a:gd name="T40" fmla="*/ 9 w 4836"/>
                <a:gd name="T41" fmla="*/ 57 h 1776"/>
                <a:gd name="T42" fmla="*/ 11 w 4836"/>
                <a:gd name="T43" fmla="*/ 50 h 1776"/>
                <a:gd name="T44" fmla="*/ 128 w 4836"/>
                <a:gd name="T45" fmla="*/ 64 h 1776"/>
                <a:gd name="T46" fmla="*/ 126 w 4836"/>
                <a:gd name="T47" fmla="*/ 61 h 1776"/>
                <a:gd name="T48" fmla="*/ 127 w 4836"/>
                <a:gd name="T49" fmla="*/ 58 h 1776"/>
                <a:gd name="T50" fmla="*/ 127 w 4836"/>
                <a:gd name="T51" fmla="*/ 56 h 1776"/>
                <a:gd name="T52" fmla="*/ 125 w 4836"/>
                <a:gd name="T53" fmla="*/ 56 h 1776"/>
                <a:gd name="T54" fmla="*/ 124 w 4836"/>
                <a:gd name="T55" fmla="*/ 53 h 1776"/>
                <a:gd name="T56" fmla="*/ 125 w 4836"/>
                <a:gd name="T57" fmla="*/ 6 h 1776"/>
                <a:gd name="T58" fmla="*/ 127 w 4836"/>
                <a:gd name="T59" fmla="*/ 5 h 1776"/>
                <a:gd name="T60" fmla="*/ 151 w 4836"/>
                <a:gd name="T61" fmla="*/ 6 h 1776"/>
                <a:gd name="T62" fmla="*/ 153 w 4836"/>
                <a:gd name="T63" fmla="*/ 8 h 1776"/>
                <a:gd name="T64" fmla="*/ 157 w 4836"/>
                <a:gd name="T65" fmla="*/ 25 h 1776"/>
                <a:gd name="T66" fmla="*/ 190 w 4836"/>
                <a:gd name="T67" fmla="*/ 27 h 1776"/>
                <a:gd name="T68" fmla="*/ 191 w 4836"/>
                <a:gd name="T69" fmla="*/ 49 h 1776"/>
                <a:gd name="T70" fmla="*/ 191 w 4836"/>
                <a:gd name="T71" fmla="*/ 55 h 1776"/>
                <a:gd name="T72" fmla="*/ 194 w 4836"/>
                <a:gd name="T73" fmla="*/ 59 h 1776"/>
                <a:gd name="T74" fmla="*/ 190 w 4836"/>
                <a:gd name="T75" fmla="*/ 56 h 1776"/>
                <a:gd name="T76" fmla="*/ 187 w 4836"/>
                <a:gd name="T77" fmla="*/ 59 h 1776"/>
                <a:gd name="T78" fmla="*/ 185 w 4836"/>
                <a:gd name="T79" fmla="*/ 64 h 1776"/>
                <a:gd name="T80" fmla="*/ 182 w 4836"/>
                <a:gd name="T81" fmla="*/ 68 h 1776"/>
                <a:gd name="T82" fmla="*/ 179 w 4836"/>
                <a:gd name="T83" fmla="*/ 70 h 1776"/>
                <a:gd name="T84" fmla="*/ 175 w 4836"/>
                <a:gd name="T85" fmla="*/ 71 h 1776"/>
                <a:gd name="T86" fmla="*/ 170 w 4836"/>
                <a:gd name="T87" fmla="*/ 71 h 1776"/>
                <a:gd name="T88" fmla="*/ 164 w 4836"/>
                <a:gd name="T89" fmla="*/ 68 h 1776"/>
                <a:gd name="T90" fmla="*/ 161 w 4836"/>
                <a:gd name="T91" fmla="*/ 64 h 1776"/>
                <a:gd name="T92" fmla="*/ 160 w 4836"/>
                <a:gd name="T93" fmla="*/ 60 h 1776"/>
                <a:gd name="T94" fmla="*/ 160 w 4836"/>
                <a:gd name="T95" fmla="*/ 56 h 1776"/>
                <a:gd name="T96" fmla="*/ 156 w 4836"/>
                <a:gd name="T97" fmla="*/ 59 h 1776"/>
                <a:gd name="T98" fmla="*/ 150 w 4836"/>
                <a:gd name="T99" fmla="*/ 56 h 1776"/>
                <a:gd name="T100" fmla="*/ 152 w 4836"/>
                <a:gd name="T101" fmla="*/ 59 h 1776"/>
                <a:gd name="T102" fmla="*/ 151 w 4836"/>
                <a:gd name="T103" fmla="*/ 62 h 1776"/>
                <a:gd name="T104" fmla="*/ 128 w 4836"/>
                <a:gd name="T105" fmla="*/ 64 h 1776"/>
                <a:gd name="T106" fmla="*/ 130 w 4836"/>
                <a:gd name="T107" fmla="*/ 23 h 1776"/>
                <a:gd name="T108" fmla="*/ 129 w 4836"/>
                <a:gd name="T109" fmla="*/ 10 h 1776"/>
                <a:gd name="T110" fmla="*/ 130 w 4836"/>
                <a:gd name="T111" fmla="*/ 8 h 1776"/>
                <a:gd name="T112" fmla="*/ 145 w 4836"/>
                <a:gd name="T113" fmla="*/ 8 h 1776"/>
                <a:gd name="T114" fmla="*/ 146 w 4836"/>
                <a:gd name="T115" fmla="*/ 10 h 1776"/>
                <a:gd name="T116" fmla="*/ 147 w 4836"/>
                <a:gd name="T117" fmla="*/ 23 h 1776"/>
                <a:gd name="T118" fmla="*/ 131 w 4836"/>
                <a:gd name="T119" fmla="*/ 23 h 177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4836" h="1776">
                  <a:moveTo>
                    <a:pt x="158" y="1059"/>
                  </a:moveTo>
                  <a:lnTo>
                    <a:pt x="0" y="1059"/>
                  </a:lnTo>
                  <a:lnTo>
                    <a:pt x="55" y="307"/>
                  </a:lnTo>
                  <a:lnTo>
                    <a:pt x="111" y="307"/>
                  </a:lnTo>
                  <a:lnTo>
                    <a:pt x="111" y="403"/>
                  </a:lnTo>
                  <a:lnTo>
                    <a:pt x="2863" y="403"/>
                  </a:lnTo>
                  <a:lnTo>
                    <a:pt x="2908" y="0"/>
                  </a:lnTo>
                  <a:lnTo>
                    <a:pt x="3253" y="0"/>
                  </a:lnTo>
                  <a:lnTo>
                    <a:pt x="3253" y="26"/>
                  </a:lnTo>
                  <a:lnTo>
                    <a:pt x="2955" y="116"/>
                  </a:lnTo>
                  <a:lnTo>
                    <a:pt x="2955" y="1113"/>
                  </a:lnTo>
                  <a:lnTo>
                    <a:pt x="3103" y="1113"/>
                  </a:lnTo>
                  <a:lnTo>
                    <a:pt x="3103" y="1240"/>
                  </a:lnTo>
                  <a:lnTo>
                    <a:pt x="1606" y="1240"/>
                  </a:lnTo>
                  <a:lnTo>
                    <a:pt x="1638" y="1295"/>
                  </a:lnTo>
                  <a:lnTo>
                    <a:pt x="1658" y="1353"/>
                  </a:lnTo>
                  <a:lnTo>
                    <a:pt x="1667" y="1414"/>
                  </a:lnTo>
                  <a:lnTo>
                    <a:pt x="1665" y="1475"/>
                  </a:lnTo>
                  <a:lnTo>
                    <a:pt x="1654" y="1534"/>
                  </a:lnTo>
                  <a:lnTo>
                    <a:pt x="1631" y="1590"/>
                  </a:lnTo>
                  <a:lnTo>
                    <a:pt x="1597" y="1644"/>
                  </a:lnTo>
                  <a:lnTo>
                    <a:pt x="1554" y="1690"/>
                  </a:lnTo>
                  <a:lnTo>
                    <a:pt x="1503" y="1727"/>
                  </a:lnTo>
                  <a:lnTo>
                    <a:pt x="1447" y="1755"/>
                  </a:lnTo>
                  <a:lnTo>
                    <a:pt x="1388" y="1771"/>
                  </a:lnTo>
                  <a:lnTo>
                    <a:pt x="1328" y="1776"/>
                  </a:lnTo>
                  <a:lnTo>
                    <a:pt x="1267" y="1771"/>
                  </a:lnTo>
                  <a:lnTo>
                    <a:pt x="1208" y="1755"/>
                  </a:lnTo>
                  <a:lnTo>
                    <a:pt x="1153" y="1727"/>
                  </a:lnTo>
                  <a:lnTo>
                    <a:pt x="1102" y="1690"/>
                  </a:lnTo>
                  <a:lnTo>
                    <a:pt x="1058" y="1644"/>
                  </a:lnTo>
                  <a:lnTo>
                    <a:pt x="1026" y="1590"/>
                  </a:lnTo>
                  <a:lnTo>
                    <a:pt x="1002" y="1534"/>
                  </a:lnTo>
                  <a:lnTo>
                    <a:pt x="990" y="1475"/>
                  </a:lnTo>
                  <a:lnTo>
                    <a:pt x="989" y="1414"/>
                  </a:lnTo>
                  <a:lnTo>
                    <a:pt x="998" y="1353"/>
                  </a:lnTo>
                  <a:lnTo>
                    <a:pt x="1019" y="1295"/>
                  </a:lnTo>
                  <a:lnTo>
                    <a:pt x="1050" y="1240"/>
                  </a:lnTo>
                  <a:lnTo>
                    <a:pt x="830" y="1240"/>
                  </a:lnTo>
                  <a:lnTo>
                    <a:pt x="862" y="1295"/>
                  </a:lnTo>
                  <a:lnTo>
                    <a:pt x="884" y="1353"/>
                  </a:lnTo>
                  <a:lnTo>
                    <a:pt x="889" y="1383"/>
                  </a:lnTo>
                  <a:lnTo>
                    <a:pt x="893" y="1414"/>
                  </a:lnTo>
                  <a:lnTo>
                    <a:pt x="894" y="1444"/>
                  </a:lnTo>
                  <a:lnTo>
                    <a:pt x="892" y="1475"/>
                  </a:lnTo>
                  <a:lnTo>
                    <a:pt x="879" y="1534"/>
                  </a:lnTo>
                  <a:lnTo>
                    <a:pt x="857" y="1590"/>
                  </a:lnTo>
                  <a:lnTo>
                    <a:pt x="842" y="1618"/>
                  </a:lnTo>
                  <a:lnTo>
                    <a:pt x="824" y="1644"/>
                  </a:lnTo>
                  <a:lnTo>
                    <a:pt x="781" y="1690"/>
                  </a:lnTo>
                  <a:lnTo>
                    <a:pt x="730" y="1727"/>
                  </a:lnTo>
                  <a:lnTo>
                    <a:pt x="673" y="1755"/>
                  </a:lnTo>
                  <a:lnTo>
                    <a:pt x="614" y="1771"/>
                  </a:lnTo>
                  <a:lnTo>
                    <a:pt x="554" y="1776"/>
                  </a:lnTo>
                  <a:lnTo>
                    <a:pt x="494" y="1771"/>
                  </a:lnTo>
                  <a:lnTo>
                    <a:pt x="435" y="1755"/>
                  </a:lnTo>
                  <a:lnTo>
                    <a:pt x="379" y="1727"/>
                  </a:lnTo>
                  <a:lnTo>
                    <a:pt x="328" y="1690"/>
                  </a:lnTo>
                  <a:lnTo>
                    <a:pt x="285" y="1644"/>
                  </a:lnTo>
                  <a:lnTo>
                    <a:pt x="252" y="1590"/>
                  </a:lnTo>
                  <a:lnTo>
                    <a:pt x="228" y="1534"/>
                  </a:lnTo>
                  <a:lnTo>
                    <a:pt x="217" y="1475"/>
                  </a:lnTo>
                  <a:lnTo>
                    <a:pt x="216" y="1414"/>
                  </a:lnTo>
                  <a:lnTo>
                    <a:pt x="225" y="1353"/>
                  </a:lnTo>
                  <a:lnTo>
                    <a:pt x="245" y="1295"/>
                  </a:lnTo>
                  <a:lnTo>
                    <a:pt x="277" y="1240"/>
                  </a:lnTo>
                  <a:lnTo>
                    <a:pt x="158" y="1240"/>
                  </a:lnTo>
                  <a:lnTo>
                    <a:pt x="158" y="1059"/>
                  </a:lnTo>
                  <a:close/>
                  <a:moveTo>
                    <a:pt x="3193" y="1597"/>
                  </a:moveTo>
                  <a:lnTo>
                    <a:pt x="3175" y="1576"/>
                  </a:lnTo>
                  <a:lnTo>
                    <a:pt x="3161" y="1552"/>
                  </a:lnTo>
                  <a:lnTo>
                    <a:pt x="3154" y="1526"/>
                  </a:lnTo>
                  <a:lnTo>
                    <a:pt x="3152" y="1499"/>
                  </a:lnTo>
                  <a:lnTo>
                    <a:pt x="3155" y="1472"/>
                  </a:lnTo>
                  <a:lnTo>
                    <a:pt x="3164" y="1448"/>
                  </a:lnTo>
                  <a:lnTo>
                    <a:pt x="3179" y="1424"/>
                  </a:lnTo>
                  <a:lnTo>
                    <a:pt x="3199" y="1403"/>
                  </a:lnTo>
                  <a:lnTo>
                    <a:pt x="3172" y="1402"/>
                  </a:lnTo>
                  <a:lnTo>
                    <a:pt x="3151" y="1397"/>
                  </a:lnTo>
                  <a:lnTo>
                    <a:pt x="3134" y="1390"/>
                  </a:lnTo>
                  <a:lnTo>
                    <a:pt x="3121" y="1380"/>
                  </a:lnTo>
                  <a:lnTo>
                    <a:pt x="3112" y="1366"/>
                  </a:lnTo>
                  <a:lnTo>
                    <a:pt x="3107" y="1351"/>
                  </a:lnTo>
                  <a:lnTo>
                    <a:pt x="3103" y="1314"/>
                  </a:lnTo>
                  <a:lnTo>
                    <a:pt x="3103" y="193"/>
                  </a:lnTo>
                  <a:lnTo>
                    <a:pt x="3107" y="162"/>
                  </a:lnTo>
                  <a:lnTo>
                    <a:pt x="3112" y="151"/>
                  </a:lnTo>
                  <a:lnTo>
                    <a:pt x="3119" y="143"/>
                  </a:lnTo>
                  <a:lnTo>
                    <a:pt x="3140" y="133"/>
                  </a:lnTo>
                  <a:lnTo>
                    <a:pt x="3169" y="129"/>
                  </a:lnTo>
                  <a:lnTo>
                    <a:pt x="3671" y="129"/>
                  </a:lnTo>
                  <a:lnTo>
                    <a:pt x="3732" y="134"/>
                  </a:lnTo>
                  <a:lnTo>
                    <a:pt x="3775" y="148"/>
                  </a:lnTo>
                  <a:lnTo>
                    <a:pt x="3792" y="158"/>
                  </a:lnTo>
                  <a:lnTo>
                    <a:pt x="3804" y="171"/>
                  </a:lnTo>
                  <a:lnTo>
                    <a:pt x="3820" y="207"/>
                  </a:lnTo>
                  <a:lnTo>
                    <a:pt x="3685" y="207"/>
                  </a:lnTo>
                  <a:lnTo>
                    <a:pt x="3775" y="626"/>
                  </a:lnTo>
                  <a:lnTo>
                    <a:pt x="3915" y="626"/>
                  </a:lnTo>
                  <a:lnTo>
                    <a:pt x="4710" y="660"/>
                  </a:lnTo>
                  <a:lnTo>
                    <a:pt x="4733" y="664"/>
                  </a:lnTo>
                  <a:lnTo>
                    <a:pt x="4751" y="677"/>
                  </a:lnTo>
                  <a:lnTo>
                    <a:pt x="4762" y="697"/>
                  </a:lnTo>
                  <a:lnTo>
                    <a:pt x="4767" y="727"/>
                  </a:lnTo>
                  <a:lnTo>
                    <a:pt x="4767" y="1211"/>
                  </a:lnTo>
                  <a:lnTo>
                    <a:pt x="4730" y="1244"/>
                  </a:lnTo>
                  <a:lnTo>
                    <a:pt x="4752" y="1304"/>
                  </a:lnTo>
                  <a:lnTo>
                    <a:pt x="4767" y="1367"/>
                  </a:lnTo>
                  <a:lnTo>
                    <a:pt x="4767" y="1257"/>
                  </a:lnTo>
                  <a:lnTo>
                    <a:pt x="4836" y="1257"/>
                  </a:lnTo>
                  <a:lnTo>
                    <a:pt x="4836" y="1472"/>
                  </a:lnTo>
                  <a:lnTo>
                    <a:pt x="4745" y="1472"/>
                  </a:lnTo>
                  <a:lnTo>
                    <a:pt x="4747" y="1426"/>
                  </a:lnTo>
                  <a:lnTo>
                    <a:pt x="4743" y="1380"/>
                  </a:lnTo>
                  <a:lnTo>
                    <a:pt x="4651" y="1380"/>
                  </a:lnTo>
                  <a:lnTo>
                    <a:pt x="4656" y="1418"/>
                  </a:lnTo>
                  <a:lnTo>
                    <a:pt x="4656" y="1457"/>
                  </a:lnTo>
                  <a:lnTo>
                    <a:pt x="4651" y="1493"/>
                  </a:lnTo>
                  <a:lnTo>
                    <a:pt x="4643" y="1529"/>
                  </a:lnTo>
                  <a:lnTo>
                    <a:pt x="4616" y="1596"/>
                  </a:lnTo>
                  <a:lnTo>
                    <a:pt x="4598" y="1627"/>
                  </a:lnTo>
                  <a:lnTo>
                    <a:pt x="4576" y="1656"/>
                  </a:lnTo>
                  <a:lnTo>
                    <a:pt x="4552" y="1682"/>
                  </a:lnTo>
                  <a:lnTo>
                    <a:pt x="4524" y="1706"/>
                  </a:lnTo>
                  <a:lnTo>
                    <a:pt x="4495" y="1726"/>
                  </a:lnTo>
                  <a:lnTo>
                    <a:pt x="4463" y="1743"/>
                  </a:lnTo>
                  <a:lnTo>
                    <a:pt x="4429" y="1757"/>
                  </a:lnTo>
                  <a:lnTo>
                    <a:pt x="4393" y="1767"/>
                  </a:lnTo>
                  <a:lnTo>
                    <a:pt x="4355" y="1774"/>
                  </a:lnTo>
                  <a:lnTo>
                    <a:pt x="4317" y="1776"/>
                  </a:lnTo>
                  <a:lnTo>
                    <a:pt x="4278" y="1774"/>
                  </a:lnTo>
                  <a:lnTo>
                    <a:pt x="4241" y="1767"/>
                  </a:lnTo>
                  <a:lnTo>
                    <a:pt x="4170" y="1743"/>
                  </a:lnTo>
                  <a:lnTo>
                    <a:pt x="4108" y="1706"/>
                  </a:lnTo>
                  <a:lnTo>
                    <a:pt x="4081" y="1682"/>
                  </a:lnTo>
                  <a:lnTo>
                    <a:pt x="4057" y="1656"/>
                  </a:lnTo>
                  <a:lnTo>
                    <a:pt x="4034" y="1627"/>
                  </a:lnTo>
                  <a:lnTo>
                    <a:pt x="4016" y="1596"/>
                  </a:lnTo>
                  <a:lnTo>
                    <a:pt x="4000" y="1563"/>
                  </a:lnTo>
                  <a:lnTo>
                    <a:pt x="3989" y="1529"/>
                  </a:lnTo>
                  <a:lnTo>
                    <a:pt x="3981" y="1493"/>
                  </a:lnTo>
                  <a:lnTo>
                    <a:pt x="3977" y="1457"/>
                  </a:lnTo>
                  <a:lnTo>
                    <a:pt x="3977" y="1418"/>
                  </a:lnTo>
                  <a:lnTo>
                    <a:pt x="3981" y="1380"/>
                  </a:lnTo>
                  <a:lnTo>
                    <a:pt x="3889" y="1380"/>
                  </a:lnTo>
                  <a:lnTo>
                    <a:pt x="3886" y="1421"/>
                  </a:lnTo>
                  <a:lnTo>
                    <a:pt x="3886" y="1463"/>
                  </a:lnTo>
                  <a:lnTo>
                    <a:pt x="3861" y="1463"/>
                  </a:lnTo>
                  <a:lnTo>
                    <a:pt x="3862" y="1403"/>
                  </a:lnTo>
                  <a:lnTo>
                    <a:pt x="3742" y="1403"/>
                  </a:lnTo>
                  <a:lnTo>
                    <a:pt x="3761" y="1424"/>
                  </a:lnTo>
                  <a:lnTo>
                    <a:pt x="3776" y="1448"/>
                  </a:lnTo>
                  <a:lnTo>
                    <a:pt x="3784" y="1472"/>
                  </a:lnTo>
                  <a:lnTo>
                    <a:pt x="3787" y="1499"/>
                  </a:lnTo>
                  <a:lnTo>
                    <a:pt x="3785" y="1526"/>
                  </a:lnTo>
                  <a:lnTo>
                    <a:pt x="3778" y="1552"/>
                  </a:lnTo>
                  <a:lnTo>
                    <a:pt x="3764" y="1576"/>
                  </a:lnTo>
                  <a:lnTo>
                    <a:pt x="3746" y="1597"/>
                  </a:lnTo>
                  <a:lnTo>
                    <a:pt x="3193" y="1597"/>
                  </a:lnTo>
                  <a:close/>
                  <a:moveTo>
                    <a:pt x="3267" y="583"/>
                  </a:moveTo>
                  <a:lnTo>
                    <a:pt x="3246" y="578"/>
                  </a:lnTo>
                  <a:lnTo>
                    <a:pt x="3230" y="568"/>
                  </a:lnTo>
                  <a:lnTo>
                    <a:pt x="3220" y="552"/>
                  </a:lnTo>
                  <a:lnTo>
                    <a:pt x="3216" y="532"/>
                  </a:lnTo>
                  <a:lnTo>
                    <a:pt x="3216" y="259"/>
                  </a:lnTo>
                  <a:lnTo>
                    <a:pt x="3220" y="238"/>
                  </a:lnTo>
                  <a:lnTo>
                    <a:pt x="3230" y="222"/>
                  </a:lnTo>
                  <a:lnTo>
                    <a:pt x="3246" y="212"/>
                  </a:lnTo>
                  <a:lnTo>
                    <a:pt x="3267" y="208"/>
                  </a:lnTo>
                  <a:lnTo>
                    <a:pt x="3592" y="207"/>
                  </a:lnTo>
                  <a:lnTo>
                    <a:pt x="3610" y="210"/>
                  </a:lnTo>
                  <a:lnTo>
                    <a:pt x="3625" y="219"/>
                  </a:lnTo>
                  <a:lnTo>
                    <a:pt x="3636" y="233"/>
                  </a:lnTo>
                  <a:lnTo>
                    <a:pt x="3642" y="250"/>
                  </a:lnTo>
                  <a:lnTo>
                    <a:pt x="3690" y="523"/>
                  </a:lnTo>
                  <a:lnTo>
                    <a:pt x="3688" y="545"/>
                  </a:lnTo>
                  <a:lnTo>
                    <a:pt x="3678" y="565"/>
                  </a:lnTo>
                  <a:lnTo>
                    <a:pt x="3660" y="578"/>
                  </a:lnTo>
                  <a:lnTo>
                    <a:pt x="3639" y="583"/>
                  </a:lnTo>
                  <a:lnTo>
                    <a:pt x="3267" y="583"/>
                  </a:lnTo>
                  <a:close/>
                </a:path>
              </a:pathLst>
            </a:custGeom>
            <a:solidFill>
              <a:srgbClr val="80FF7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10271" name="Freeform 523"/>
            <p:cNvSpPr>
              <a:spLocks/>
            </p:cNvSpPr>
            <p:nvPr/>
          </p:nvSpPr>
          <p:spPr bwMode="auto">
            <a:xfrm>
              <a:off x="2395" y="1979"/>
              <a:ext cx="651" cy="356"/>
            </a:xfrm>
            <a:custGeom>
              <a:avLst/>
              <a:gdLst>
                <a:gd name="T0" fmla="*/ 0 w 3253"/>
                <a:gd name="T1" fmla="*/ 42 h 1776"/>
                <a:gd name="T2" fmla="*/ 4 w 3253"/>
                <a:gd name="T3" fmla="*/ 12 h 1776"/>
                <a:gd name="T4" fmla="*/ 115 w 3253"/>
                <a:gd name="T5" fmla="*/ 16 h 1776"/>
                <a:gd name="T6" fmla="*/ 130 w 3253"/>
                <a:gd name="T7" fmla="*/ 0 h 1776"/>
                <a:gd name="T8" fmla="*/ 118 w 3253"/>
                <a:gd name="T9" fmla="*/ 5 h 1776"/>
                <a:gd name="T10" fmla="*/ 124 w 3253"/>
                <a:gd name="T11" fmla="*/ 45 h 1776"/>
                <a:gd name="T12" fmla="*/ 64 w 3253"/>
                <a:gd name="T13" fmla="*/ 50 h 1776"/>
                <a:gd name="T14" fmla="*/ 66 w 3253"/>
                <a:gd name="T15" fmla="*/ 54 h 1776"/>
                <a:gd name="T16" fmla="*/ 67 w 3253"/>
                <a:gd name="T17" fmla="*/ 59 h 1776"/>
                <a:gd name="T18" fmla="*/ 65 w 3253"/>
                <a:gd name="T19" fmla="*/ 64 h 1776"/>
                <a:gd name="T20" fmla="*/ 62 w 3253"/>
                <a:gd name="T21" fmla="*/ 68 h 1776"/>
                <a:gd name="T22" fmla="*/ 58 w 3253"/>
                <a:gd name="T23" fmla="*/ 71 h 1776"/>
                <a:gd name="T24" fmla="*/ 53 w 3253"/>
                <a:gd name="T25" fmla="*/ 71 h 1776"/>
                <a:gd name="T26" fmla="*/ 48 w 3253"/>
                <a:gd name="T27" fmla="*/ 71 h 1776"/>
                <a:gd name="T28" fmla="*/ 44 w 3253"/>
                <a:gd name="T29" fmla="*/ 68 h 1776"/>
                <a:gd name="T30" fmla="*/ 41 w 3253"/>
                <a:gd name="T31" fmla="*/ 64 h 1776"/>
                <a:gd name="T32" fmla="*/ 40 w 3253"/>
                <a:gd name="T33" fmla="*/ 59 h 1776"/>
                <a:gd name="T34" fmla="*/ 40 w 3253"/>
                <a:gd name="T35" fmla="*/ 54 h 1776"/>
                <a:gd name="T36" fmla="*/ 42 w 3253"/>
                <a:gd name="T37" fmla="*/ 50 h 1776"/>
                <a:gd name="T38" fmla="*/ 35 w 3253"/>
                <a:gd name="T39" fmla="*/ 52 h 1776"/>
                <a:gd name="T40" fmla="*/ 36 w 3253"/>
                <a:gd name="T41" fmla="*/ 56 h 1776"/>
                <a:gd name="T42" fmla="*/ 36 w 3253"/>
                <a:gd name="T43" fmla="*/ 58 h 1776"/>
                <a:gd name="T44" fmla="*/ 35 w 3253"/>
                <a:gd name="T45" fmla="*/ 62 h 1776"/>
                <a:gd name="T46" fmla="*/ 34 w 3253"/>
                <a:gd name="T47" fmla="*/ 65 h 1776"/>
                <a:gd name="T48" fmla="*/ 31 w 3253"/>
                <a:gd name="T49" fmla="*/ 68 h 1776"/>
                <a:gd name="T50" fmla="*/ 27 w 3253"/>
                <a:gd name="T51" fmla="*/ 71 h 1776"/>
                <a:gd name="T52" fmla="*/ 22 w 3253"/>
                <a:gd name="T53" fmla="*/ 71 h 1776"/>
                <a:gd name="T54" fmla="*/ 17 w 3253"/>
                <a:gd name="T55" fmla="*/ 71 h 1776"/>
                <a:gd name="T56" fmla="*/ 13 w 3253"/>
                <a:gd name="T57" fmla="*/ 68 h 1776"/>
                <a:gd name="T58" fmla="*/ 10 w 3253"/>
                <a:gd name="T59" fmla="*/ 64 h 1776"/>
                <a:gd name="T60" fmla="*/ 9 w 3253"/>
                <a:gd name="T61" fmla="*/ 59 h 1776"/>
                <a:gd name="T62" fmla="*/ 9 w 3253"/>
                <a:gd name="T63" fmla="*/ 54 h 1776"/>
                <a:gd name="T64" fmla="*/ 11 w 3253"/>
                <a:gd name="T65" fmla="*/ 50 h 1776"/>
                <a:gd name="T66" fmla="*/ 6 w 3253"/>
                <a:gd name="T67" fmla="*/ 42 h 177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3253" h="1776">
                  <a:moveTo>
                    <a:pt x="158" y="1059"/>
                  </a:moveTo>
                  <a:lnTo>
                    <a:pt x="0" y="1059"/>
                  </a:lnTo>
                  <a:lnTo>
                    <a:pt x="55" y="307"/>
                  </a:lnTo>
                  <a:lnTo>
                    <a:pt x="111" y="307"/>
                  </a:lnTo>
                  <a:lnTo>
                    <a:pt x="111" y="403"/>
                  </a:lnTo>
                  <a:lnTo>
                    <a:pt x="2863" y="403"/>
                  </a:lnTo>
                  <a:lnTo>
                    <a:pt x="2908" y="0"/>
                  </a:lnTo>
                  <a:lnTo>
                    <a:pt x="3253" y="0"/>
                  </a:lnTo>
                  <a:lnTo>
                    <a:pt x="3253" y="26"/>
                  </a:lnTo>
                  <a:lnTo>
                    <a:pt x="2955" y="116"/>
                  </a:lnTo>
                  <a:lnTo>
                    <a:pt x="2955" y="1113"/>
                  </a:lnTo>
                  <a:lnTo>
                    <a:pt x="3103" y="1113"/>
                  </a:lnTo>
                  <a:lnTo>
                    <a:pt x="3103" y="1240"/>
                  </a:lnTo>
                  <a:lnTo>
                    <a:pt x="1606" y="1240"/>
                  </a:lnTo>
                  <a:lnTo>
                    <a:pt x="1638" y="1295"/>
                  </a:lnTo>
                  <a:lnTo>
                    <a:pt x="1658" y="1353"/>
                  </a:lnTo>
                  <a:lnTo>
                    <a:pt x="1667" y="1414"/>
                  </a:lnTo>
                  <a:lnTo>
                    <a:pt x="1665" y="1475"/>
                  </a:lnTo>
                  <a:lnTo>
                    <a:pt x="1654" y="1534"/>
                  </a:lnTo>
                  <a:lnTo>
                    <a:pt x="1631" y="1590"/>
                  </a:lnTo>
                  <a:lnTo>
                    <a:pt x="1597" y="1644"/>
                  </a:lnTo>
                  <a:lnTo>
                    <a:pt x="1554" y="1690"/>
                  </a:lnTo>
                  <a:lnTo>
                    <a:pt x="1503" y="1727"/>
                  </a:lnTo>
                  <a:lnTo>
                    <a:pt x="1447" y="1755"/>
                  </a:lnTo>
                  <a:lnTo>
                    <a:pt x="1388" y="1771"/>
                  </a:lnTo>
                  <a:lnTo>
                    <a:pt x="1328" y="1776"/>
                  </a:lnTo>
                  <a:lnTo>
                    <a:pt x="1267" y="1771"/>
                  </a:lnTo>
                  <a:lnTo>
                    <a:pt x="1208" y="1755"/>
                  </a:lnTo>
                  <a:lnTo>
                    <a:pt x="1153" y="1727"/>
                  </a:lnTo>
                  <a:lnTo>
                    <a:pt x="1102" y="1690"/>
                  </a:lnTo>
                  <a:lnTo>
                    <a:pt x="1058" y="1644"/>
                  </a:lnTo>
                  <a:lnTo>
                    <a:pt x="1026" y="1590"/>
                  </a:lnTo>
                  <a:lnTo>
                    <a:pt x="1002" y="1534"/>
                  </a:lnTo>
                  <a:lnTo>
                    <a:pt x="990" y="1475"/>
                  </a:lnTo>
                  <a:lnTo>
                    <a:pt x="989" y="1414"/>
                  </a:lnTo>
                  <a:lnTo>
                    <a:pt x="998" y="1353"/>
                  </a:lnTo>
                  <a:lnTo>
                    <a:pt x="1019" y="1295"/>
                  </a:lnTo>
                  <a:lnTo>
                    <a:pt x="1050" y="1240"/>
                  </a:lnTo>
                  <a:lnTo>
                    <a:pt x="830" y="1240"/>
                  </a:lnTo>
                  <a:lnTo>
                    <a:pt x="862" y="1295"/>
                  </a:lnTo>
                  <a:lnTo>
                    <a:pt x="884" y="1353"/>
                  </a:lnTo>
                  <a:lnTo>
                    <a:pt x="889" y="1383"/>
                  </a:lnTo>
                  <a:lnTo>
                    <a:pt x="893" y="1414"/>
                  </a:lnTo>
                  <a:lnTo>
                    <a:pt x="894" y="1444"/>
                  </a:lnTo>
                  <a:lnTo>
                    <a:pt x="892" y="1475"/>
                  </a:lnTo>
                  <a:lnTo>
                    <a:pt x="879" y="1534"/>
                  </a:lnTo>
                  <a:lnTo>
                    <a:pt x="857" y="1590"/>
                  </a:lnTo>
                  <a:lnTo>
                    <a:pt x="842" y="1618"/>
                  </a:lnTo>
                  <a:lnTo>
                    <a:pt x="824" y="1644"/>
                  </a:lnTo>
                  <a:lnTo>
                    <a:pt x="781" y="1690"/>
                  </a:lnTo>
                  <a:lnTo>
                    <a:pt x="730" y="1727"/>
                  </a:lnTo>
                  <a:lnTo>
                    <a:pt x="673" y="1755"/>
                  </a:lnTo>
                  <a:lnTo>
                    <a:pt x="614" y="1771"/>
                  </a:lnTo>
                  <a:lnTo>
                    <a:pt x="554" y="1776"/>
                  </a:lnTo>
                  <a:lnTo>
                    <a:pt x="494" y="1771"/>
                  </a:lnTo>
                  <a:lnTo>
                    <a:pt x="435" y="1755"/>
                  </a:lnTo>
                  <a:lnTo>
                    <a:pt x="379" y="1727"/>
                  </a:lnTo>
                  <a:lnTo>
                    <a:pt x="328" y="1690"/>
                  </a:lnTo>
                  <a:lnTo>
                    <a:pt x="285" y="1644"/>
                  </a:lnTo>
                  <a:lnTo>
                    <a:pt x="252" y="1590"/>
                  </a:lnTo>
                  <a:lnTo>
                    <a:pt x="228" y="1534"/>
                  </a:lnTo>
                  <a:lnTo>
                    <a:pt x="217" y="1475"/>
                  </a:lnTo>
                  <a:lnTo>
                    <a:pt x="216" y="1414"/>
                  </a:lnTo>
                  <a:lnTo>
                    <a:pt x="225" y="1353"/>
                  </a:lnTo>
                  <a:lnTo>
                    <a:pt x="245" y="1295"/>
                  </a:lnTo>
                  <a:lnTo>
                    <a:pt x="277" y="1240"/>
                  </a:lnTo>
                  <a:lnTo>
                    <a:pt x="158" y="1240"/>
                  </a:lnTo>
                  <a:lnTo>
                    <a:pt x="158" y="1059"/>
                  </a:lnTo>
                  <a:close/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10272" name="Freeform 524"/>
            <p:cNvSpPr>
              <a:spLocks/>
            </p:cNvSpPr>
            <p:nvPr/>
          </p:nvSpPr>
          <p:spPr bwMode="auto">
            <a:xfrm>
              <a:off x="3016" y="2005"/>
              <a:ext cx="347" cy="330"/>
            </a:xfrm>
            <a:custGeom>
              <a:avLst/>
              <a:gdLst>
                <a:gd name="T0" fmla="*/ 3 w 1733"/>
                <a:gd name="T1" fmla="*/ 58 h 1647"/>
                <a:gd name="T2" fmla="*/ 2 w 1733"/>
                <a:gd name="T3" fmla="*/ 56 h 1647"/>
                <a:gd name="T4" fmla="*/ 2 w 1733"/>
                <a:gd name="T5" fmla="*/ 54 h 1647"/>
                <a:gd name="T6" fmla="*/ 3 w 1733"/>
                <a:gd name="T7" fmla="*/ 52 h 1647"/>
                <a:gd name="T8" fmla="*/ 3 w 1733"/>
                <a:gd name="T9" fmla="*/ 51 h 1647"/>
                <a:gd name="T10" fmla="*/ 1 w 1733"/>
                <a:gd name="T11" fmla="*/ 51 h 1647"/>
                <a:gd name="T12" fmla="*/ 0 w 1733"/>
                <a:gd name="T13" fmla="*/ 50 h 1647"/>
                <a:gd name="T14" fmla="*/ 0 w 1733"/>
                <a:gd name="T15" fmla="*/ 47 h 1647"/>
                <a:gd name="T16" fmla="*/ 0 w 1733"/>
                <a:gd name="T17" fmla="*/ 1 h 1647"/>
                <a:gd name="T18" fmla="*/ 1 w 1733"/>
                <a:gd name="T19" fmla="*/ 1 h 1647"/>
                <a:gd name="T20" fmla="*/ 3 w 1733"/>
                <a:gd name="T21" fmla="*/ 0 h 1647"/>
                <a:gd name="T22" fmla="*/ 25 w 1733"/>
                <a:gd name="T23" fmla="*/ 0 h 1647"/>
                <a:gd name="T24" fmla="*/ 28 w 1733"/>
                <a:gd name="T25" fmla="*/ 1 h 1647"/>
                <a:gd name="T26" fmla="*/ 29 w 1733"/>
                <a:gd name="T27" fmla="*/ 3 h 1647"/>
                <a:gd name="T28" fmla="*/ 27 w 1733"/>
                <a:gd name="T29" fmla="*/ 20 h 1647"/>
                <a:gd name="T30" fmla="*/ 64 w 1733"/>
                <a:gd name="T31" fmla="*/ 21 h 1647"/>
                <a:gd name="T32" fmla="*/ 66 w 1733"/>
                <a:gd name="T33" fmla="*/ 22 h 1647"/>
                <a:gd name="T34" fmla="*/ 67 w 1733"/>
                <a:gd name="T35" fmla="*/ 24 h 1647"/>
                <a:gd name="T36" fmla="*/ 65 w 1733"/>
                <a:gd name="T37" fmla="*/ 45 h 1647"/>
                <a:gd name="T38" fmla="*/ 67 w 1733"/>
                <a:gd name="T39" fmla="*/ 50 h 1647"/>
                <a:gd name="T40" fmla="*/ 69 w 1733"/>
                <a:gd name="T41" fmla="*/ 45 h 1647"/>
                <a:gd name="T42" fmla="*/ 66 w 1733"/>
                <a:gd name="T43" fmla="*/ 54 h 1647"/>
                <a:gd name="T44" fmla="*/ 66 w 1733"/>
                <a:gd name="T45" fmla="*/ 50 h 1647"/>
                <a:gd name="T46" fmla="*/ 62 w 1733"/>
                <a:gd name="T47" fmla="*/ 52 h 1647"/>
                <a:gd name="T48" fmla="*/ 62 w 1733"/>
                <a:gd name="T49" fmla="*/ 55 h 1647"/>
                <a:gd name="T50" fmla="*/ 61 w 1733"/>
                <a:gd name="T51" fmla="*/ 59 h 1647"/>
                <a:gd name="T52" fmla="*/ 59 w 1733"/>
                <a:gd name="T53" fmla="*/ 61 h 1647"/>
                <a:gd name="T54" fmla="*/ 57 w 1733"/>
                <a:gd name="T55" fmla="*/ 63 h 1647"/>
                <a:gd name="T56" fmla="*/ 54 w 1733"/>
                <a:gd name="T57" fmla="*/ 65 h 1647"/>
                <a:gd name="T58" fmla="*/ 52 w 1733"/>
                <a:gd name="T59" fmla="*/ 66 h 1647"/>
                <a:gd name="T60" fmla="*/ 49 w 1733"/>
                <a:gd name="T61" fmla="*/ 66 h 1647"/>
                <a:gd name="T62" fmla="*/ 46 w 1733"/>
                <a:gd name="T63" fmla="*/ 66 h 1647"/>
                <a:gd name="T64" fmla="*/ 40 w 1733"/>
                <a:gd name="T65" fmla="*/ 63 h 1647"/>
                <a:gd name="T66" fmla="*/ 38 w 1733"/>
                <a:gd name="T67" fmla="*/ 61 h 1647"/>
                <a:gd name="T68" fmla="*/ 37 w 1733"/>
                <a:gd name="T69" fmla="*/ 59 h 1647"/>
                <a:gd name="T70" fmla="*/ 35 w 1733"/>
                <a:gd name="T71" fmla="*/ 56 h 1647"/>
                <a:gd name="T72" fmla="*/ 35 w 1733"/>
                <a:gd name="T73" fmla="*/ 53 h 1647"/>
                <a:gd name="T74" fmla="*/ 35 w 1733"/>
                <a:gd name="T75" fmla="*/ 50 h 1647"/>
                <a:gd name="T76" fmla="*/ 31 w 1733"/>
                <a:gd name="T77" fmla="*/ 52 h 1647"/>
                <a:gd name="T78" fmla="*/ 30 w 1733"/>
                <a:gd name="T79" fmla="*/ 53 h 1647"/>
                <a:gd name="T80" fmla="*/ 26 w 1733"/>
                <a:gd name="T81" fmla="*/ 51 h 1647"/>
                <a:gd name="T82" fmla="*/ 27 w 1733"/>
                <a:gd name="T83" fmla="*/ 53 h 1647"/>
                <a:gd name="T84" fmla="*/ 27 w 1733"/>
                <a:gd name="T85" fmla="*/ 55 h 1647"/>
                <a:gd name="T86" fmla="*/ 27 w 1733"/>
                <a:gd name="T87" fmla="*/ 57 h 1647"/>
                <a:gd name="T88" fmla="*/ 26 w 1733"/>
                <a:gd name="T89" fmla="*/ 59 h 1647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1733" h="1647">
                  <a:moveTo>
                    <a:pt x="90" y="1468"/>
                  </a:moveTo>
                  <a:lnTo>
                    <a:pt x="72" y="1447"/>
                  </a:lnTo>
                  <a:lnTo>
                    <a:pt x="58" y="1423"/>
                  </a:lnTo>
                  <a:lnTo>
                    <a:pt x="51" y="1397"/>
                  </a:lnTo>
                  <a:lnTo>
                    <a:pt x="49" y="1370"/>
                  </a:lnTo>
                  <a:lnTo>
                    <a:pt x="52" y="1343"/>
                  </a:lnTo>
                  <a:lnTo>
                    <a:pt x="61" y="1319"/>
                  </a:lnTo>
                  <a:lnTo>
                    <a:pt x="76" y="1295"/>
                  </a:lnTo>
                  <a:lnTo>
                    <a:pt x="96" y="1274"/>
                  </a:lnTo>
                  <a:lnTo>
                    <a:pt x="69" y="1273"/>
                  </a:lnTo>
                  <a:lnTo>
                    <a:pt x="48" y="1268"/>
                  </a:lnTo>
                  <a:lnTo>
                    <a:pt x="31" y="1261"/>
                  </a:lnTo>
                  <a:lnTo>
                    <a:pt x="18" y="1251"/>
                  </a:lnTo>
                  <a:lnTo>
                    <a:pt x="9" y="1237"/>
                  </a:lnTo>
                  <a:lnTo>
                    <a:pt x="4" y="1222"/>
                  </a:lnTo>
                  <a:lnTo>
                    <a:pt x="0" y="1185"/>
                  </a:lnTo>
                  <a:lnTo>
                    <a:pt x="0" y="64"/>
                  </a:lnTo>
                  <a:lnTo>
                    <a:pt x="4" y="33"/>
                  </a:lnTo>
                  <a:lnTo>
                    <a:pt x="9" y="22"/>
                  </a:lnTo>
                  <a:lnTo>
                    <a:pt x="16" y="14"/>
                  </a:lnTo>
                  <a:lnTo>
                    <a:pt x="37" y="4"/>
                  </a:lnTo>
                  <a:lnTo>
                    <a:pt x="66" y="0"/>
                  </a:lnTo>
                  <a:lnTo>
                    <a:pt x="568" y="0"/>
                  </a:lnTo>
                  <a:lnTo>
                    <a:pt x="629" y="5"/>
                  </a:lnTo>
                  <a:lnTo>
                    <a:pt x="672" y="19"/>
                  </a:lnTo>
                  <a:lnTo>
                    <a:pt x="689" y="29"/>
                  </a:lnTo>
                  <a:lnTo>
                    <a:pt x="701" y="42"/>
                  </a:lnTo>
                  <a:lnTo>
                    <a:pt x="717" y="78"/>
                  </a:lnTo>
                  <a:lnTo>
                    <a:pt x="582" y="78"/>
                  </a:lnTo>
                  <a:lnTo>
                    <a:pt x="672" y="497"/>
                  </a:lnTo>
                  <a:lnTo>
                    <a:pt x="812" y="497"/>
                  </a:lnTo>
                  <a:lnTo>
                    <a:pt x="1607" y="531"/>
                  </a:lnTo>
                  <a:lnTo>
                    <a:pt x="1630" y="535"/>
                  </a:lnTo>
                  <a:lnTo>
                    <a:pt x="1648" y="548"/>
                  </a:lnTo>
                  <a:lnTo>
                    <a:pt x="1659" y="568"/>
                  </a:lnTo>
                  <a:lnTo>
                    <a:pt x="1664" y="598"/>
                  </a:lnTo>
                  <a:lnTo>
                    <a:pt x="1664" y="1082"/>
                  </a:lnTo>
                  <a:lnTo>
                    <a:pt x="1627" y="1115"/>
                  </a:lnTo>
                  <a:lnTo>
                    <a:pt x="1649" y="1175"/>
                  </a:lnTo>
                  <a:lnTo>
                    <a:pt x="1664" y="1238"/>
                  </a:lnTo>
                  <a:lnTo>
                    <a:pt x="1664" y="1128"/>
                  </a:lnTo>
                  <a:lnTo>
                    <a:pt x="1733" y="1128"/>
                  </a:lnTo>
                  <a:lnTo>
                    <a:pt x="1733" y="1343"/>
                  </a:lnTo>
                  <a:lnTo>
                    <a:pt x="1642" y="1343"/>
                  </a:lnTo>
                  <a:lnTo>
                    <a:pt x="1644" y="1297"/>
                  </a:lnTo>
                  <a:lnTo>
                    <a:pt x="1640" y="1251"/>
                  </a:lnTo>
                  <a:lnTo>
                    <a:pt x="1548" y="1251"/>
                  </a:lnTo>
                  <a:lnTo>
                    <a:pt x="1553" y="1289"/>
                  </a:lnTo>
                  <a:lnTo>
                    <a:pt x="1553" y="1328"/>
                  </a:lnTo>
                  <a:lnTo>
                    <a:pt x="1548" y="1364"/>
                  </a:lnTo>
                  <a:lnTo>
                    <a:pt x="1540" y="1400"/>
                  </a:lnTo>
                  <a:lnTo>
                    <a:pt x="1513" y="1467"/>
                  </a:lnTo>
                  <a:lnTo>
                    <a:pt x="1495" y="1498"/>
                  </a:lnTo>
                  <a:lnTo>
                    <a:pt x="1473" y="1527"/>
                  </a:lnTo>
                  <a:lnTo>
                    <a:pt x="1449" y="1553"/>
                  </a:lnTo>
                  <a:lnTo>
                    <a:pt x="1421" y="1577"/>
                  </a:lnTo>
                  <a:lnTo>
                    <a:pt x="1392" y="1597"/>
                  </a:lnTo>
                  <a:lnTo>
                    <a:pt x="1360" y="1614"/>
                  </a:lnTo>
                  <a:lnTo>
                    <a:pt x="1326" y="1628"/>
                  </a:lnTo>
                  <a:lnTo>
                    <a:pt x="1290" y="1638"/>
                  </a:lnTo>
                  <a:lnTo>
                    <a:pt x="1252" y="1645"/>
                  </a:lnTo>
                  <a:lnTo>
                    <a:pt x="1214" y="1647"/>
                  </a:lnTo>
                  <a:lnTo>
                    <a:pt x="1175" y="1645"/>
                  </a:lnTo>
                  <a:lnTo>
                    <a:pt x="1138" y="1638"/>
                  </a:lnTo>
                  <a:lnTo>
                    <a:pt x="1067" y="1614"/>
                  </a:lnTo>
                  <a:lnTo>
                    <a:pt x="1005" y="1577"/>
                  </a:lnTo>
                  <a:lnTo>
                    <a:pt x="978" y="1553"/>
                  </a:lnTo>
                  <a:lnTo>
                    <a:pt x="954" y="1527"/>
                  </a:lnTo>
                  <a:lnTo>
                    <a:pt x="931" y="1498"/>
                  </a:lnTo>
                  <a:lnTo>
                    <a:pt x="913" y="1467"/>
                  </a:lnTo>
                  <a:lnTo>
                    <a:pt x="897" y="1434"/>
                  </a:lnTo>
                  <a:lnTo>
                    <a:pt x="886" y="1400"/>
                  </a:lnTo>
                  <a:lnTo>
                    <a:pt x="878" y="1364"/>
                  </a:lnTo>
                  <a:lnTo>
                    <a:pt x="874" y="1328"/>
                  </a:lnTo>
                  <a:lnTo>
                    <a:pt x="874" y="1289"/>
                  </a:lnTo>
                  <a:lnTo>
                    <a:pt x="878" y="1251"/>
                  </a:lnTo>
                  <a:lnTo>
                    <a:pt x="786" y="1251"/>
                  </a:lnTo>
                  <a:lnTo>
                    <a:pt x="783" y="1292"/>
                  </a:lnTo>
                  <a:lnTo>
                    <a:pt x="783" y="1334"/>
                  </a:lnTo>
                  <a:lnTo>
                    <a:pt x="758" y="1334"/>
                  </a:lnTo>
                  <a:lnTo>
                    <a:pt x="759" y="1274"/>
                  </a:lnTo>
                  <a:lnTo>
                    <a:pt x="639" y="1274"/>
                  </a:lnTo>
                  <a:lnTo>
                    <a:pt x="658" y="1295"/>
                  </a:lnTo>
                  <a:lnTo>
                    <a:pt x="673" y="1319"/>
                  </a:lnTo>
                  <a:lnTo>
                    <a:pt x="681" y="1343"/>
                  </a:lnTo>
                  <a:lnTo>
                    <a:pt x="684" y="1370"/>
                  </a:lnTo>
                  <a:lnTo>
                    <a:pt x="682" y="1397"/>
                  </a:lnTo>
                  <a:lnTo>
                    <a:pt x="675" y="1423"/>
                  </a:lnTo>
                  <a:lnTo>
                    <a:pt x="661" y="1447"/>
                  </a:lnTo>
                  <a:lnTo>
                    <a:pt x="643" y="1468"/>
                  </a:lnTo>
                  <a:lnTo>
                    <a:pt x="90" y="1468"/>
                  </a:lnTo>
                  <a:close/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10273" name="Freeform 525"/>
            <p:cNvSpPr>
              <a:spLocks/>
            </p:cNvSpPr>
            <p:nvPr/>
          </p:nvSpPr>
          <p:spPr bwMode="auto">
            <a:xfrm>
              <a:off x="3039" y="2021"/>
              <a:ext cx="94" cy="75"/>
            </a:xfrm>
            <a:custGeom>
              <a:avLst/>
              <a:gdLst>
                <a:gd name="T0" fmla="*/ 2 w 474"/>
                <a:gd name="T1" fmla="*/ 15 h 376"/>
                <a:gd name="T2" fmla="*/ 1 w 474"/>
                <a:gd name="T3" fmla="*/ 15 h 376"/>
                <a:gd name="T4" fmla="*/ 1 w 474"/>
                <a:gd name="T5" fmla="*/ 14 h 376"/>
                <a:gd name="T6" fmla="*/ 0 w 474"/>
                <a:gd name="T7" fmla="*/ 14 h 376"/>
                <a:gd name="T8" fmla="*/ 0 w 474"/>
                <a:gd name="T9" fmla="*/ 13 h 376"/>
                <a:gd name="T10" fmla="*/ 0 w 474"/>
                <a:gd name="T11" fmla="*/ 2 h 376"/>
                <a:gd name="T12" fmla="*/ 0 w 474"/>
                <a:gd name="T13" fmla="*/ 1 h 376"/>
                <a:gd name="T14" fmla="*/ 1 w 474"/>
                <a:gd name="T15" fmla="*/ 1 h 376"/>
                <a:gd name="T16" fmla="*/ 1 w 474"/>
                <a:gd name="T17" fmla="*/ 0 h 376"/>
                <a:gd name="T18" fmla="*/ 2 w 474"/>
                <a:gd name="T19" fmla="*/ 0 h 376"/>
                <a:gd name="T20" fmla="*/ 15 w 474"/>
                <a:gd name="T21" fmla="*/ 0 h 376"/>
                <a:gd name="T22" fmla="*/ 15 w 474"/>
                <a:gd name="T23" fmla="*/ 0 h 376"/>
                <a:gd name="T24" fmla="*/ 16 w 474"/>
                <a:gd name="T25" fmla="*/ 0 h 376"/>
                <a:gd name="T26" fmla="*/ 16 w 474"/>
                <a:gd name="T27" fmla="*/ 1 h 376"/>
                <a:gd name="T28" fmla="*/ 17 w 474"/>
                <a:gd name="T29" fmla="*/ 2 h 376"/>
                <a:gd name="T30" fmla="*/ 19 w 474"/>
                <a:gd name="T31" fmla="*/ 13 h 376"/>
                <a:gd name="T32" fmla="*/ 19 w 474"/>
                <a:gd name="T33" fmla="*/ 13 h 376"/>
                <a:gd name="T34" fmla="*/ 18 w 474"/>
                <a:gd name="T35" fmla="*/ 14 h 376"/>
                <a:gd name="T36" fmla="*/ 17 w 474"/>
                <a:gd name="T37" fmla="*/ 15 h 376"/>
                <a:gd name="T38" fmla="*/ 17 w 474"/>
                <a:gd name="T39" fmla="*/ 15 h 376"/>
                <a:gd name="T40" fmla="*/ 2 w 474"/>
                <a:gd name="T41" fmla="*/ 15 h 37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474" h="376">
                  <a:moveTo>
                    <a:pt x="51" y="376"/>
                  </a:moveTo>
                  <a:lnTo>
                    <a:pt x="30" y="371"/>
                  </a:lnTo>
                  <a:lnTo>
                    <a:pt x="14" y="361"/>
                  </a:lnTo>
                  <a:lnTo>
                    <a:pt x="4" y="345"/>
                  </a:lnTo>
                  <a:lnTo>
                    <a:pt x="0" y="325"/>
                  </a:lnTo>
                  <a:lnTo>
                    <a:pt x="0" y="52"/>
                  </a:lnTo>
                  <a:lnTo>
                    <a:pt x="4" y="31"/>
                  </a:lnTo>
                  <a:lnTo>
                    <a:pt x="14" y="15"/>
                  </a:lnTo>
                  <a:lnTo>
                    <a:pt x="30" y="5"/>
                  </a:lnTo>
                  <a:lnTo>
                    <a:pt x="51" y="1"/>
                  </a:lnTo>
                  <a:lnTo>
                    <a:pt x="376" y="0"/>
                  </a:lnTo>
                  <a:lnTo>
                    <a:pt x="394" y="3"/>
                  </a:lnTo>
                  <a:lnTo>
                    <a:pt x="409" y="12"/>
                  </a:lnTo>
                  <a:lnTo>
                    <a:pt x="420" y="26"/>
                  </a:lnTo>
                  <a:lnTo>
                    <a:pt x="426" y="43"/>
                  </a:lnTo>
                  <a:lnTo>
                    <a:pt x="474" y="316"/>
                  </a:lnTo>
                  <a:lnTo>
                    <a:pt x="472" y="338"/>
                  </a:lnTo>
                  <a:lnTo>
                    <a:pt x="462" y="358"/>
                  </a:lnTo>
                  <a:lnTo>
                    <a:pt x="444" y="371"/>
                  </a:lnTo>
                  <a:lnTo>
                    <a:pt x="423" y="376"/>
                  </a:lnTo>
                  <a:lnTo>
                    <a:pt x="51" y="376"/>
                  </a:lnTo>
                  <a:close/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10274" name="Freeform 526"/>
            <p:cNvSpPr>
              <a:spLocks/>
            </p:cNvSpPr>
            <p:nvPr/>
          </p:nvSpPr>
          <p:spPr bwMode="auto">
            <a:xfrm>
              <a:off x="2605" y="2199"/>
              <a:ext cx="112" cy="28"/>
            </a:xfrm>
            <a:custGeom>
              <a:avLst/>
              <a:gdLst>
                <a:gd name="T0" fmla="*/ 23 w 556"/>
                <a:gd name="T1" fmla="*/ 5 h 144"/>
                <a:gd name="T2" fmla="*/ 22 w 556"/>
                <a:gd name="T3" fmla="*/ 4 h 144"/>
                <a:gd name="T4" fmla="*/ 20 w 556"/>
                <a:gd name="T5" fmla="*/ 3 h 144"/>
                <a:gd name="T6" fmla="*/ 19 w 556"/>
                <a:gd name="T7" fmla="*/ 2 h 144"/>
                <a:gd name="T8" fmla="*/ 18 w 556"/>
                <a:gd name="T9" fmla="*/ 1 h 144"/>
                <a:gd name="T10" fmla="*/ 16 w 556"/>
                <a:gd name="T11" fmla="*/ 1 h 144"/>
                <a:gd name="T12" fmla="*/ 15 w 556"/>
                <a:gd name="T13" fmla="*/ 0 h 144"/>
                <a:gd name="T14" fmla="*/ 13 w 556"/>
                <a:gd name="T15" fmla="*/ 0 h 144"/>
                <a:gd name="T16" fmla="*/ 11 w 556"/>
                <a:gd name="T17" fmla="*/ 0 h 144"/>
                <a:gd name="T18" fmla="*/ 10 w 556"/>
                <a:gd name="T19" fmla="*/ 0 h 144"/>
                <a:gd name="T20" fmla="*/ 8 w 556"/>
                <a:gd name="T21" fmla="*/ 0 h 144"/>
                <a:gd name="T22" fmla="*/ 7 w 556"/>
                <a:gd name="T23" fmla="*/ 1 h 144"/>
                <a:gd name="T24" fmla="*/ 5 w 556"/>
                <a:gd name="T25" fmla="*/ 1 h 144"/>
                <a:gd name="T26" fmla="*/ 4 w 556"/>
                <a:gd name="T27" fmla="*/ 2 h 144"/>
                <a:gd name="T28" fmla="*/ 2 w 556"/>
                <a:gd name="T29" fmla="*/ 3 h 144"/>
                <a:gd name="T30" fmla="*/ 1 w 556"/>
                <a:gd name="T31" fmla="*/ 4 h 144"/>
                <a:gd name="T32" fmla="*/ 0 w 556"/>
                <a:gd name="T33" fmla="*/ 5 h 14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56" h="144">
                  <a:moveTo>
                    <a:pt x="556" y="144"/>
                  </a:moveTo>
                  <a:lnTo>
                    <a:pt x="529" y="110"/>
                  </a:lnTo>
                  <a:lnTo>
                    <a:pt x="498" y="82"/>
                  </a:lnTo>
                  <a:lnTo>
                    <a:pt x="465" y="57"/>
                  </a:lnTo>
                  <a:lnTo>
                    <a:pt x="431" y="36"/>
                  </a:lnTo>
                  <a:lnTo>
                    <a:pt x="394" y="21"/>
                  </a:lnTo>
                  <a:lnTo>
                    <a:pt x="357" y="9"/>
                  </a:lnTo>
                  <a:lnTo>
                    <a:pt x="317" y="2"/>
                  </a:lnTo>
                  <a:lnTo>
                    <a:pt x="278" y="0"/>
                  </a:lnTo>
                  <a:lnTo>
                    <a:pt x="239" y="2"/>
                  </a:lnTo>
                  <a:lnTo>
                    <a:pt x="200" y="9"/>
                  </a:lnTo>
                  <a:lnTo>
                    <a:pt x="162" y="21"/>
                  </a:lnTo>
                  <a:lnTo>
                    <a:pt x="125" y="36"/>
                  </a:lnTo>
                  <a:lnTo>
                    <a:pt x="90" y="57"/>
                  </a:lnTo>
                  <a:lnTo>
                    <a:pt x="57" y="82"/>
                  </a:lnTo>
                  <a:lnTo>
                    <a:pt x="28" y="110"/>
                  </a:lnTo>
                  <a:lnTo>
                    <a:pt x="0" y="144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10275" name="Freeform 527"/>
            <p:cNvSpPr>
              <a:spLocks/>
            </p:cNvSpPr>
            <p:nvPr/>
          </p:nvSpPr>
          <p:spPr bwMode="auto">
            <a:xfrm>
              <a:off x="2629" y="2235"/>
              <a:ext cx="64" cy="64"/>
            </a:xfrm>
            <a:custGeom>
              <a:avLst/>
              <a:gdLst>
                <a:gd name="T0" fmla="*/ 6 w 319"/>
                <a:gd name="T1" fmla="*/ 0 h 318"/>
                <a:gd name="T2" fmla="*/ 6 w 319"/>
                <a:gd name="T3" fmla="*/ 0 h 318"/>
                <a:gd name="T4" fmla="*/ 5 w 319"/>
                <a:gd name="T5" fmla="*/ 0 h 318"/>
                <a:gd name="T6" fmla="*/ 3 w 319"/>
                <a:gd name="T7" fmla="*/ 1 h 318"/>
                <a:gd name="T8" fmla="*/ 2 w 319"/>
                <a:gd name="T9" fmla="*/ 2 h 318"/>
                <a:gd name="T10" fmla="*/ 1 w 319"/>
                <a:gd name="T11" fmla="*/ 3 h 318"/>
                <a:gd name="T12" fmla="*/ 0 w 319"/>
                <a:gd name="T13" fmla="*/ 5 h 318"/>
                <a:gd name="T14" fmla="*/ 0 w 319"/>
                <a:gd name="T15" fmla="*/ 6 h 318"/>
                <a:gd name="T16" fmla="*/ 0 w 319"/>
                <a:gd name="T17" fmla="*/ 7 h 318"/>
                <a:gd name="T18" fmla="*/ 0 w 319"/>
                <a:gd name="T19" fmla="*/ 8 h 318"/>
                <a:gd name="T20" fmla="*/ 1 w 319"/>
                <a:gd name="T21" fmla="*/ 10 h 318"/>
                <a:gd name="T22" fmla="*/ 1 w 319"/>
                <a:gd name="T23" fmla="*/ 10 h 318"/>
                <a:gd name="T24" fmla="*/ 2 w 319"/>
                <a:gd name="T25" fmla="*/ 11 h 318"/>
                <a:gd name="T26" fmla="*/ 3 w 319"/>
                <a:gd name="T27" fmla="*/ 12 h 318"/>
                <a:gd name="T28" fmla="*/ 3 w 319"/>
                <a:gd name="T29" fmla="*/ 12 h 318"/>
                <a:gd name="T30" fmla="*/ 5 w 319"/>
                <a:gd name="T31" fmla="*/ 13 h 318"/>
                <a:gd name="T32" fmla="*/ 6 w 319"/>
                <a:gd name="T33" fmla="*/ 13 h 318"/>
                <a:gd name="T34" fmla="*/ 8 w 319"/>
                <a:gd name="T35" fmla="*/ 13 h 318"/>
                <a:gd name="T36" fmla="*/ 10 w 319"/>
                <a:gd name="T37" fmla="*/ 12 h 318"/>
                <a:gd name="T38" fmla="*/ 10 w 319"/>
                <a:gd name="T39" fmla="*/ 12 h 318"/>
                <a:gd name="T40" fmla="*/ 11 w 319"/>
                <a:gd name="T41" fmla="*/ 11 h 318"/>
                <a:gd name="T42" fmla="*/ 12 w 319"/>
                <a:gd name="T43" fmla="*/ 10 h 318"/>
                <a:gd name="T44" fmla="*/ 13 w 319"/>
                <a:gd name="T45" fmla="*/ 8 h 318"/>
                <a:gd name="T46" fmla="*/ 13 w 319"/>
                <a:gd name="T47" fmla="*/ 6 h 318"/>
                <a:gd name="T48" fmla="*/ 13 w 319"/>
                <a:gd name="T49" fmla="*/ 5 h 318"/>
                <a:gd name="T50" fmla="*/ 12 w 319"/>
                <a:gd name="T51" fmla="*/ 3 h 318"/>
                <a:gd name="T52" fmla="*/ 11 w 319"/>
                <a:gd name="T53" fmla="*/ 2 h 318"/>
                <a:gd name="T54" fmla="*/ 10 w 319"/>
                <a:gd name="T55" fmla="*/ 1 h 318"/>
                <a:gd name="T56" fmla="*/ 8 w 319"/>
                <a:gd name="T57" fmla="*/ 0 h 318"/>
                <a:gd name="T58" fmla="*/ 7 w 319"/>
                <a:gd name="T59" fmla="*/ 0 h 318"/>
                <a:gd name="T60" fmla="*/ 6 w 319"/>
                <a:gd name="T61" fmla="*/ 0 h 318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319" h="318">
                  <a:moveTo>
                    <a:pt x="160" y="0"/>
                  </a:moveTo>
                  <a:lnTo>
                    <a:pt x="138" y="1"/>
                  </a:lnTo>
                  <a:lnTo>
                    <a:pt x="117" y="5"/>
                  </a:lnTo>
                  <a:lnTo>
                    <a:pt x="79" y="22"/>
                  </a:lnTo>
                  <a:lnTo>
                    <a:pt x="47" y="47"/>
                  </a:lnTo>
                  <a:lnTo>
                    <a:pt x="22" y="79"/>
                  </a:lnTo>
                  <a:lnTo>
                    <a:pt x="6" y="116"/>
                  </a:lnTo>
                  <a:lnTo>
                    <a:pt x="0" y="156"/>
                  </a:lnTo>
                  <a:lnTo>
                    <a:pt x="2" y="176"/>
                  </a:lnTo>
                  <a:lnTo>
                    <a:pt x="5" y="197"/>
                  </a:lnTo>
                  <a:lnTo>
                    <a:pt x="22" y="238"/>
                  </a:lnTo>
                  <a:lnTo>
                    <a:pt x="34" y="257"/>
                  </a:lnTo>
                  <a:lnTo>
                    <a:pt x="49" y="273"/>
                  </a:lnTo>
                  <a:lnTo>
                    <a:pt x="65" y="286"/>
                  </a:lnTo>
                  <a:lnTo>
                    <a:pt x="82" y="298"/>
                  </a:lnTo>
                  <a:lnTo>
                    <a:pt x="120" y="312"/>
                  </a:lnTo>
                  <a:lnTo>
                    <a:pt x="160" y="318"/>
                  </a:lnTo>
                  <a:lnTo>
                    <a:pt x="200" y="312"/>
                  </a:lnTo>
                  <a:lnTo>
                    <a:pt x="237" y="298"/>
                  </a:lnTo>
                  <a:lnTo>
                    <a:pt x="254" y="286"/>
                  </a:lnTo>
                  <a:lnTo>
                    <a:pt x="270" y="273"/>
                  </a:lnTo>
                  <a:lnTo>
                    <a:pt x="298" y="238"/>
                  </a:lnTo>
                  <a:lnTo>
                    <a:pt x="315" y="197"/>
                  </a:lnTo>
                  <a:lnTo>
                    <a:pt x="319" y="156"/>
                  </a:lnTo>
                  <a:lnTo>
                    <a:pt x="313" y="116"/>
                  </a:lnTo>
                  <a:lnTo>
                    <a:pt x="298" y="79"/>
                  </a:lnTo>
                  <a:lnTo>
                    <a:pt x="274" y="47"/>
                  </a:lnTo>
                  <a:lnTo>
                    <a:pt x="242" y="22"/>
                  </a:lnTo>
                  <a:lnTo>
                    <a:pt x="203" y="5"/>
                  </a:lnTo>
                  <a:lnTo>
                    <a:pt x="183" y="1"/>
                  </a:lnTo>
                  <a:lnTo>
                    <a:pt x="160" y="0"/>
                  </a:lnTo>
                  <a:close/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10276" name="Freeform 528"/>
            <p:cNvSpPr>
              <a:spLocks/>
            </p:cNvSpPr>
            <p:nvPr/>
          </p:nvSpPr>
          <p:spPr bwMode="auto">
            <a:xfrm>
              <a:off x="2451" y="2199"/>
              <a:ext cx="110" cy="28"/>
            </a:xfrm>
            <a:custGeom>
              <a:avLst/>
              <a:gdLst>
                <a:gd name="T0" fmla="*/ 22 w 553"/>
                <a:gd name="T1" fmla="*/ 5 h 144"/>
                <a:gd name="T2" fmla="*/ 21 w 553"/>
                <a:gd name="T3" fmla="*/ 4 h 144"/>
                <a:gd name="T4" fmla="*/ 20 w 553"/>
                <a:gd name="T5" fmla="*/ 3 h 144"/>
                <a:gd name="T6" fmla="*/ 18 w 553"/>
                <a:gd name="T7" fmla="*/ 2 h 144"/>
                <a:gd name="T8" fmla="*/ 17 w 553"/>
                <a:gd name="T9" fmla="*/ 1 h 144"/>
                <a:gd name="T10" fmla="*/ 16 w 553"/>
                <a:gd name="T11" fmla="*/ 1 h 144"/>
                <a:gd name="T12" fmla="*/ 14 w 553"/>
                <a:gd name="T13" fmla="*/ 0 h 144"/>
                <a:gd name="T14" fmla="*/ 13 w 553"/>
                <a:gd name="T15" fmla="*/ 0 h 144"/>
                <a:gd name="T16" fmla="*/ 11 w 553"/>
                <a:gd name="T17" fmla="*/ 0 h 144"/>
                <a:gd name="T18" fmla="*/ 9 w 553"/>
                <a:gd name="T19" fmla="*/ 0 h 144"/>
                <a:gd name="T20" fmla="*/ 8 w 553"/>
                <a:gd name="T21" fmla="*/ 0 h 144"/>
                <a:gd name="T22" fmla="*/ 6 w 553"/>
                <a:gd name="T23" fmla="*/ 1 h 144"/>
                <a:gd name="T24" fmla="*/ 5 w 553"/>
                <a:gd name="T25" fmla="*/ 1 h 144"/>
                <a:gd name="T26" fmla="*/ 4 w 553"/>
                <a:gd name="T27" fmla="*/ 2 h 144"/>
                <a:gd name="T28" fmla="*/ 2 w 553"/>
                <a:gd name="T29" fmla="*/ 3 h 144"/>
                <a:gd name="T30" fmla="*/ 1 w 553"/>
                <a:gd name="T31" fmla="*/ 4 h 144"/>
                <a:gd name="T32" fmla="*/ 0 w 553"/>
                <a:gd name="T33" fmla="*/ 5 h 14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53" h="144">
                  <a:moveTo>
                    <a:pt x="553" y="144"/>
                  </a:moveTo>
                  <a:lnTo>
                    <a:pt x="526" y="110"/>
                  </a:lnTo>
                  <a:lnTo>
                    <a:pt x="497" y="82"/>
                  </a:lnTo>
                  <a:lnTo>
                    <a:pt x="464" y="57"/>
                  </a:lnTo>
                  <a:lnTo>
                    <a:pt x="429" y="36"/>
                  </a:lnTo>
                  <a:lnTo>
                    <a:pt x="392" y="21"/>
                  </a:lnTo>
                  <a:lnTo>
                    <a:pt x="355" y="9"/>
                  </a:lnTo>
                  <a:lnTo>
                    <a:pt x="316" y="2"/>
                  </a:lnTo>
                  <a:lnTo>
                    <a:pt x="277" y="0"/>
                  </a:lnTo>
                  <a:lnTo>
                    <a:pt x="237" y="2"/>
                  </a:lnTo>
                  <a:lnTo>
                    <a:pt x="198" y="9"/>
                  </a:lnTo>
                  <a:lnTo>
                    <a:pt x="161" y="21"/>
                  </a:lnTo>
                  <a:lnTo>
                    <a:pt x="125" y="36"/>
                  </a:lnTo>
                  <a:lnTo>
                    <a:pt x="90" y="57"/>
                  </a:lnTo>
                  <a:lnTo>
                    <a:pt x="57" y="82"/>
                  </a:lnTo>
                  <a:lnTo>
                    <a:pt x="27" y="110"/>
                  </a:lnTo>
                  <a:lnTo>
                    <a:pt x="0" y="144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10277" name="Freeform 529"/>
            <p:cNvSpPr>
              <a:spLocks/>
            </p:cNvSpPr>
            <p:nvPr/>
          </p:nvSpPr>
          <p:spPr bwMode="auto">
            <a:xfrm>
              <a:off x="2474" y="2235"/>
              <a:ext cx="64" cy="64"/>
            </a:xfrm>
            <a:custGeom>
              <a:avLst/>
              <a:gdLst>
                <a:gd name="T0" fmla="*/ 6 w 318"/>
                <a:gd name="T1" fmla="*/ 0 h 318"/>
                <a:gd name="T2" fmla="*/ 5 w 318"/>
                <a:gd name="T3" fmla="*/ 0 h 318"/>
                <a:gd name="T4" fmla="*/ 5 w 318"/>
                <a:gd name="T5" fmla="*/ 0 h 318"/>
                <a:gd name="T6" fmla="*/ 3 w 318"/>
                <a:gd name="T7" fmla="*/ 1 h 318"/>
                <a:gd name="T8" fmla="*/ 2 w 318"/>
                <a:gd name="T9" fmla="*/ 2 h 318"/>
                <a:gd name="T10" fmla="*/ 1 w 318"/>
                <a:gd name="T11" fmla="*/ 3 h 318"/>
                <a:gd name="T12" fmla="*/ 0 w 318"/>
                <a:gd name="T13" fmla="*/ 5 h 318"/>
                <a:gd name="T14" fmla="*/ 0 w 318"/>
                <a:gd name="T15" fmla="*/ 6 h 318"/>
                <a:gd name="T16" fmla="*/ 0 w 318"/>
                <a:gd name="T17" fmla="*/ 8 h 318"/>
                <a:gd name="T18" fmla="*/ 1 w 318"/>
                <a:gd name="T19" fmla="*/ 10 h 318"/>
                <a:gd name="T20" fmla="*/ 1 w 318"/>
                <a:gd name="T21" fmla="*/ 10 h 318"/>
                <a:gd name="T22" fmla="*/ 2 w 318"/>
                <a:gd name="T23" fmla="*/ 11 h 318"/>
                <a:gd name="T24" fmla="*/ 3 w 318"/>
                <a:gd name="T25" fmla="*/ 12 h 318"/>
                <a:gd name="T26" fmla="*/ 3 w 318"/>
                <a:gd name="T27" fmla="*/ 12 h 318"/>
                <a:gd name="T28" fmla="*/ 5 w 318"/>
                <a:gd name="T29" fmla="*/ 13 h 318"/>
                <a:gd name="T30" fmla="*/ 6 w 318"/>
                <a:gd name="T31" fmla="*/ 13 h 318"/>
                <a:gd name="T32" fmla="*/ 8 w 318"/>
                <a:gd name="T33" fmla="*/ 13 h 318"/>
                <a:gd name="T34" fmla="*/ 10 w 318"/>
                <a:gd name="T35" fmla="*/ 12 h 318"/>
                <a:gd name="T36" fmla="*/ 10 w 318"/>
                <a:gd name="T37" fmla="*/ 12 h 318"/>
                <a:gd name="T38" fmla="*/ 11 w 318"/>
                <a:gd name="T39" fmla="*/ 11 h 318"/>
                <a:gd name="T40" fmla="*/ 12 w 318"/>
                <a:gd name="T41" fmla="*/ 10 h 318"/>
                <a:gd name="T42" fmla="*/ 13 w 318"/>
                <a:gd name="T43" fmla="*/ 8 h 318"/>
                <a:gd name="T44" fmla="*/ 13 w 318"/>
                <a:gd name="T45" fmla="*/ 6 h 318"/>
                <a:gd name="T46" fmla="*/ 13 w 318"/>
                <a:gd name="T47" fmla="*/ 5 h 318"/>
                <a:gd name="T48" fmla="*/ 12 w 318"/>
                <a:gd name="T49" fmla="*/ 3 h 318"/>
                <a:gd name="T50" fmla="*/ 11 w 318"/>
                <a:gd name="T51" fmla="*/ 2 h 318"/>
                <a:gd name="T52" fmla="*/ 10 w 318"/>
                <a:gd name="T53" fmla="*/ 1 h 318"/>
                <a:gd name="T54" fmla="*/ 8 w 318"/>
                <a:gd name="T55" fmla="*/ 0 h 318"/>
                <a:gd name="T56" fmla="*/ 7 w 318"/>
                <a:gd name="T57" fmla="*/ 0 h 318"/>
                <a:gd name="T58" fmla="*/ 6 w 318"/>
                <a:gd name="T59" fmla="*/ 0 h 318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318" h="318">
                  <a:moveTo>
                    <a:pt x="159" y="0"/>
                  </a:moveTo>
                  <a:lnTo>
                    <a:pt x="136" y="1"/>
                  </a:lnTo>
                  <a:lnTo>
                    <a:pt x="116" y="5"/>
                  </a:lnTo>
                  <a:lnTo>
                    <a:pt x="77" y="22"/>
                  </a:lnTo>
                  <a:lnTo>
                    <a:pt x="45" y="47"/>
                  </a:lnTo>
                  <a:lnTo>
                    <a:pt x="21" y="79"/>
                  </a:lnTo>
                  <a:lnTo>
                    <a:pt x="6" y="116"/>
                  </a:lnTo>
                  <a:lnTo>
                    <a:pt x="0" y="156"/>
                  </a:lnTo>
                  <a:lnTo>
                    <a:pt x="4" y="197"/>
                  </a:lnTo>
                  <a:lnTo>
                    <a:pt x="21" y="238"/>
                  </a:lnTo>
                  <a:lnTo>
                    <a:pt x="34" y="257"/>
                  </a:lnTo>
                  <a:lnTo>
                    <a:pt x="49" y="273"/>
                  </a:lnTo>
                  <a:lnTo>
                    <a:pt x="65" y="286"/>
                  </a:lnTo>
                  <a:lnTo>
                    <a:pt x="82" y="298"/>
                  </a:lnTo>
                  <a:lnTo>
                    <a:pt x="119" y="312"/>
                  </a:lnTo>
                  <a:lnTo>
                    <a:pt x="160" y="318"/>
                  </a:lnTo>
                  <a:lnTo>
                    <a:pt x="200" y="312"/>
                  </a:lnTo>
                  <a:lnTo>
                    <a:pt x="237" y="298"/>
                  </a:lnTo>
                  <a:lnTo>
                    <a:pt x="254" y="286"/>
                  </a:lnTo>
                  <a:lnTo>
                    <a:pt x="270" y="273"/>
                  </a:lnTo>
                  <a:lnTo>
                    <a:pt x="297" y="238"/>
                  </a:lnTo>
                  <a:lnTo>
                    <a:pt x="313" y="197"/>
                  </a:lnTo>
                  <a:lnTo>
                    <a:pt x="318" y="156"/>
                  </a:lnTo>
                  <a:lnTo>
                    <a:pt x="312" y="116"/>
                  </a:lnTo>
                  <a:lnTo>
                    <a:pt x="296" y="79"/>
                  </a:lnTo>
                  <a:lnTo>
                    <a:pt x="272" y="47"/>
                  </a:lnTo>
                  <a:lnTo>
                    <a:pt x="240" y="22"/>
                  </a:lnTo>
                  <a:lnTo>
                    <a:pt x="202" y="5"/>
                  </a:lnTo>
                  <a:lnTo>
                    <a:pt x="181" y="1"/>
                  </a:lnTo>
                  <a:lnTo>
                    <a:pt x="159" y="0"/>
                  </a:lnTo>
                  <a:close/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10278" name="Line 530"/>
            <p:cNvSpPr>
              <a:spLocks noChangeShapeType="1"/>
            </p:cNvSpPr>
            <p:nvPr/>
          </p:nvSpPr>
          <p:spPr bwMode="auto">
            <a:xfrm flipV="1">
              <a:off x="2418" y="2060"/>
              <a:ext cx="1" cy="131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10279" name="Line 531"/>
            <p:cNvSpPr>
              <a:spLocks noChangeShapeType="1"/>
            </p:cNvSpPr>
            <p:nvPr/>
          </p:nvSpPr>
          <p:spPr bwMode="auto">
            <a:xfrm>
              <a:off x="2418" y="2082"/>
              <a:ext cx="550" cy="1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10280" name="Freeform 532"/>
            <p:cNvSpPr>
              <a:spLocks/>
            </p:cNvSpPr>
            <p:nvPr/>
          </p:nvSpPr>
          <p:spPr bwMode="auto">
            <a:xfrm>
              <a:off x="2968" y="2060"/>
              <a:ext cx="18" cy="150"/>
            </a:xfrm>
            <a:custGeom>
              <a:avLst/>
              <a:gdLst>
                <a:gd name="T0" fmla="*/ 0 w 92"/>
                <a:gd name="T1" fmla="*/ 0 h 751"/>
                <a:gd name="T2" fmla="*/ 0 w 92"/>
                <a:gd name="T3" fmla="*/ 30 h 751"/>
                <a:gd name="T4" fmla="*/ 4 w 92"/>
                <a:gd name="T5" fmla="*/ 30 h 751"/>
                <a:gd name="T6" fmla="*/ 4 w 92"/>
                <a:gd name="T7" fmla="*/ 28 h 75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2" h="751">
                  <a:moveTo>
                    <a:pt x="0" y="0"/>
                  </a:moveTo>
                  <a:lnTo>
                    <a:pt x="0" y="751"/>
                  </a:lnTo>
                  <a:lnTo>
                    <a:pt x="92" y="751"/>
                  </a:lnTo>
                  <a:lnTo>
                    <a:pt x="92" y="71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10281" name="Line 533"/>
            <p:cNvSpPr>
              <a:spLocks noChangeShapeType="1"/>
            </p:cNvSpPr>
            <p:nvPr/>
          </p:nvSpPr>
          <p:spPr bwMode="auto">
            <a:xfrm flipH="1">
              <a:off x="2427" y="2191"/>
              <a:ext cx="541" cy="1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10282" name="Line 534"/>
            <p:cNvSpPr>
              <a:spLocks noChangeShapeType="1"/>
            </p:cNvSpPr>
            <p:nvPr/>
          </p:nvSpPr>
          <p:spPr bwMode="auto">
            <a:xfrm flipV="1">
              <a:off x="2555" y="2082"/>
              <a:ext cx="1" cy="109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10283" name="Line 535"/>
            <p:cNvSpPr>
              <a:spLocks noChangeShapeType="1"/>
            </p:cNvSpPr>
            <p:nvPr/>
          </p:nvSpPr>
          <p:spPr bwMode="auto">
            <a:xfrm>
              <a:off x="2693" y="2082"/>
              <a:ext cx="1" cy="109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10284" name="Line 536"/>
            <p:cNvSpPr>
              <a:spLocks noChangeShapeType="1"/>
            </p:cNvSpPr>
            <p:nvPr/>
          </p:nvSpPr>
          <p:spPr bwMode="auto">
            <a:xfrm flipV="1">
              <a:off x="2831" y="2082"/>
              <a:ext cx="1" cy="109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10285" name="Freeform 537"/>
            <p:cNvSpPr>
              <a:spLocks/>
            </p:cNvSpPr>
            <p:nvPr/>
          </p:nvSpPr>
          <p:spPr bwMode="auto">
            <a:xfrm>
              <a:off x="3039" y="2086"/>
              <a:ext cx="94" cy="150"/>
            </a:xfrm>
            <a:custGeom>
              <a:avLst/>
              <a:gdLst>
                <a:gd name="T0" fmla="*/ 0 w 474"/>
                <a:gd name="T1" fmla="*/ 0 h 750"/>
                <a:gd name="T2" fmla="*/ 0 w 474"/>
                <a:gd name="T3" fmla="*/ 28 h 750"/>
                <a:gd name="T4" fmla="*/ 0 w 474"/>
                <a:gd name="T5" fmla="*/ 29 h 750"/>
                <a:gd name="T6" fmla="*/ 1 w 474"/>
                <a:gd name="T7" fmla="*/ 29 h 750"/>
                <a:gd name="T8" fmla="*/ 1 w 474"/>
                <a:gd name="T9" fmla="*/ 30 h 750"/>
                <a:gd name="T10" fmla="*/ 2 w 474"/>
                <a:gd name="T11" fmla="*/ 30 h 750"/>
                <a:gd name="T12" fmla="*/ 16 w 474"/>
                <a:gd name="T13" fmla="*/ 30 h 750"/>
                <a:gd name="T14" fmla="*/ 17 w 474"/>
                <a:gd name="T15" fmla="*/ 30 h 750"/>
                <a:gd name="T16" fmla="*/ 18 w 474"/>
                <a:gd name="T17" fmla="*/ 29 h 750"/>
                <a:gd name="T18" fmla="*/ 18 w 474"/>
                <a:gd name="T19" fmla="*/ 29 h 750"/>
                <a:gd name="T20" fmla="*/ 19 w 474"/>
                <a:gd name="T21" fmla="*/ 28 h 750"/>
                <a:gd name="T22" fmla="*/ 19 w 474"/>
                <a:gd name="T23" fmla="*/ 0 h 75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74" h="750">
                  <a:moveTo>
                    <a:pt x="0" y="0"/>
                  </a:moveTo>
                  <a:lnTo>
                    <a:pt x="0" y="693"/>
                  </a:lnTo>
                  <a:lnTo>
                    <a:pt x="4" y="716"/>
                  </a:lnTo>
                  <a:lnTo>
                    <a:pt x="17" y="734"/>
                  </a:lnTo>
                  <a:lnTo>
                    <a:pt x="34" y="746"/>
                  </a:lnTo>
                  <a:lnTo>
                    <a:pt x="56" y="750"/>
                  </a:lnTo>
                  <a:lnTo>
                    <a:pt x="416" y="750"/>
                  </a:lnTo>
                  <a:lnTo>
                    <a:pt x="438" y="746"/>
                  </a:lnTo>
                  <a:lnTo>
                    <a:pt x="457" y="734"/>
                  </a:lnTo>
                  <a:lnTo>
                    <a:pt x="469" y="716"/>
                  </a:lnTo>
                  <a:lnTo>
                    <a:pt x="474" y="693"/>
                  </a:lnTo>
                  <a:lnTo>
                    <a:pt x="474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10286" name="Line 538"/>
            <p:cNvSpPr>
              <a:spLocks noChangeShapeType="1"/>
            </p:cNvSpPr>
            <p:nvPr/>
          </p:nvSpPr>
          <p:spPr bwMode="auto">
            <a:xfrm>
              <a:off x="3159" y="2021"/>
              <a:ext cx="19" cy="84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10287" name="Line 539"/>
            <p:cNvSpPr>
              <a:spLocks noChangeShapeType="1"/>
            </p:cNvSpPr>
            <p:nvPr/>
          </p:nvSpPr>
          <p:spPr bwMode="auto">
            <a:xfrm>
              <a:off x="3337" y="2111"/>
              <a:ext cx="1" cy="110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10288" name="Line 540"/>
            <p:cNvSpPr>
              <a:spLocks noChangeShapeType="1"/>
            </p:cNvSpPr>
            <p:nvPr/>
          </p:nvSpPr>
          <p:spPr bwMode="auto">
            <a:xfrm>
              <a:off x="3349" y="2253"/>
              <a:ext cx="1" cy="21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10289" name="Freeform 541"/>
            <p:cNvSpPr>
              <a:spLocks/>
            </p:cNvSpPr>
            <p:nvPr/>
          </p:nvSpPr>
          <p:spPr bwMode="auto">
            <a:xfrm>
              <a:off x="3168" y="2175"/>
              <a:ext cx="173" cy="85"/>
            </a:xfrm>
            <a:custGeom>
              <a:avLst/>
              <a:gdLst>
                <a:gd name="T0" fmla="*/ 34 w 868"/>
                <a:gd name="T1" fmla="*/ 11 h 424"/>
                <a:gd name="T2" fmla="*/ 33 w 868"/>
                <a:gd name="T3" fmla="*/ 8 h 424"/>
                <a:gd name="T4" fmla="*/ 31 w 868"/>
                <a:gd name="T5" fmla="*/ 6 h 424"/>
                <a:gd name="T6" fmla="*/ 29 w 868"/>
                <a:gd name="T7" fmla="*/ 4 h 424"/>
                <a:gd name="T8" fmla="*/ 28 w 868"/>
                <a:gd name="T9" fmla="*/ 3 h 424"/>
                <a:gd name="T10" fmla="*/ 26 w 868"/>
                <a:gd name="T11" fmla="*/ 2 h 424"/>
                <a:gd name="T12" fmla="*/ 24 w 868"/>
                <a:gd name="T13" fmla="*/ 1 h 424"/>
                <a:gd name="T14" fmla="*/ 21 w 868"/>
                <a:gd name="T15" fmla="*/ 0 h 424"/>
                <a:gd name="T16" fmla="*/ 18 w 868"/>
                <a:gd name="T17" fmla="*/ 0 h 424"/>
                <a:gd name="T18" fmla="*/ 16 w 868"/>
                <a:gd name="T19" fmla="*/ 0 h 424"/>
                <a:gd name="T20" fmla="*/ 15 w 868"/>
                <a:gd name="T21" fmla="*/ 0 h 424"/>
                <a:gd name="T22" fmla="*/ 12 w 868"/>
                <a:gd name="T23" fmla="*/ 1 h 424"/>
                <a:gd name="T24" fmla="*/ 9 w 868"/>
                <a:gd name="T25" fmla="*/ 2 h 424"/>
                <a:gd name="T26" fmla="*/ 7 w 868"/>
                <a:gd name="T27" fmla="*/ 4 h 424"/>
                <a:gd name="T28" fmla="*/ 5 w 868"/>
                <a:gd name="T29" fmla="*/ 6 h 424"/>
                <a:gd name="T30" fmla="*/ 4 w 868"/>
                <a:gd name="T31" fmla="*/ 7 h 424"/>
                <a:gd name="T32" fmla="*/ 3 w 868"/>
                <a:gd name="T33" fmla="*/ 8 h 424"/>
                <a:gd name="T34" fmla="*/ 1 w 868"/>
                <a:gd name="T35" fmla="*/ 11 h 424"/>
                <a:gd name="T36" fmla="*/ 0 w 868"/>
                <a:gd name="T37" fmla="*/ 14 h 424"/>
                <a:gd name="T38" fmla="*/ 0 w 868"/>
                <a:gd name="T39" fmla="*/ 15 h 424"/>
                <a:gd name="T40" fmla="*/ 0 w 868"/>
                <a:gd name="T41" fmla="*/ 17 h 42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868" h="424">
                  <a:moveTo>
                    <a:pt x="868" y="265"/>
                  </a:moveTo>
                  <a:lnTo>
                    <a:pt x="829" y="198"/>
                  </a:lnTo>
                  <a:lnTo>
                    <a:pt x="781" y="140"/>
                  </a:lnTo>
                  <a:lnTo>
                    <a:pt x="726" y="90"/>
                  </a:lnTo>
                  <a:lnTo>
                    <a:pt x="695" y="70"/>
                  </a:lnTo>
                  <a:lnTo>
                    <a:pt x="662" y="51"/>
                  </a:lnTo>
                  <a:lnTo>
                    <a:pt x="594" y="23"/>
                  </a:lnTo>
                  <a:lnTo>
                    <a:pt x="523" y="6"/>
                  </a:lnTo>
                  <a:lnTo>
                    <a:pt x="448" y="0"/>
                  </a:lnTo>
                  <a:lnTo>
                    <a:pt x="411" y="3"/>
                  </a:lnTo>
                  <a:lnTo>
                    <a:pt x="372" y="8"/>
                  </a:lnTo>
                  <a:lnTo>
                    <a:pt x="298" y="29"/>
                  </a:lnTo>
                  <a:lnTo>
                    <a:pt x="230" y="61"/>
                  </a:lnTo>
                  <a:lnTo>
                    <a:pt x="169" y="102"/>
                  </a:lnTo>
                  <a:lnTo>
                    <a:pt x="115" y="153"/>
                  </a:lnTo>
                  <a:lnTo>
                    <a:pt x="92" y="182"/>
                  </a:lnTo>
                  <a:lnTo>
                    <a:pt x="70" y="211"/>
                  </a:lnTo>
                  <a:lnTo>
                    <a:pt x="35" y="277"/>
                  </a:lnTo>
                  <a:lnTo>
                    <a:pt x="11" y="348"/>
                  </a:lnTo>
                  <a:lnTo>
                    <a:pt x="5" y="386"/>
                  </a:lnTo>
                  <a:lnTo>
                    <a:pt x="0" y="424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10290" name="Freeform 542"/>
            <p:cNvSpPr>
              <a:spLocks/>
            </p:cNvSpPr>
            <p:nvPr/>
          </p:nvSpPr>
          <p:spPr bwMode="auto">
            <a:xfrm>
              <a:off x="3173" y="2180"/>
              <a:ext cx="171" cy="75"/>
            </a:xfrm>
            <a:custGeom>
              <a:avLst/>
              <a:gdLst>
                <a:gd name="T0" fmla="*/ 0 w 855"/>
                <a:gd name="T1" fmla="*/ 15 h 376"/>
                <a:gd name="T2" fmla="*/ 1 w 855"/>
                <a:gd name="T3" fmla="*/ 12 h 376"/>
                <a:gd name="T4" fmla="*/ 2 w 855"/>
                <a:gd name="T5" fmla="*/ 9 h 376"/>
                <a:gd name="T6" fmla="*/ 3 w 855"/>
                <a:gd name="T7" fmla="*/ 8 h 376"/>
                <a:gd name="T8" fmla="*/ 4 w 855"/>
                <a:gd name="T9" fmla="*/ 6 h 376"/>
                <a:gd name="T10" fmla="*/ 5 w 855"/>
                <a:gd name="T11" fmla="*/ 5 h 376"/>
                <a:gd name="T12" fmla="*/ 6 w 855"/>
                <a:gd name="T13" fmla="*/ 4 h 376"/>
                <a:gd name="T14" fmla="*/ 8 w 855"/>
                <a:gd name="T15" fmla="*/ 3 h 376"/>
                <a:gd name="T16" fmla="*/ 11 w 855"/>
                <a:gd name="T17" fmla="*/ 1 h 376"/>
                <a:gd name="T18" fmla="*/ 12 w 855"/>
                <a:gd name="T19" fmla="*/ 1 h 376"/>
                <a:gd name="T20" fmla="*/ 14 w 855"/>
                <a:gd name="T21" fmla="*/ 0 h 376"/>
                <a:gd name="T22" fmla="*/ 17 w 855"/>
                <a:gd name="T23" fmla="*/ 0 h 376"/>
                <a:gd name="T24" fmla="*/ 20 w 855"/>
                <a:gd name="T25" fmla="*/ 0 h 376"/>
                <a:gd name="T26" fmla="*/ 22 w 855"/>
                <a:gd name="T27" fmla="*/ 1 h 376"/>
                <a:gd name="T28" fmla="*/ 23 w 855"/>
                <a:gd name="T29" fmla="*/ 1 h 376"/>
                <a:gd name="T30" fmla="*/ 26 w 855"/>
                <a:gd name="T31" fmla="*/ 3 h 376"/>
                <a:gd name="T32" fmla="*/ 28 w 855"/>
                <a:gd name="T33" fmla="*/ 4 h 376"/>
                <a:gd name="T34" fmla="*/ 31 w 855"/>
                <a:gd name="T35" fmla="*/ 6 h 376"/>
                <a:gd name="T36" fmla="*/ 31 w 855"/>
                <a:gd name="T37" fmla="*/ 8 h 376"/>
                <a:gd name="T38" fmla="*/ 32 w 855"/>
                <a:gd name="T39" fmla="*/ 9 h 376"/>
                <a:gd name="T40" fmla="*/ 33 w 855"/>
                <a:gd name="T41" fmla="*/ 12 h 376"/>
                <a:gd name="T42" fmla="*/ 34 w 855"/>
                <a:gd name="T43" fmla="*/ 15 h 37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855" h="376">
                  <a:moveTo>
                    <a:pt x="0" y="376"/>
                  </a:moveTo>
                  <a:lnTo>
                    <a:pt x="18" y="298"/>
                  </a:lnTo>
                  <a:lnTo>
                    <a:pt x="49" y="227"/>
                  </a:lnTo>
                  <a:lnTo>
                    <a:pt x="68" y="193"/>
                  </a:lnTo>
                  <a:lnTo>
                    <a:pt x="91" y="162"/>
                  </a:lnTo>
                  <a:lnTo>
                    <a:pt x="116" y="134"/>
                  </a:lnTo>
                  <a:lnTo>
                    <a:pt x="143" y="108"/>
                  </a:lnTo>
                  <a:lnTo>
                    <a:pt x="204" y="63"/>
                  </a:lnTo>
                  <a:lnTo>
                    <a:pt x="274" y="29"/>
                  </a:lnTo>
                  <a:lnTo>
                    <a:pt x="310" y="16"/>
                  </a:lnTo>
                  <a:lnTo>
                    <a:pt x="348" y="7"/>
                  </a:lnTo>
                  <a:lnTo>
                    <a:pt x="428" y="0"/>
                  </a:lnTo>
                  <a:lnTo>
                    <a:pt x="507" y="7"/>
                  </a:lnTo>
                  <a:lnTo>
                    <a:pt x="545" y="16"/>
                  </a:lnTo>
                  <a:lnTo>
                    <a:pt x="581" y="29"/>
                  </a:lnTo>
                  <a:lnTo>
                    <a:pt x="650" y="63"/>
                  </a:lnTo>
                  <a:lnTo>
                    <a:pt x="711" y="108"/>
                  </a:lnTo>
                  <a:lnTo>
                    <a:pt x="763" y="162"/>
                  </a:lnTo>
                  <a:lnTo>
                    <a:pt x="786" y="193"/>
                  </a:lnTo>
                  <a:lnTo>
                    <a:pt x="807" y="227"/>
                  </a:lnTo>
                  <a:lnTo>
                    <a:pt x="837" y="298"/>
                  </a:lnTo>
                  <a:lnTo>
                    <a:pt x="855" y="376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10291" name="Freeform 543"/>
            <p:cNvSpPr>
              <a:spLocks/>
            </p:cNvSpPr>
            <p:nvPr/>
          </p:nvSpPr>
          <p:spPr bwMode="auto">
            <a:xfrm>
              <a:off x="3192" y="2199"/>
              <a:ext cx="134" cy="56"/>
            </a:xfrm>
            <a:custGeom>
              <a:avLst/>
              <a:gdLst>
                <a:gd name="T0" fmla="*/ 0 w 670"/>
                <a:gd name="T1" fmla="*/ 11 h 284"/>
                <a:gd name="T2" fmla="*/ 1 w 670"/>
                <a:gd name="T3" fmla="*/ 9 h 284"/>
                <a:gd name="T4" fmla="*/ 2 w 670"/>
                <a:gd name="T5" fmla="*/ 7 h 284"/>
                <a:gd name="T6" fmla="*/ 3 w 670"/>
                <a:gd name="T7" fmla="*/ 5 h 284"/>
                <a:gd name="T8" fmla="*/ 5 w 670"/>
                <a:gd name="T9" fmla="*/ 3 h 284"/>
                <a:gd name="T10" fmla="*/ 7 w 670"/>
                <a:gd name="T11" fmla="*/ 2 h 284"/>
                <a:gd name="T12" fmla="*/ 9 w 670"/>
                <a:gd name="T13" fmla="*/ 1 h 284"/>
                <a:gd name="T14" fmla="*/ 11 w 670"/>
                <a:gd name="T15" fmla="*/ 0 h 284"/>
                <a:gd name="T16" fmla="*/ 13 w 670"/>
                <a:gd name="T17" fmla="*/ 0 h 284"/>
                <a:gd name="T18" fmla="*/ 16 w 670"/>
                <a:gd name="T19" fmla="*/ 0 h 284"/>
                <a:gd name="T20" fmla="*/ 18 w 670"/>
                <a:gd name="T21" fmla="*/ 1 h 284"/>
                <a:gd name="T22" fmla="*/ 20 w 670"/>
                <a:gd name="T23" fmla="*/ 2 h 284"/>
                <a:gd name="T24" fmla="*/ 22 w 670"/>
                <a:gd name="T25" fmla="*/ 3 h 284"/>
                <a:gd name="T26" fmla="*/ 24 w 670"/>
                <a:gd name="T27" fmla="*/ 5 h 284"/>
                <a:gd name="T28" fmla="*/ 25 w 670"/>
                <a:gd name="T29" fmla="*/ 7 h 284"/>
                <a:gd name="T30" fmla="*/ 26 w 670"/>
                <a:gd name="T31" fmla="*/ 9 h 284"/>
                <a:gd name="T32" fmla="*/ 27 w 670"/>
                <a:gd name="T33" fmla="*/ 11 h 28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670" h="284">
                  <a:moveTo>
                    <a:pt x="0" y="284"/>
                  </a:moveTo>
                  <a:lnTo>
                    <a:pt x="16" y="225"/>
                  </a:lnTo>
                  <a:lnTo>
                    <a:pt x="41" y="170"/>
                  </a:lnTo>
                  <a:lnTo>
                    <a:pt x="75" y="123"/>
                  </a:lnTo>
                  <a:lnTo>
                    <a:pt x="116" y="81"/>
                  </a:lnTo>
                  <a:lnTo>
                    <a:pt x="163" y="47"/>
                  </a:lnTo>
                  <a:lnTo>
                    <a:pt x="217" y="22"/>
                  </a:lnTo>
                  <a:lnTo>
                    <a:pt x="275" y="6"/>
                  </a:lnTo>
                  <a:lnTo>
                    <a:pt x="336" y="0"/>
                  </a:lnTo>
                  <a:lnTo>
                    <a:pt x="397" y="6"/>
                  </a:lnTo>
                  <a:lnTo>
                    <a:pt x="454" y="22"/>
                  </a:lnTo>
                  <a:lnTo>
                    <a:pt x="507" y="47"/>
                  </a:lnTo>
                  <a:lnTo>
                    <a:pt x="555" y="81"/>
                  </a:lnTo>
                  <a:lnTo>
                    <a:pt x="597" y="123"/>
                  </a:lnTo>
                  <a:lnTo>
                    <a:pt x="630" y="170"/>
                  </a:lnTo>
                  <a:lnTo>
                    <a:pt x="654" y="225"/>
                  </a:lnTo>
                  <a:lnTo>
                    <a:pt x="670" y="284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10292" name="Freeform 544"/>
            <p:cNvSpPr>
              <a:spLocks/>
            </p:cNvSpPr>
            <p:nvPr/>
          </p:nvSpPr>
          <p:spPr bwMode="auto">
            <a:xfrm>
              <a:off x="3227" y="2235"/>
              <a:ext cx="64" cy="63"/>
            </a:xfrm>
            <a:custGeom>
              <a:avLst/>
              <a:gdLst>
                <a:gd name="T0" fmla="*/ 6 w 319"/>
                <a:gd name="T1" fmla="*/ 13 h 317"/>
                <a:gd name="T2" fmla="*/ 8 w 319"/>
                <a:gd name="T3" fmla="*/ 12 h 317"/>
                <a:gd name="T4" fmla="*/ 10 w 319"/>
                <a:gd name="T5" fmla="*/ 12 h 317"/>
                <a:gd name="T6" fmla="*/ 11 w 319"/>
                <a:gd name="T7" fmla="*/ 11 h 317"/>
                <a:gd name="T8" fmla="*/ 12 w 319"/>
                <a:gd name="T9" fmla="*/ 9 h 317"/>
                <a:gd name="T10" fmla="*/ 13 w 319"/>
                <a:gd name="T11" fmla="*/ 8 h 317"/>
                <a:gd name="T12" fmla="*/ 13 w 319"/>
                <a:gd name="T13" fmla="*/ 6 h 317"/>
                <a:gd name="T14" fmla="*/ 13 w 319"/>
                <a:gd name="T15" fmla="*/ 5 h 317"/>
                <a:gd name="T16" fmla="*/ 12 w 319"/>
                <a:gd name="T17" fmla="*/ 3 h 317"/>
                <a:gd name="T18" fmla="*/ 11 w 319"/>
                <a:gd name="T19" fmla="*/ 2 h 317"/>
                <a:gd name="T20" fmla="*/ 11 w 319"/>
                <a:gd name="T21" fmla="*/ 2 h 317"/>
                <a:gd name="T22" fmla="*/ 10 w 319"/>
                <a:gd name="T23" fmla="*/ 1 h 317"/>
                <a:gd name="T24" fmla="*/ 8 w 319"/>
                <a:gd name="T25" fmla="*/ 0 h 317"/>
                <a:gd name="T26" fmla="*/ 6 w 319"/>
                <a:gd name="T27" fmla="*/ 0 h 317"/>
                <a:gd name="T28" fmla="*/ 5 w 319"/>
                <a:gd name="T29" fmla="*/ 0 h 317"/>
                <a:gd name="T30" fmla="*/ 3 w 319"/>
                <a:gd name="T31" fmla="*/ 1 h 317"/>
                <a:gd name="T32" fmla="*/ 2 w 319"/>
                <a:gd name="T33" fmla="*/ 2 h 317"/>
                <a:gd name="T34" fmla="*/ 1 w 319"/>
                <a:gd name="T35" fmla="*/ 2 h 317"/>
                <a:gd name="T36" fmla="*/ 1 w 319"/>
                <a:gd name="T37" fmla="*/ 3 h 317"/>
                <a:gd name="T38" fmla="*/ 0 w 319"/>
                <a:gd name="T39" fmla="*/ 5 h 317"/>
                <a:gd name="T40" fmla="*/ 0 w 319"/>
                <a:gd name="T41" fmla="*/ 6 h 317"/>
                <a:gd name="T42" fmla="*/ 0 w 319"/>
                <a:gd name="T43" fmla="*/ 6 h 317"/>
                <a:gd name="T44" fmla="*/ 0 w 319"/>
                <a:gd name="T45" fmla="*/ 8 h 317"/>
                <a:gd name="T46" fmla="*/ 1 w 319"/>
                <a:gd name="T47" fmla="*/ 9 h 317"/>
                <a:gd name="T48" fmla="*/ 2 w 319"/>
                <a:gd name="T49" fmla="*/ 11 h 317"/>
                <a:gd name="T50" fmla="*/ 3 w 319"/>
                <a:gd name="T51" fmla="*/ 12 h 317"/>
                <a:gd name="T52" fmla="*/ 5 w 319"/>
                <a:gd name="T53" fmla="*/ 12 h 317"/>
                <a:gd name="T54" fmla="*/ 6 w 319"/>
                <a:gd name="T55" fmla="*/ 13 h 317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319" h="317">
                  <a:moveTo>
                    <a:pt x="160" y="317"/>
                  </a:moveTo>
                  <a:lnTo>
                    <a:pt x="203" y="311"/>
                  </a:lnTo>
                  <a:lnTo>
                    <a:pt x="241" y="294"/>
                  </a:lnTo>
                  <a:lnTo>
                    <a:pt x="273" y="269"/>
                  </a:lnTo>
                  <a:lnTo>
                    <a:pt x="297" y="238"/>
                  </a:lnTo>
                  <a:lnTo>
                    <a:pt x="313" y="200"/>
                  </a:lnTo>
                  <a:lnTo>
                    <a:pt x="319" y="160"/>
                  </a:lnTo>
                  <a:lnTo>
                    <a:pt x="314" y="120"/>
                  </a:lnTo>
                  <a:lnTo>
                    <a:pt x="297" y="79"/>
                  </a:lnTo>
                  <a:lnTo>
                    <a:pt x="285" y="60"/>
                  </a:lnTo>
                  <a:lnTo>
                    <a:pt x="270" y="44"/>
                  </a:lnTo>
                  <a:lnTo>
                    <a:pt x="237" y="19"/>
                  </a:lnTo>
                  <a:lnTo>
                    <a:pt x="199" y="4"/>
                  </a:lnTo>
                  <a:lnTo>
                    <a:pt x="160" y="0"/>
                  </a:lnTo>
                  <a:lnTo>
                    <a:pt x="119" y="4"/>
                  </a:lnTo>
                  <a:lnTo>
                    <a:pt x="82" y="19"/>
                  </a:lnTo>
                  <a:lnTo>
                    <a:pt x="49" y="44"/>
                  </a:lnTo>
                  <a:lnTo>
                    <a:pt x="34" y="60"/>
                  </a:lnTo>
                  <a:lnTo>
                    <a:pt x="21" y="79"/>
                  </a:lnTo>
                  <a:lnTo>
                    <a:pt x="4" y="120"/>
                  </a:lnTo>
                  <a:lnTo>
                    <a:pt x="1" y="140"/>
                  </a:lnTo>
                  <a:lnTo>
                    <a:pt x="0" y="160"/>
                  </a:lnTo>
                  <a:lnTo>
                    <a:pt x="6" y="200"/>
                  </a:lnTo>
                  <a:lnTo>
                    <a:pt x="21" y="238"/>
                  </a:lnTo>
                  <a:lnTo>
                    <a:pt x="46" y="269"/>
                  </a:lnTo>
                  <a:lnTo>
                    <a:pt x="78" y="294"/>
                  </a:lnTo>
                  <a:lnTo>
                    <a:pt x="117" y="311"/>
                  </a:lnTo>
                  <a:lnTo>
                    <a:pt x="160" y="317"/>
                  </a:lnTo>
                  <a:close/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10293" name="Line 545"/>
            <p:cNvSpPr>
              <a:spLocks noChangeShapeType="1"/>
            </p:cNvSpPr>
            <p:nvPr/>
          </p:nvSpPr>
          <p:spPr bwMode="auto">
            <a:xfrm flipH="1">
              <a:off x="3035" y="2260"/>
              <a:ext cx="109" cy="1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10294" name="Freeform 546"/>
            <p:cNvSpPr>
              <a:spLocks noEditPoints="1"/>
            </p:cNvSpPr>
            <p:nvPr/>
          </p:nvSpPr>
          <p:spPr bwMode="auto">
            <a:xfrm>
              <a:off x="2438" y="2199"/>
              <a:ext cx="889" cy="136"/>
            </a:xfrm>
            <a:custGeom>
              <a:avLst/>
              <a:gdLst>
                <a:gd name="T0" fmla="*/ 19 w 4444"/>
                <a:gd name="T1" fmla="*/ 26 h 680"/>
                <a:gd name="T2" fmla="*/ 24 w 4444"/>
                <a:gd name="T3" fmla="*/ 22 h 680"/>
                <a:gd name="T4" fmla="*/ 27 w 4444"/>
                <a:gd name="T5" fmla="*/ 16 h 680"/>
                <a:gd name="T6" fmla="*/ 26 w 4444"/>
                <a:gd name="T7" fmla="*/ 9 h 680"/>
                <a:gd name="T8" fmla="*/ 22 w 4444"/>
                <a:gd name="T9" fmla="*/ 3 h 680"/>
                <a:gd name="T10" fmla="*/ 15 w 4444"/>
                <a:gd name="T11" fmla="*/ 0 h 680"/>
                <a:gd name="T12" fmla="*/ 9 w 4444"/>
                <a:gd name="T13" fmla="*/ 1 h 680"/>
                <a:gd name="T14" fmla="*/ 3 w 4444"/>
                <a:gd name="T15" fmla="*/ 5 h 680"/>
                <a:gd name="T16" fmla="*/ 0 w 4444"/>
                <a:gd name="T17" fmla="*/ 12 h 680"/>
                <a:gd name="T18" fmla="*/ 1 w 4444"/>
                <a:gd name="T19" fmla="*/ 19 h 680"/>
                <a:gd name="T20" fmla="*/ 5 w 4444"/>
                <a:gd name="T21" fmla="*/ 24 h 680"/>
                <a:gd name="T22" fmla="*/ 12 w 4444"/>
                <a:gd name="T23" fmla="*/ 27 h 680"/>
                <a:gd name="T24" fmla="*/ 17 w 4444"/>
                <a:gd name="T25" fmla="*/ 19 h 680"/>
                <a:gd name="T26" fmla="*/ 20 w 4444"/>
                <a:gd name="T27" fmla="*/ 14 h 680"/>
                <a:gd name="T28" fmla="*/ 18 w 4444"/>
                <a:gd name="T29" fmla="*/ 9 h 680"/>
                <a:gd name="T30" fmla="*/ 12 w 4444"/>
                <a:gd name="T31" fmla="*/ 7 h 680"/>
                <a:gd name="T32" fmla="*/ 8 w 4444"/>
                <a:gd name="T33" fmla="*/ 10 h 680"/>
                <a:gd name="T34" fmla="*/ 7 w 4444"/>
                <a:gd name="T35" fmla="*/ 15 h 680"/>
                <a:gd name="T36" fmla="*/ 12 w 4444"/>
                <a:gd name="T37" fmla="*/ 20 h 680"/>
                <a:gd name="T38" fmla="*/ 48 w 4444"/>
                <a:gd name="T39" fmla="*/ 27 h 680"/>
                <a:gd name="T40" fmla="*/ 54 w 4444"/>
                <a:gd name="T41" fmla="*/ 23 h 680"/>
                <a:gd name="T42" fmla="*/ 58 w 4444"/>
                <a:gd name="T43" fmla="*/ 17 h 680"/>
                <a:gd name="T44" fmla="*/ 58 w 4444"/>
                <a:gd name="T45" fmla="*/ 10 h 680"/>
                <a:gd name="T46" fmla="*/ 54 w 4444"/>
                <a:gd name="T47" fmla="*/ 4 h 680"/>
                <a:gd name="T48" fmla="*/ 48 w 4444"/>
                <a:gd name="T49" fmla="*/ 0 h 680"/>
                <a:gd name="T50" fmla="*/ 41 w 4444"/>
                <a:gd name="T51" fmla="*/ 0 h 680"/>
                <a:gd name="T52" fmla="*/ 35 w 4444"/>
                <a:gd name="T53" fmla="*/ 4 h 680"/>
                <a:gd name="T54" fmla="*/ 31 w 4444"/>
                <a:gd name="T55" fmla="*/ 10 h 680"/>
                <a:gd name="T56" fmla="*/ 31 w 4444"/>
                <a:gd name="T57" fmla="*/ 17 h 680"/>
                <a:gd name="T58" fmla="*/ 35 w 4444"/>
                <a:gd name="T59" fmla="*/ 23 h 680"/>
                <a:gd name="T60" fmla="*/ 41 w 4444"/>
                <a:gd name="T61" fmla="*/ 27 h 680"/>
                <a:gd name="T62" fmla="*/ 46 w 4444"/>
                <a:gd name="T63" fmla="*/ 20 h 680"/>
                <a:gd name="T64" fmla="*/ 51 w 4444"/>
                <a:gd name="T65" fmla="*/ 15 h 680"/>
                <a:gd name="T66" fmla="*/ 50 w 4444"/>
                <a:gd name="T67" fmla="*/ 10 h 680"/>
                <a:gd name="T68" fmla="*/ 46 w 4444"/>
                <a:gd name="T69" fmla="*/ 7 h 680"/>
                <a:gd name="T70" fmla="*/ 40 w 4444"/>
                <a:gd name="T71" fmla="*/ 9 h 680"/>
                <a:gd name="T72" fmla="*/ 38 w 4444"/>
                <a:gd name="T73" fmla="*/ 13 h 680"/>
                <a:gd name="T74" fmla="*/ 40 w 4444"/>
                <a:gd name="T75" fmla="*/ 18 h 680"/>
                <a:gd name="T76" fmla="*/ 164 w 4444"/>
                <a:gd name="T77" fmla="*/ 27 h 680"/>
                <a:gd name="T78" fmla="*/ 171 w 4444"/>
                <a:gd name="T79" fmla="*/ 25 h 680"/>
                <a:gd name="T80" fmla="*/ 176 w 4444"/>
                <a:gd name="T81" fmla="*/ 20 h 680"/>
                <a:gd name="T82" fmla="*/ 178 w 4444"/>
                <a:gd name="T83" fmla="*/ 14 h 680"/>
                <a:gd name="T84" fmla="*/ 176 w 4444"/>
                <a:gd name="T85" fmla="*/ 7 h 680"/>
                <a:gd name="T86" fmla="*/ 171 w 4444"/>
                <a:gd name="T87" fmla="*/ 2 h 680"/>
                <a:gd name="T88" fmla="*/ 164 w 4444"/>
                <a:gd name="T89" fmla="*/ 0 h 680"/>
                <a:gd name="T90" fmla="*/ 158 w 4444"/>
                <a:gd name="T91" fmla="*/ 2 h 680"/>
                <a:gd name="T92" fmla="*/ 152 w 4444"/>
                <a:gd name="T93" fmla="*/ 7 h 680"/>
                <a:gd name="T94" fmla="*/ 151 w 4444"/>
                <a:gd name="T95" fmla="*/ 14 h 680"/>
                <a:gd name="T96" fmla="*/ 152 w 4444"/>
                <a:gd name="T97" fmla="*/ 20 h 680"/>
                <a:gd name="T98" fmla="*/ 157 w 4444"/>
                <a:gd name="T99" fmla="*/ 25 h 680"/>
                <a:gd name="T100" fmla="*/ 164 w 4444"/>
                <a:gd name="T101" fmla="*/ 27 h 680"/>
                <a:gd name="T102" fmla="*/ 169 w 4444"/>
                <a:gd name="T103" fmla="*/ 18 h 680"/>
                <a:gd name="T104" fmla="*/ 170 w 4444"/>
                <a:gd name="T105" fmla="*/ 12 h 680"/>
                <a:gd name="T106" fmla="*/ 167 w 4444"/>
                <a:gd name="T107" fmla="*/ 8 h 680"/>
                <a:gd name="T108" fmla="*/ 161 w 4444"/>
                <a:gd name="T109" fmla="*/ 8 h 680"/>
                <a:gd name="T110" fmla="*/ 158 w 4444"/>
                <a:gd name="T111" fmla="*/ 12 h 680"/>
                <a:gd name="T112" fmla="*/ 159 w 4444"/>
                <a:gd name="T113" fmla="*/ 17 h 680"/>
                <a:gd name="T114" fmla="*/ 164 w 4444"/>
                <a:gd name="T115" fmla="*/ 20 h 68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4444" h="680">
                  <a:moveTo>
                    <a:pt x="341" y="680"/>
                  </a:moveTo>
                  <a:lnTo>
                    <a:pt x="388" y="677"/>
                  </a:lnTo>
                  <a:lnTo>
                    <a:pt x="434" y="668"/>
                  </a:lnTo>
                  <a:lnTo>
                    <a:pt x="476" y="653"/>
                  </a:lnTo>
                  <a:lnTo>
                    <a:pt x="515" y="633"/>
                  </a:lnTo>
                  <a:lnTo>
                    <a:pt x="551" y="608"/>
                  </a:lnTo>
                  <a:lnTo>
                    <a:pt x="583" y="578"/>
                  </a:lnTo>
                  <a:lnTo>
                    <a:pt x="611" y="546"/>
                  </a:lnTo>
                  <a:lnTo>
                    <a:pt x="634" y="510"/>
                  </a:lnTo>
                  <a:lnTo>
                    <a:pt x="654" y="472"/>
                  </a:lnTo>
                  <a:lnTo>
                    <a:pt x="668" y="431"/>
                  </a:lnTo>
                  <a:lnTo>
                    <a:pt x="678" y="389"/>
                  </a:lnTo>
                  <a:lnTo>
                    <a:pt x="681" y="346"/>
                  </a:lnTo>
                  <a:lnTo>
                    <a:pt x="679" y="302"/>
                  </a:lnTo>
                  <a:lnTo>
                    <a:pt x="671" y="257"/>
                  </a:lnTo>
                  <a:lnTo>
                    <a:pt x="656" y="213"/>
                  </a:lnTo>
                  <a:lnTo>
                    <a:pt x="634" y="170"/>
                  </a:lnTo>
                  <a:lnTo>
                    <a:pt x="607" y="131"/>
                  </a:lnTo>
                  <a:lnTo>
                    <a:pt x="577" y="95"/>
                  </a:lnTo>
                  <a:lnTo>
                    <a:pt x="543" y="67"/>
                  </a:lnTo>
                  <a:lnTo>
                    <a:pt x="506" y="43"/>
                  </a:lnTo>
                  <a:lnTo>
                    <a:pt x="467" y="24"/>
                  </a:lnTo>
                  <a:lnTo>
                    <a:pt x="426" y="10"/>
                  </a:lnTo>
                  <a:lnTo>
                    <a:pt x="384" y="2"/>
                  </a:lnTo>
                  <a:lnTo>
                    <a:pt x="341" y="0"/>
                  </a:lnTo>
                  <a:lnTo>
                    <a:pt x="298" y="2"/>
                  </a:lnTo>
                  <a:lnTo>
                    <a:pt x="256" y="10"/>
                  </a:lnTo>
                  <a:lnTo>
                    <a:pt x="215" y="24"/>
                  </a:lnTo>
                  <a:lnTo>
                    <a:pt x="175" y="43"/>
                  </a:lnTo>
                  <a:lnTo>
                    <a:pt x="138" y="67"/>
                  </a:lnTo>
                  <a:lnTo>
                    <a:pt x="104" y="95"/>
                  </a:lnTo>
                  <a:lnTo>
                    <a:pt x="73" y="131"/>
                  </a:lnTo>
                  <a:lnTo>
                    <a:pt x="46" y="170"/>
                  </a:lnTo>
                  <a:lnTo>
                    <a:pt x="24" y="213"/>
                  </a:lnTo>
                  <a:lnTo>
                    <a:pt x="11" y="257"/>
                  </a:lnTo>
                  <a:lnTo>
                    <a:pt x="3" y="302"/>
                  </a:lnTo>
                  <a:lnTo>
                    <a:pt x="0" y="346"/>
                  </a:lnTo>
                  <a:lnTo>
                    <a:pt x="4" y="389"/>
                  </a:lnTo>
                  <a:lnTo>
                    <a:pt x="13" y="431"/>
                  </a:lnTo>
                  <a:lnTo>
                    <a:pt x="28" y="472"/>
                  </a:lnTo>
                  <a:lnTo>
                    <a:pt x="47" y="510"/>
                  </a:lnTo>
                  <a:lnTo>
                    <a:pt x="71" y="546"/>
                  </a:lnTo>
                  <a:lnTo>
                    <a:pt x="98" y="578"/>
                  </a:lnTo>
                  <a:lnTo>
                    <a:pt x="131" y="608"/>
                  </a:lnTo>
                  <a:lnTo>
                    <a:pt x="166" y="633"/>
                  </a:lnTo>
                  <a:lnTo>
                    <a:pt x="206" y="653"/>
                  </a:lnTo>
                  <a:lnTo>
                    <a:pt x="248" y="668"/>
                  </a:lnTo>
                  <a:lnTo>
                    <a:pt x="293" y="677"/>
                  </a:lnTo>
                  <a:lnTo>
                    <a:pt x="341" y="680"/>
                  </a:lnTo>
                  <a:close/>
                  <a:moveTo>
                    <a:pt x="341" y="500"/>
                  </a:moveTo>
                  <a:lnTo>
                    <a:pt x="384" y="494"/>
                  </a:lnTo>
                  <a:lnTo>
                    <a:pt x="422" y="477"/>
                  </a:lnTo>
                  <a:lnTo>
                    <a:pt x="454" y="452"/>
                  </a:lnTo>
                  <a:lnTo>
                    <a:pt x="478" y="421"/>
                  </a:lnTo>
                  <a:lnTo>
                    <a:pt x="494" y="383"/>
                  </a:lnTo>
                  <a:lnTo>
                    <a:pt x="500" y="344"/>
                  </a:lnTo>
                  <a:lnTo>
                    <a:pt x="495" y="302"/>
                  </a:lnTo>
                  <a:lnTo>
                    <a:pt x="478" y="261"/>
                  </a:lnTo>
                  <a:lnTo>
                    <a:pt x="465" y="242"/>
                  </a:lnTo>
                  <a:lnTo>
                    <a:pt x="451" y="226"/>
                  </a:lnTo>
                  <a:lnTo>
                    <a:pt x="418" y="201"/>
                  </a:lnTo>
                  <a:lnTo>
                    <a:pt x="380" y="186"/>
                  </a:lnTo>
                  <a:lnTo>
                    <a:pt x="341" y="182"/>
                  </a:lnTo>
                  <a:lnTo>
                    <a:pt x="300" y="186"/>
                  </a:lnTo>
                  <a:lnTo>
                    <a:pt x="262" y="201"/>
                  </a:lnTo>
                  <a:lnTo>
                    <a:pt x="230" y="226"/>
                  </a:lnTo>
                  <a:lnTo>
                    <a:pt x="215" y="242"/>
                  </a:lnTo>
                  <a:lnTo>
                    <a:pt x="202" y="261"/>
                  </a:lnTo>
                  <a:lnTo>
                    <a:pt x="185" y="302"/>
                  </a:lnTo>
                  <a:lnTo>
                    <a:pt x="182" y="322"/>
                  </a:lnTo>
                  <a:lnTo>
                    <a:pt x="181" y="344"/>
                  </a:lnTo>
                  <a:lnTo>
                    <a:pt x="186" y="383"/>
                  </a:lnTo>
                  <a:lnTo>
                    <a:pt x="202" y="421"/>
                  </a:lnTo>
                  <a:lnTo>
                    <a:pt x="227" y="452"/>
                  </a:lnTo>
                  <a:lnTo>
                    <a:pt x="259" y="477"/>
                  </a:lnTo>
                  <a:lnTo>
                    <a:pt x="298" y="494"/>
                  </a:lnTo>
                  <a:lnTo>
                    <a:pt x="341" y="500"/>
                  </a:lnTo>
                  <a:close/>
                  <a:moveTo>
                    <a:pt x="1114" y="680"/>
                  </a:moveTo>
                  <a:lnTo>
                    <a:pt x="1162" y="677"/>
                  </a:lnTo>
                  <a:lnTo>
                    <a:pt x="1207" y="668"/>
                  </a:lnTo>
                  <a:lnTo>
                    <a:pt x="1250" y="653"/>
                  </a:lnTo>
                  <a:lnTo>
                    <a:pt x="1289" y="633"/>
                  </a:lnTo>
                  <a:lnTo>
                    <a:pt x="1325" y="608"/>
                  </a:lnTo>
                  <a:lnTo>
                    <a:pt x="1357" y="578"/>
                  </a:lnTo>
                  <a:lnTo>
                    <a:pt x="1385" y="546"/>
                  </a:lnTo>
                  <a:lnTo>
                    <a:pt x="1409" y="510"/>
                  </a:lnTo>
                  <a:lnTo>
                    <a:pt x="1428" y="472"/>
                  </a:lnTo>
                  <a:lnTo>
                    <a:pt x="1442" y="431"/>
                  </a:lnTo>
                  <a:lnTo>
                    <a:pt x="1451" y="389"/>
                  </a:lnTo>
                  <a:lnTo>
                    <a:pt x="1454" y="346"/>
                  </a:lnTo>
                  <a:lnTo>
                    <a:pt x="1453" y="302"/>
                  </a:lnTo>
                  <a:lnTo>
                    <a:pt x="1444" y="257"/>
                  </a:lnTo>
                  <a:lnTo>
                    <a:pt x="1431" y="213"/>
                  </a:lnTo>
                  <a:lnTo>
                    <a:pt x="1409" y="170"/>
                  </a:lnTo>
                  <a:lnTo>
                    <a:pt x="1382" y="131"/>
                  </a:lnTo>
                  <a:lnTo>
                    <a:pt x="1351" y="95"/>
                  </a:lnTo>
                  <a:lnTo>
                    <a:pt x="1317" y="67"/>
                  </a:lnTo>
                  <a:lnTo>
                    <a:pt x="1281" y="43"/>
                  </a:lnTo>
                  <a:lnTo>
                    <a:pt x="1241" y="24"/>
                  </a:lnTo>
                  <a:lnTo>
                    <a:pt x="1200" y="10"/>
                  </a:lnTo>
                  <a:lnTo>
                    <a:pt x="1157" y="2"/>
                  </a:lnTo>
                  <a:lnTo>
                    <a:pt x="1115" y="0"/>
                  </a:lnTo>
                  <a:lnTo>
                    <a:pt x="1072" y="2"/>
                  </a:lnTo>
                  <a:lnTo>
                    <a:pt x="1029" y="10"/>
                  </a:lnTo>
                  <a:lnTo>
                    <a:pt x="988" y="24"/>
                  </a:lnTo>
                  <a:lnTo>
                    <a:pt x="949" y="43"/>
                  </a:lnTo>
                  <a:lnTo>
                    <a:pt x="912" y="67"/>
                  </a:lnTo>
                  <a:lnTo>
                    <a:pt x="878" y="95"/>
                  </a:lnTo>
                  <a:lnTo>
                    <a:pt x="848" y="131"/>
                  </a:lnTo>
                  <a:lnTo>
                    <a:pt x="820" y="170"/>
                  </a:lnTo>
                  <a:lnTo>
                    <a:pt x="799" y="213"/>
                  </a:lnTo>
                  <a:lnTo>
                    <a:pt x="784" y="257"/>
                  </a:lnTo>
                  <a:lnTo>
                    <a:pt x="776" y="302"/>
                  </a:lnTo>
                  <a:lnTo>
                    <a:pt x="774" y="346"/>
                  </a:lnTo>
                  <a:lnTo>
                    <a:pt x="777" y="389"/>
                  </a:lnTo>
                  <a:lnTo>
                    <a:pt x="786" y="431"/>
                  </a:lnTo>
                  <a:lnTo>
                    <a:pt x="801" y="472"/>
                  </a:lnTo>
                  <a:lnTo>
                    <a:pt x="820" y="510"/>
                  </a:lnTo>
                  <a:lnTo>
                    <a:pt x="844" y="546"/>
                  </a:lnTo>
                  <a:lnTo>
                    <a:pt x="871" y="578"/>
                  </a:lnTo>
                  <a:lnTo>
                    <a:pt x="904" y="608"/>
                  </a:lnTo>
                  <a:lnTo>
                    <a:pt x="940" y="633"/>
                  </a:lnTo>
                  <a:lnTo>
                    <a:pt x="979" y="653"/>
                  </a:lnTo>
                  <a:lnTo>
                    <a:pt x="1021" y="668"/>
                  </a:lnTo>
                  <a:lnTo>
                    <a:pt x="1067" y="677"/>
                  </a:lnTo>
                  <a:lnTo>
                    <a:pt x="1114" y="680"/>
                  </a:lnTo>
                  <a:close/>
                  <a:moveTo>
                    <a:pt x="1114" y="500"/>
                  </a:moveTo>
                  <a:lnTo>
                    <a:pt x="1157" y="494"/>
                  </a:lnTo>
                  <a:lnTo>
                    <a:pt x="1196" y="477"/>
                  </a:lnTo>
                  <a:lnTo>
                    <a:pt x="1228" y="452"/>
                  </a:lnTo>
                  <a:lnTo>
                    <a:pt x="1253" y="421"/>
                  </a:lnTo>
                  <a:lnTo>
                    <a:pt x="1268" y="383"/>
                  </a:lnTo>
                  <a:lnTo>
                    <a:pt x="1274" y="344"/>
                  </a:lnTo>
                  <a:lnTo>
                    <a:pt x="1273" y="322"/>
                  </a:lnTo>
                  <a:lnTo>
                    <a:pt x="1270" y="302"/>
                  </a:lnTo>
                  <a:lnTo>
                    <a:pt x="1253" y="261"/>
                  </a:lnTo>
                  <a:lnTo>
                    <a:pt x="1240" y="242"/>
                  </a:lnTo>
                  <a:lnTo>
                    <a:pt x="1225" y="226"/>
                  </a:lnTo>
                  <a:lnTo>
                    <a:pt x="1192" y="201"/>
                  </a:lnTo>
                  <a:lnTo>
                    <a:pt x="1155" y="186"/>
                  </a:lnTo>
                  <a:lnTo>
                    <a:pt x="1115" y="182"/>
                  </a:lnTo>
                  <a:lnTo>
                    <a:pt x="1075" y="186"/>
                  </a:lnTo>
                  <a:lnTo>
                    <a:pt x="1037" y="201"/>
                  </a:lnTo>
                  <a:lnTo>
                    <a:pt x="1004" y="226"/>
                  </a:lnTo>
                  <a:lnTo>
                    <a:pt x="989" y="242"/>
                  </a:lnTo>
                  <a:lnTo>
                    <a:pt x="977" y="261"/>
                  </a:lnTo>
                  <a:lnTo>
                    <a:pt x="960" y="302"/>
                  </a:lnTo>
                  <a:lnTo>
                    <a:pt x="957" y="322"/>
                  </a:lnTo>
                  <a:lnTo>
                    <a:pt x="955" y="344"/>
                  </a:lnTo>
                  <a:lnTo>
                    <a:pt x="961" y="383"/>
                  </a:lnTo>
                  <a:lnTo>
                    <a:pt x="977" y="421"/>
                  </a:lnTo>
                  <a:lnTo>
                    <a:pt x="1001" y="452"/>
                  </a:lnTo>
                  <a:lnTo>
                    <a:pt x="1033" y="477"/>
                  </a:lnTo>
                  <a:lnTo>
                    <a:pt x="1071" y="494"/>
                  </a:lnTo>
                  <a:lnTo>
                    <a:pt x="1114" y="500"/>
                  </a:lnTo>
                  <a:close/>
                  <a:moveTo>
                    <a:pt x="4104" y="680"/>
                  </a:moveTo>
                  <a:lnTo>
                    <a:pt x="4151" y="677"/>
                  </a:lnTo>
                  <a:lnTo>
                    <a:pt x="4197" y="668"/>
                  </a:lnTo>
                  <a:lnTo>
                    <a:pt x="4239" y="653"/>
                  </a:lnTo>
                  <a:lnTo>
                    <a:pt x="4278" y="633"/>
                  </a:lnTo>
                  <a:lnTo>
                    <a:pt x="4314" y="608"/>
                  </a:lnTo>
                  <a:lnTo>
                    <a:pt x="4346" y="578"/>
                  </a:lnTo>
                  <a:lnTo>
                    <a:pt x="4374" y="546"/>
                  </a:lnTo>
                  <a:lnTo>
                    <a:pt x="4398" y="510"/>
                  </a:lnTo>
                  <a:lnTo>
                    <a:pt x="4417" y="472"/>
                  </a:lnTo>
                  <a:lnTo>
                    <a:pt x="4432" y="431"/>
                  </a:lnTo>
                  <a:lnTo>
                    <a:pt x="4441" y="389"/>
                  </a:lnTo>
                  <a:lnTo>
                    <a:pt x="4444" y="346"/>
                  </a:lnTo>
                  <a:lnTo>
                    <a:pt x="4442" y="302"/>
                  </a:lnTo>
                  <a:lnTo>
                    <a:pt x="4434" y="257"/>
                  </a:lnTo>
                  <a:lnTo>
                    <a:pt x="4419" y="213"/>
                  </a:lnTo>
                  <a:lnTo>
                    <a:pt x="4398" y="170"/>
                  </a:lnTo>
                  <a:lnTo>
                    <a:pt x="4370" y="131"/>
                  </a:lnTo>
                  <a:lnTo>
                    <a:pt x="4340" y="95"/>
                  </a:lnTo>
                  <a:lnTo>
                    <a:pt x="4306" y="67"/>
                  </a:lnTo>
                  <a:lnTo>
                    <a:pt x="4269" y="43"/>
                  </a:lnTo>
                  <a:lnTo>
                    <a:pt x="4230" y="24"/>
                  </a:lnTo>
                  <a:lnTo>
                    <a:pt x="4189" y="10"/>
                  </a:lnTo>
                  <a:lnTo>
                    <a:pt x="4147" y="2"/>
                  </a:lnTo>
                  <a:lnTo>
                    <a:pt x="4104" y="0"/>
                  </a:lnTo>
                  <a:lnTo>
                    <a:pt x="4061" y="2"/>
                  </a:lnTo>
                  <a:lnTo>
                    <a:pt x="4019" y="10"/>
                  </a:lnTo>
                  <a:lnTo>
                    <a:pt x="3978" y="24"/>
                  </a:lnTo>
                  <a:lnTo>
                    <a:pt x="3938" y="43"/>
                  </a:lnTo>
                  <a:lnTo>
                    <a:pt x="3901" y="67"/>
                  </a:lnTo>
                  <a:lnTo>
                    <a:pt x="3867" y="95"/>
                  </a:lnTo>
                  <a:lnTo>
                    <a:pt x="3836" y="131"/>
                  </a:lnTo>
                  <a:lnTo>
                    <a:pt x="3809" y="170"/>
                  </a:lnTo>
                  <a:lnTo>
                    <a:pt x="3787" y="213"/>
                  </a:lnTo>
                  <a:lnTo>
                    <a:pt x="3774" y="257"/>
                  </a:lnTo>
                  <a:lnTo>
                    <a:pt x="3766" y="302"/>
                  </a:lnTo>
                  <a:lnTo>
                    <a:pt x="3764" y="346"/>
                  </a:lnTo>
                  <a:lnTo>
                    <a:pt x="3767" y="389"/>
                  </a:lnTo>
                  <a:lnTo>
                    <a:pt x="3776" y="431"/>
                  </a:lnTo>
                  <a:lnTo>
                    <a:pt x="3791" y="472"/>
                  </a:lnTo>
                  <a:lnTo>
                    <a:pt x="3810" y="510"/>
                  </a:lnTo>
                  <a:lnTo>
                    <a:pt x="3834" y="546"/>
                  </a:lnTo>
                  <a:lnTo>
                    <a:pt x="3861" y="578"/>
                  </a:lnTo>
                  <a:lnTo>
                    <a:pt x="3894" y="608"/>
                  </a:lnTo>
                  <a:lnTo>
                    <a:pt x="3929" y="633"/>
                  </a:lnTo>
                  <a:lnTo>
                    <a:pt x="3969" y="653"/>
                  </a:lnTo>
                  <a:lnTo>
                    <a:pt x="4011" y="668"/>
                  </a:lnTo>
                  <a:lnTo>
                    <a:pt x="4056" y="677"/>
                  </a:lnTo>
                  <a:lnTo>
                    <a:pt x="4104" y="680"/>
                  </a:lnTo>
                  <a:close/>
                  <a:moveTo>
                    <a:pt x="4104" y="500"/>
                  </a:moveTo>
                  <a:lnTo>
                    <a:pt x="4147" y="494"/>
                  </a:lnTo>
                  <a:lnTo>
                    <a:pt x="4185" y="477"/>
                  </a:lnTo>
                  <a:lnTo>
                    <a:pt x="4217" y="452"/>
                  </a:lnTo>
                  <a:lnTo>
                    <a:pt x="4241" y="421"/>
                  </a:lnTo>
                  <a:lnTo>
                    <a:pt x="4257" y="383"/>
                  </a:lnTo>
                  <a:lnTo>
                    <a:pt x="4263" y="344"/>
                  </a:lnTo>
                  <a:lnTo>
                    <a:pt x="4258" y="302"/>
                  </a:lnTo>
                  <a:lnTo>
                    <a:pt x="4241" y="261"/>
                  </a:lnTo>
                  <a:lnTo>
                    <a:pt x="4229" y="242"/>
                  </a:lnTo>
                  <a:lnTo>
                    <a:pt x="4214" y="226"/>
                  </a:lnTo>
                  <a:lnTo>
                    <a:pt x="4181" y="201"/>
                  </a:lnTo>
                  <a:lnTo>
                    <a:pt x="4143" y="186"/>
                  </a:lnTo>
                  <a:lnTo>
                    <a:pt x="4104" y="182"/>
                  </a:lnTo>
                  <a:lnTo>
                    <a:pt x="4063" y="186"/>
                  </a:lnTo>
                  <a:lnTo>
                    <a:pt x="4026" y="201"/>
                  </a:lnTo>
                  <a:lnTo>
                    <a:pt x="3993" y="226"/>
                  </a:lnTo>
                  <a:lnTo>
                    <a:pt x="3978" y="242"/>
                  </a:lnTo>
                  <a:lnTo>
                    <a:pt x="3965" y="261"/>
                  </a:lnTo>
                  <a:lnTo>
                    <a:pt x="3948" y="302"/>
                  </a:lnTo>
                  <a:lnTo>
                    <a:pt x="3945" y="322"/>
                  </a:lnTo>
                  <a:lnTo>
                    <a:pt x="3944" y="344"/>
                  </a:lnTo>
                  <a:lnTo>
                    <a:pt x="3950" y="383"/>
                  </a:lnTo>
                  <a:lnTo>
                    <a:pt x="3965" y="421"/>
                  </a:lnTo>
                  <a:lnTo>
                    <a:pt x="3990" y="452"/>
                  </a:lnTo>
                  <a:lnTo>
                    <a:pt x="4022" y="477"/>
                  </a:lnTo>
                  <a:lnTo>
                    <a:pt x="4061" y="494"/>
                  </a:lnTo>
                  <a:lnTo>
                    <a:pt x="4104" y="5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10295" name="Freeform 547"/>
            <p:cNvSpPr>
              <a:spLocks/>
            </p:cNvSpPr>
            <p:nvPr/>
          </p:nvSpPr>
          <p:spPr bwMode="auto">
            <a:xfrm>
              <a:off x="2438" y="2199"/>
              <a:ext cx="136" cy="136"/>
            </a:xfrm>
            <a:custGeom>
              <a:avLst/>
              <a:gdLst>
                <a:gd name="T0" fmla="*/ 14 w 681"/>
                <a:gd name="T1" fmla="*/ 27 h 680"/>
                <a:gd name="T2" fmla="*/ 15 w 681"/>
                <a:gd name="T3" fmla="*/ 27 h 680"/>
                <a:gd name="T4" fmla="*/ 17 w 681"/>
                <a:gd name="T5" fmla="*/ 27 h 680"/>
                <a:gd name="T6" fmla="*/ 19 w 681"/>
                <a:gd name="T7" fmla="*/ 26 h 680"/>
                <a:gd name="T8" fmla="*/ 21 w 681"/>
                <a:gd name="T9" fmla="*/ 25 h 680"/>
                <a:gd name="T10" fmla="*/ 22 w 681"/>
                <a:gd name="T11" fmla="*/ 24 h 680"/>
                <a:gd name="T12" fmla="*/ 23 w 681"/>
                <a:gd name="T13" fmla="*/ 23 h 680"/>
                <a:gd name="T14" fmla="*/ 24 w 681"/>
                <a:gd name="T15" fmla="*/ 22 h 680"/>
                <a:gd name="T16" fmla="*/ 25 w 681"/>
                <a:gd name="T17" fmla="*/ 20 h 680"/>
                <a:gd name="T18" fmla="*/ 26 w 681"/>
                <a:gd name="T19" fmla="*/ 19 h 680"/>
                <a:gd name="T20" fmla="*/ 27 w 681"/>
                <a:gd name="T21" fmla="*/ 17 h 680"/>
                <a:gd name="T22" fmla="*/ 27 w 681"/>
                <a:gd name="T23" fmla="*/ 16 h 680"/>
                <a:gd name="T24" fmla="*/ 27 w 681"/>
                <a:gd name="T25" fmla="*/ 14 h 680"/>
                <a:gd name="T26" fmla="*/ 27 w 681"/>
                <a:gd name="T27" fmla="*/ 12 h 680"/>
                <a:gd name="T28" fmla="*/ 27 w 681"/>
                <a:gd name="T29" fmla="*/ 10 h 680"/>
                <a:gd name="T30" fmla="*/ 26 w 681"/>
                <a:gd name="T31" fmla="*/ 9 h 680"/>
                <a:gd name="T32" fmla="*/ 25 w 681"/>
                <a:gd name="T33" fmla="*/ 7 h 680"/>
                <a:gd name="T34" fmla="*/ 24 w 681"/>
                <a:gd name="T35" fmla="*/ 5 h 680"/>
                <a:gd name="T36" fmla="*/ 23 w 681"/>
                <a:gd name="T37" fmla="*/ 4 h 680"/>
                <a:gd name="T38" fmla="*/ 22 w 681"/>
                <a:gd name="T39" fmla="*/ 3 h 680"/>
                <a:gd name="T40" fmla="*/ 20 w 681"/>
                <a:gd name="T41" fmla="*/ 2 h 680"/>
                <a:gd name="T42" fmla="*/ 19 w 681"/>
                <a:gd name="T43" fmla="*/ 1 h 680"/>
                <a:gd name="T44" fmla="*/ 17 w 681"/>
                <a:gd name="T45" fmla="*/ 0 h 680"/>
                <a:gd name="T46" fmla="*/ 15 w 681"/>
                <a:gd name="T47" fmla="*/ 0 h 680"/>
                <a:gd name="T48" fmla="*/ 14 w 681"/>
                <a:gd name="T49" fmla="*/ 0 h 680"/>
                <a:gd name="T50" fmla="*/ 12 w 681"/>
                <a:gd name="T51" fmla="*/ 0 h 680"/>
                <a:gd name="T52" fmla="*/ 10 w 681"/>
                <a:gd name="T53" fmla="*/ 0 h 680"/>
                <a:gd name="T54" fmla="*/ 9 w 681"/>
                <a:gd name="T55" fmla="*/ 1 h 680"/>
                <a:gd name="T56" fmla="*/ 7 w 681"/>
                <a:gd name="T57" fmla="*/ 2 h 680"/>
                <a:gd name="T58" fmla="*/ 6 w 681"/>
                <a:gd name="T59" fmla="*/ 3 h 680"/>
                <a:gd name="T60" fmla="*/ 4 w 681"/>
                <a:gd name="T61" fmla="*/ 4 h 680"/>
                <a:gd name="T62" fmla="*/ 3 w 681"/>
                <a:gd name="T63" fmla="*/ 5 h 680"/>
                <a:gd name="T64" fmla="*/ 2 w 681"/>
                <a:gd name="T65" fmla="*/ 7 h 680"/>
                <a:gd name="T66" fmla="*/ 1 w 681"/>
                <a:gd name="T67" fmla="*/ 9 h 680"/>
                <a:gd name="T68" fmla="*/ 0 w 681"/>
                <a:gd name="T69" fmla="*/ 10 h 680"/>
                <a:gd name="T70" fmla="*/ 0 w 681"/>
                <a:gd name="T71" fmla="*/ 12 h 680"/>
                <a:gd name="T72" fmla="*/ 0 w 681"/>
                <a:gd name="T73" fmla="*/ 14 h 680"/>
                <a:gd name="T74" fmla="*/ 0 w 681"/>
                <a:gd name="T75" fmla="*/ 16 h 680"/>
                <a:gd name="T76" fmla="*/ 1 w 681"/>
                <a:gd name="T77" fmla="*/ 17 h 680"/>
                <a:gd name="T78" fmla="*/ 1 w 681"/>
                <a:gd name="T79" fmla="*/ 19 h 680"/>
                <a:gd name="T80" fmla="*/ 2 w 681"/>
                <a:gd name="T81" fmla="*/ 20 h 680"/>
                <a:gd name="T82" fmla="*/ 3 w 681"/>
                <a:gd name="T83" fmla="*/ 22 h 680"/>
                <a:gd name="T84" fmla="*/ 4 w 681"/>
                <a:gd name="T85" fmla="*/ 23 h 680"/>
                <a:gd name="T86" fmla="*/ 5 w 681"/>
                <a:gd name="T87" fmla="*/ 24 h 680"/>
                <a:gd name="T88" fmla="*/ 7 w 681"/>
                <a:gd name="T89" fmla="*/ 25 h 680"/>
                <a:gd name="T90" fmla="*/ 8 w 681"/>
                <a:gd name="T91" fmla="*/ 26 h 680"/>
                <a:gd name="T92" fmla="*/ 10 w 681"/>
                <a:gd name="T93" fmla="*/ 27 h 680"/>
                <a:gd name="T94" fmla="*/ 12 w 681"/>
                <a:gd name="T95" fmla="*/ 27 h 680"/>
                <a:gd name="T96" fmla="*/ 14 w 681"/>
                <a:gd name="T97" fmla="*/ 27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681" h="680">
                  <a:moveTo>
                    <a:pt x="341" y="680"/>
                  </a:moveTo>
                  <a:lnTo>
                    <a:pt x="388" y="677"/>
                  </a:lnTo>
                  <a:lnTo>
                    <a:pt x="434" y="668"/>
                  </a:lnTo>
                  <a:lnTo>
                    <a:pt x="476" y="653"/>
                  </a:lnTo>
                  <a:lnTo>
                    <a:pt x="515" y="633"/>
                  </a:lnTo>
                  <a:lnTo>
                    <a:pt x="551" y="608"/>
                  </a:lnTo>
                  <a:lnTo>
                    <a:pt x="583" y="578"/>
                  </a:lnTo>
                  <a:lnTo>
                    <a:pt x="611" y="546"/>
                  </a:lnTo>
                  <a:lnTo>
                    <a:pt x="634" y="510"/>
                  </a:lnTo>
                  <a:lnTo>
                    <a:pt x="654" y="472"/>
                  </a:lnTo>
                  <a:lnTo>
                    <a:pt x="668" y="431"/>
                  </a:lnTo>
                  <a:lnTo>
                    <a:pt x="678" y="389"/>
                  </a:lnTo>
                  <a:lnTo>
                    <a:pt x="681" y="346"/>
                  </a:lnTo>
                  <a:lnTo>
                    <a:pt x="679" y="302"/>
                  </a:lnTo>
                  <a:lnTo>
                    <a:pt x="671" y="257"/>
                  </a:lnTo>
                  <a:lnTo>
                    <a:pt x="656" y="213"/>
                  </a:lnTo>
                  <a:lnTo>
                    <a:pt x="634" y="170"/>
                  </a:lnTo>
                  <a:lnTo>
                    <a:pt x="607" y="131"/>
                  </a:lnTo>
                  <a:lnTo>
                    <a:pt x="577" y="95"/>
                  </a:lnTo>
                  <a:lnTo>
                    <a:pt x="543" y="67"/>
                  </a:lnTo>
                  <a:lnTo>
                    <a:pt x="506" y="43"/>
                  </a:lnTo>
                  <a:lnTo>
                    <a:pt x="467" y="24"/>
                  </a:lnTo>
                  <a:lnTo>
                    <a:pt x="426" y="10"/>
                  </a:lnTo>
                  <a:lnTo>
                    <a:pt x="384" y="2"/>
                  </a:lnTo>
                  <a:lnTo>
                    <a:pt x="341" y="0"/>
                  </a:lnTo>
                  <a:lnTo>
                    <a:pt x="298" y="2"/>
                  </a:lnTo>
                  <a:lnTo>
                    <a:pt x="256" y="10"/>
                  </a:lnTo>
                  <a:lnTo>
                    <a:pt x="215" y="24"/>
                  </a:lnTo>
                  <a:lnTo>
                    <a:pt x="175" y="43"/>
                  </a:lnTo>
                  <a:lnTo>
                    <a:pt x="138" y="67"/>
                  </a:lnTo>
                  <a:lnTo>
                    <a:pt x="104" y="95"/>
                  </a:lnTo>
                  <a:lnTo>
                    <a:pt x="73" y="131"/>
                  </a:lnTo>
                  <a:lnTo>
                    <a:pt x="46" y="170"/>
                  </a:lnTo>
                  <a:lnTo>
                    <a:pt x="24" y="213"/>
                  </a:lnTo>
                  <a:lnTo>
                    <a:pt x="11" y="257"/>
                  </a:lnTo>
                  <a:lnTo>
                    <a:pt x="3" y="302"/>
                  </a:lnTo>
                  <a:lnTo>
                    <a:pt x="0" y="346"/>
                  </a:lnTo>
                  <a:lnTo>
                    <a:pt x="4" y="389"/>
                  </a:lnTo>
                  <a:lnTo>
                    <a:pt x="13" y="431"/>
                  </a:lnTo>
                  <a:lnTo>
                    <a:pt x="28" y="472"/>
                  </a:lnTo>
                  <a:lnTo>
                    <a:pt x="47" y="510"/>
                  </a:lnTo>
                  <a:lnTo>
                    <a:pt x="71" y="546"/>
                  </a:lnTo>
                  <a:lnTo>
                    <a:pt x="98" y="578"/>
                  </a:lnTo>
                  <a:lnTo>
                    <a:pt x="131" y="608"/>
                  </a:lnTo>
                  <a:lnTo>
                    <a:pt x="166" y="633"/>
                  </a:lnTo>
                  <a:lnTo>
                    <a:pt x="206" y="653"/>
                  </a:lnTo>
                  <a:lnTo>
                    <a:pt x="248" y="668"/>
                  </a:lnTo>
                  <a:lnTo>
                    <a:pt x="293" y="677"/>
                  </a:lnTo>
                  <a:lnTo>
                    <a:pt x="341" y="680"/>
                  </a:lnTo>
                  <a:close/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10296" name="Freeform 548"/>
            <p:cNvSpPr>
              <a:spLocks/>
            </p:cNvSpPr>
            <p:nvPr/>
          </p:nvSpPr>
          <p:spPr bwMode="auto">
            <a:xfrm>
              <a:off x="2474" y="2235"/>
              <a:ext cx="64" cy="64"/>
            </a:xfrm>
            <a:custGeom>
              <a:avLst/>
              <a:gdLst>
                <a:gd name="T0" fmla="*/ 6 w 319"/>
                <a:gd name="T1" fmla="*/ 13 h 318"/>
                <a:gd name="T2" fmla="*/ 8 w 319"/>
                <a:gd name="T3" fmla="*/ 13 h 318"/>
                <a:gd name="T4" fmla="*/ 10 w 319"/>
                <a:gd name="T5" fmla="*/ 12 h 318"/>
                <a:gd name="T6" fmla="*/ 11 w 319"/>
                <a:gd name="T7" fmla="*/ 11 h 318"/>
                <a:gd name="T8" fmla="*/ 12 w 319"/>
                <a:gd name="T9" fmla="*/ 10 h 318"/>
                <a:gd name="T10" fmla="*/ 13 w 319"/>
                <a:gd name="T11" fmla="*/ 8 h 318"/>
                <a:gd name="T12" fmla="*/ 13 w 319"/>
                <a:gd name="T13" fmla="*/ 7 h 318"/>
                <a:gd name="T14" fmla="*/ 13 w 319"/>
                <a:gd name="T15" fmla="*/ 5 h 318"/>
                <a:gd name="T16" fmla="*/ 12 w 319"/>
                <a:gd name="T17" fmla="*/ 3 h 318"/>
                <a:gd name="T18" fmla="*/ 11 w 319"/>
                <a:gd name="T19" fmla="*/ 2 h 318"/>
                <a:gd name="T20" fmla="*/ 11 w 319"/>
                <a:gd name="T21" fmla="*/ 2 h 318"/>
                <a:gd name="T22" fmla="*/ 10 w 319"/>
                <a:gd name="T23" fmla="*/ 1 h 318"/>
                <a:gd name="T24" fmla="*/ 8 w 319"/>
                <a:gd name="T25" fmla="*/ 0 h 318"/>
                <a:gd name="T26" fmla="*/ 6 w 319"/>
                <a:gd name="T27" fmla="*/ 0 h 318"/>
                <a:gd name="T28" fmla="*/ 5 w 319"/>
                <a:gd name="T29" fmla="*/ 0 h 318"/>
                <a:gd name="T30" fmla="*/ 3 w 319"/>
                <a:gd name="T31" fmla="*/ 1 h 318"/>
                <a:gd name="T32" fmla="*/ 2 w 319"/>
                <a:gd name="T33" fmla="*/ 2 h 318"/>
                <a:gd name="T34" fmla="*/ 1 w 319"/>
                <a:gd name="T35" fmla="*/ 2 h 318"/>
                <a:gd name="T36" fmla="*/ 1 w 319"/>
                <a:gd name="T37" fmla="*/ 3 h 318"/>
                <a:gd name="T38" fmla="*/ 0 w 319"/>
                <a:gd name="T39" fmla="*/ 5 h 318"/>
                <a:gd name="T40" fmla="*/ 0 w 319"/>
                <a:gd name="T41" fmla="*/ 6 h 318"/>
                <a:gd name="T42" fmla="*/ 0 w 319"/>
                <a:gd name="T43" fmla="*/ 7 h 318"/>
                <a:gd name="T44" fmla="*/ 0 w 319"/>
                <a:gd name="T45" fmla="*/ 8 h 318"/>
                <a:gd name="T46" fmla="*/ 1 w 319"/>
                <a:gd name="T47" fmla="*/ 10 h 318"/>
                <a:gd name="T48" fmla="*/ 2 w 319"/>
                <a:gd name="T49" fmla="*/ 11 h 318"/>
                <a:gd name="T50" fmla="*/ 3 w 319"/>
                <a:gd name="T51" fmla="*/ 12 h 318"/>
                <a:gd name="T52" fmla="*/ 5 w 319"/>
                <a:gd name="T53" fmla="*/ 13 h 318"/>
                <a:gd name="T54" fmla="*/ 6 w 319"/>
                <a:gd name="T55" fmla="*/ 13 h 31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319" h="318">
                  <a:moveTo>
                    <a:pt x="160" y="318"/>
                  </a:moveTo>
                  <a:lnTo>
                    <a:pt x="203" y="312"/>
                  </a:lnTo>
                  <a:lnTo>
                    <a:pt x="241" y="295"/>
                  </a:lnTo>
                  <a:lnTo>
                    <a:pt x="273" y="270"/>
                  </a:lnTo>
                  <a:lnTo>
                    <a:pt x="297" y="239"/>
                  </a:lnTo>
                  <a:lnTo>
                    <a:pt x="313" y="201"/>
                  </a:lnTo>
                  <a:lnTo>
                    <a:pt x="319" y="162"/>
                  </a:lnTo>
                  <a:lnTo>
                    <a:pt x="314" y="120"/>
                  </a:lnTo>
                  <a:lnTo>
                    <a:pt x="297" y="79"/>
                  </a:lnTo>
                  <a:lnTo>
                    <a:pt x="284" y="60"/>
                  </a:lnTo>
                  <a:lnTo>
                    <a:pt x="270" y="44"/>
                  </a:lnTo>
                  <a:lnTo>
                    <a:pt x="237" y="19"/>
                  </a:lnTo>
                  <a:lnTo>
                    <a:pt x="199" y="4"/>
                  </a:lnTo>
                  <a:lnTo>
                    <a:pt x="160" y="0"/>
                  </a:lnTo>
                  <a:lnTo>
                    <a:pt x="119" y="4"/>
                  </a:lnTo>
                  <a:lnTo>
                    <a:pt x="81" y="19"/>
                  </a:lnTo>
                  <a:lnTo>
                    <a:pt x="49" y="44"/>
                  </a:lnTo>
                  <a:lnTo>
                    <a:pt x="34" y="60"/>
                  </a:lnTo>
                  <a:lnTo>
                    <a:pt x="21" y="79"/>
                  </a:lnTo>
                  <a:lnTo>
                    <a:pt x="4" y="120"/>
                  </a:lnTo>
                  <a:lnTo>
                    <a:pt x="1" y="140"/>
                  </a:lnTo>
                  <a:lnTo>
                    <a:pt x="0" y="162"/>
                  </a:lnTo>
                  <a:lnTo>
                    <a:pt x="5" y="201"/>
                  </a:lnTo>
                  <a:lnTo>
                    <a:pt x="21" y="239"/>
                  </a:lnTo>
                  <a:lnTo>
                    <a:pt x="46" y="270"/>
                  </a:lnTo>
                  <a:lnTo>
                    <a:pt x="78" y="295"/>
                  </a:lnTo>
                  <a:lnTo>
                    <a:pt x="117" y="312"/>
                  </a:lnTo>
                  <a:lnTo>
                    <a:pt x="160" y="318"/>
                  </a:lnTo>
                  <a:close/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10297" name="Freeform 549"/>
            <p:cNvSpPr>
              <a:spLocks/>
            </p:cNvSpPr>
            <p:nvPr/>
          </p:nvSpPr>
          <p:spPr bwMode="auto">
            <a:xfrm>
              <a:off x="2593" y="2199"/>
              <a:ext cx="136" cy="136"/>
            </a:xfrm>
            <a:custGeom>
              <a:avLst/>
              <a:gdLst>
                <a:gd name="T0" fmla="*/ 14 w 680"/>
                <a:gd name="T1" fmla="*/ 27 h 680"/>
                <a:gd name="T2" fmla="*/ 16 w 680"/>
                <a:gd name="T3" fmla="*/ 27 h 680"/>
                <a:gd name="T4" fmla="*/ 17 w 680"/>
                <a:gd name="T5" fmla="*/ 27 h 680"/>
                <a:gd name="T6" fmla="*/ 19 w 680"/>
                <a:gd name="T7" fmla="*/ 26 h 680"/>
                <a:gd name="T8" fmla="*/ 21 w 680"/>
                <a:gd name="T9" fmla="*/ 25 h 680"/>
                <a:gd name="T10" fmla="*/ 22 w 680"/>
                <a:gd name="T11" fmla="*/ 24 h 680"/>
                <a:gd name="T12" fmla="*/ 23 w 680"/>
                <a:gd name="T13" fmla="*/ 23 h 680"/>
                <a:gd name="T14" fmla="*/ 24 w 680"/>
                <a:gd name="T15" fmla="*/ 22 h 680"/>
                <a:gd name="T16" fmla="*/ 25 w 680"/>
                <a:gd name="T17" fmla="*/ 20 h 680"/>
                <a:gd name="T18" fmla="*/ 26 w 680"/>
                <a:gd name="T19" fmla="*/ 19 h 680"/>
                <a:gd name="T20" fmla="*/ 27 w 680"/>
                <a:gd name="T21" fmla="*/ 17 h 680"/>
                <a:gd name="T22" fmla="*/ 27 w 680"/>
                <a:gd name="T23" fmla="*/ 16 h 680"/>
                <a:gd name="T24" fmla="*/ 27 w 680"/>
                <a:gd name="T25" fmla="*/ 14 h 680"/>
                <a:gd name="T26" fmla="*/ 27 w 680"/>
                <a:gd name="T27" fmla="*/ 12 h 680"/>
                <a:gd name="T28" fmla="*/ 27 w 680"/>
                <a:gd name="T29" fmla="*/ 10 h 680"/>
                <a:gd name="T30" fmla="*/ 26 w 680"/>
                <a:gd name="T31" fmla="*/ 9 h 680"/>
                <a:gd name="T32" fmla="*/ 25 w 680"/>
                <a:gd name="T33" fmla="*/ 7 h 680"/>
                <a:gd name="T34" fmla="*/ 24 w 680"/>
                <a:gd name="T35" fmla="*/ 5 h 680"/>
                <a:gd name="T36" fmla="*/ 23 w 680"/>
                <a:gd name="T37" fmla="*/ 4 h 680"/>
                <a:gd name="T38" fmla="*/ 22 w 680"/>
                <a:gd name="T39" fmla="*/ 3 h 680"/>
                <a:gd name="T40" fmla="*/ 20 w 680"/>
                <a:gd name="T41" fmla="*/ 2 h 680"/>
                <a:gd name="T42" fmla="*/ 19 w 680"/>
                <a:gd name="T43" fmla="*/ 1 h 680"/>
                <a:gd name="T44" fmla="*/ 17 w 680"/>
                <a:gd name="T45" fmla="*/ 0 h 680"/>
                <a:gd name="T46" fmla="*/ 15 w 680"/>
                <a:gd name="T47" fmla="*/ 0 h 680"/>
                <a:gd name="T48" fmla="*/ 14 w 680"/>
                <a:gd name="T49" fmla="*/ 0 h 680"/>
                <a:gd name="T50" fmla="*/ 12 w 680"/>
                <a:gd name="T51" fmla="*/ 0 h 680"/>
                <a:gd name="T52" fmla="*/ 10 w 680"/>
                <a:gd name="T53" fmla="*/ 0 h 680"/>
                <a:gd name="T54" fmla="*/ 9 w 680"/>
                <a:gd name="T55" fmla="*/ 1 h 680"/>
                <a:gd name="T56" fmla="*/ 7 w 680"/>
                <a:gd name="T57" fmla="*/ 2 h 680"/>
                <a:gd name="T58" fmla="*/ 6 w 680"/>
                <a:gd name="T59" fmla="*/ 3 h 680"/>
                <a:gd name="T60" fmla="*/ 4 w 680"/>
                <a:gd name="T61" fmla="*/ 4 h 680"/>
                <a:gd name="T62" fmla="*/ 3 w 680"/>
                <a:gd name="T63" fmla="*/ 5 h 680"/>
                <a:gd name="T64" fmla="*/ 2 w 680"/>
                <a:gd name="T65" fmla="*/ 7 h 680"/>
                <a:gd name="T66" fmla="*/ 1 w 680"/>
                <a:gd name="T67" fmla="*/ 9 h 680"/>
                <a:gd name="T68" fmla="*/ 0 w 680"/>
                <a:gd name="T69" fmla="*/ 10 h 680"/>
                <a:gd name="T70" fmla="*/ 0 w 680"/>
                <a:gd name="T71" fmla="*/ 12 h 680"/>
                <a:gd name="T72" fmla="*/ 0 w 680"/>
                <a:gd name="T73" fmla="*/ 14 h 680"/>
                <a:gd name="T74" fmla="*/ 0 w 680"/>
                <a:gd name="T75" fmla="*/ 16 h 680"/>
                <a:gd name="T76" fmla="*/ 0 w 680"/>
                <a:gd name="T77" fmla="*/ 17 h 680"/>
                <a:gd name="T78" fmla="*/ 1 w 680"/>
                <a:gd name="T79" fmla="*/ 19 h 680"/>
                <a:gd name="T80" fmla="*/ 2 w 680"/>
                <a:gd name="T81" fmla="*/ 20 h 680"/>
                <a:gd name="T82" fmla="*/ 3 w 680"/>
                <a:gd name="T83" fmla="*/ 22 h 680"/>
                <a:gd name="T84" fmla="*/ 4 w 680"/>
                <a:gd name="T85" fmla="*/ 23 h 680"/>
                <a:gd name="T86" fmla="*/ 5 w 680"/>
                <a:gd name="T87" fmla="*/ 24 h 680"/>
                <a:gd name="T88" fmla="*/ 7 w 680"/>
                <a:gd name="T89" fmla="*/ 25 h 680"/>
                <a:gd name="T90" fmla="*/ 8 w 680"/>
                <a:gd name="T91" fmla="*/ 26 h 680"/>
                <a:gd name="T92" fmla="*/ 10 w 680"/>
                <a:gd name="T93" fmla="*/ 27 h 680"/>
                <a:gd name="T94" fmla="*/ 12 w 680"/>
                <a:gd name="T95" fmla="*/ 27 h 680"/>
                <a:gd name="T96" fmla="*/ 14 w 680"/>
                <a:gd name="T97" fmla="*/ 27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680" h="680">
                  <a:moveTo>
                    <a:pt x="340" y="680"/>
                  </a:moveTo>
                  <a:lnTo>
                    <a:pt x="388" y="677"/>
                  </a:lnTo>
                  <a:lnTo>
                    <a:pt x="433" y="668"/>
                  </a:lnTo>
                  <a:lnTo>
                    <a:pt x="476" y="653"/>
                  </a:lnTo>
                  <a:lnTo>
                    <a:pt x="515" y="633"/>
                  </a:lnTo>
                  <a:lnTo>
                    <a:pt x="551" y="608"/>
                  </a:lnTo>
                  <a:lnTo>
                    <a:pt x="583" y="578"/>
                  </a:lnTo>
                  <a:lnTo>
                    <a:pt x="611" y="546"/>
                  </a:lnTo>
                  <a:lnTo>
                    <a:pt x="635" y="510"/>
                  </a:lnTo>
                  <a:lnTo>
                    <a:pt x="654" y="472"/>
                  </a:lnTo>
                  <a:lnTo>
                    <a:pt x="668" y="431"/>
                  </a:lnTo>
                  <a:lnTo>
                    <a:pt x="677" y="389"/>
                  </a:lnTo>
                  <a:lnTo>
                    <a:pt x="680" y="346"/>
                  </a:lnTo>
                  <a:lnTo>
                    <a:pt x="679" y="302"/>
                  </a:lnTo>
                  <a:lnTo>
                    <a:pt x="670" y="257"/>
                  </a:lnTo>
                  <a:lnTo>
                    <a:pt x="657" y="213"/>
                  </a:lnTo>
                  <a:lnTo>
                    <a:pt x="635" y="170"/>
                  </a:lnTo>
                  <a:lnTo>
                    <a:pt x="608" y="131"/>
                  </a:lnTo>
                  <a:lnTo>
                    <a:pt x="577" y="95"/>
                  </a:lnTo>
                  <a:lnTo>
                    <a:pt x="543" y="67"/>
                  </a:lnTo>
                  <a:lnTo>
                    <a:pt x="507" y="43"/>
                  </a:lnTo>
                  <a:lnTo>
                    <a:pt x="467" y="24"/>
                  </a:lnTo>
                  <a:lnTo>
                    <a:pt x="426" y="10"/>
                  </a:lnTo>
                  <a:lnTo>
                    <a:pt x="383" y="2"/>
                  </a:lnTo>
                  <a:lnTo>
                    <a:pt x="341" y="0"/>
                  </a:lnTo>
                  <a:lnTo>
                    <a:pt x="298" y="2"/>
                  </a:lnTo>
                  <a:lnTo>
                    <a:pt x="255" y="10"/>
                  </a:lnTo>
                  <a:lnTo>
                    <a:pt x="214" y="24"/>
                  </a:lnTo>
                  <a:lnTo>
                    <a:pt x="175" y="43"/>
                  </a:lnTo>
                  <a:lnTo>
                    <a:pt x="138" y="67"/>
                  </a:lnTo>
                  <a:lnTo>
                    <a:pt x="104" y="95"/>
                  </a:lnTo>
                  <a:lnTo>
                    <a:pt x="74" y="131"/>
                  </a:lnTo>
                  <a:lnTo>
                    <a:pt x="46" y="170"/>
                  </a:lnTo>
                  <a:lnTo>
                    <a:pt x="25" y="213"/>
                  </a:lnTo>
                  <a:lnTo>
                    <a:pt x="10" y="257"/>
                  </a:lnTo>
                  <a:lnTo>
                    <a:pt x="2" y="302"/>
                  </a:lnTo>
                  <a:lnTo>
                    <a:pt x="0" y="346"/>
                  </a:lnTo>
                  <a:lnTo>
                    <a:pt x="3" y="389"/>
                  </a:lnTo>
                  <a:lnTo>
                    <a:pt x="12" y="431"/>
                  </a:lnTo>
                  <a:lnTo>
                    <a:pt x="27" y="472"/>
                  </a:lnTo>
                  <a:lnTo>
                    <a:pt x="46" y="510"/>
                  </a:lnTo>
                  <a:lnTo>
                    <a:pt x="70" y="546"/>
                  </a:lnTo>
                  <a:lnTo>
                    <a:pt x="97" y="578"/>
                  </a:lnTo>
                  <a:lnTo>
                    <a:pt x="130" y="608"/>
                  </a:lnTo>
                  <a:lnTo>
                    <a:pt x="166" y="633"/>
                  </a:lnTo>
                  <a:lnTo>
                    <a:pt x="205" y="653"/>
                  </a:lnTo>
                  <a:lnTo>
                    <a:pt x="247" y="668"/>
                  </a:lnTo>
                  <a:lnTo>
                    <a:pt x="293" y="677"/>
                  </a:lnTo>
                  <a:lnTo>
                    <a:pt x="340" y="680"/>
                  </a:lnTo>
                  <a:close/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10298" name="Freeform 550"/>
            <p:cNvSpPr>
              <a:spLocks/>
            </p:cNvSpPr>
            <p:nvPr/>
          </p:nvSpPr>
          <p:spPr bwMode="auto">
            <a:xfrm>
              <a:off x="2629" y="2235"/>
              <a:ext cx="64" cy="64"/>
            </a:xfrm>
            <a:custGeom>
              <a:avLst/>
              <a:gdLst>
                <a:gd name="T0" fmla="*/ 6 w 319"/>
                <a:gd name="T1" fmla="*/ 13 h 318"/>
                <a:gd name="T2" fmla="*/ 8 w 319"/>
                <a:gd name="T3" fmla="*/ 13 h 318"/>
                <a:gd name="T4" fmla="*/ 10 w 319"/>
                <a:gd name="T5" fmla="*/ 12 h 318"/>
                <a:gd name="T6" fmla="*/ 11 w 319"/>
                <a:gd name="T7" fmla="*/ 11 h 318"/>
                <a:gd name="T8" fmla="*/ 12 w 319"/>
                <a:gd name="T9" fmla="*/ 10 h 318"/>
                <a:gd name="T10" fmla="*/ 13 w 319"/>
                <a:gd name="T11" fmla="*/ 8 h 318"/>
                <a:gd name="T12" fmla="*/ 13 w 319"/>
                <a:gd name="T13" fmla="*/ 7 h 318"/>
                <a:gd name="T14" fmla="*/ 13 w 319"/>
                <a:gd name="T15" fmla="*/ 6 h 318"/>
                <a:gd name="T16" fmla="*/ 13 w 319"/>
                <a:gd name="T17" fmla="*/ 5 h 318"/>
                <a:gd name="T18" fmla="*/ 12 w 319"/>
                <a:gd name="T19" fmla="*/ 3 h 318"/>
                <a:gd name="T20" fmla="*/ 11 w 319"/>
                <a:gd name="T21" fmla="*/ 2 h 318"/>
                <a:gd name="T22" fmla="*/ 11 w 319"/>
                <a:gd name="T23" fmla="*/ 2 h 318"/>
                <a:gd name="T24" fmla="*/ 10 w 319"/>
                <a:gd name="T25" fmla="*/ 1 h 318"/>
                <a:gd name="T26" fmla="*/ 8 w 319"/>
                <a:gd name="T27" fmla="*/ 0 h 318"/>
                <a:gd name="T28" fmla="*/ 6 w 319"/>
                <a:gd name="T29" fmla="*/ 0 h 318"/>
                <a:gd name="T30" fmla="*/ 5 w 319"/>
                <a:gd name="T31" fmla="*/ 0 h 318"/>
                <a:gd name="T32" fmla="*/ 3 w 319"/>
                <a:gd name="T33" fmla="*/ 1 h 318"/>
                <a:gd name="T34" fmla="*/ 2 w 319"/>
                <a:gd name="T35" fmla="*/ 2 h 318"/>
                <a:gd name="T36" fmla="*/ 1 w 319"/>
                <a:gd name="T37" fmla="*/ 2 h 318"/>
                <a:gd name="T38" fmla="*/ 1 w 319"/>
                <a:gd name="T39" fmla="*/ 3 h 318"/>
                <a:gd name="T40" fmla="*/ 0 w 319"/>
                <a:gd name="T41" fmla="*/ 5 h 318"/>
                <a:gd name="T42" fmla="*/ 0 w 319"/>
                <a:gd name="T43" fmla="*/ 6 h 318"/>
                <a:gd name="T44" fmla="*/ 0 w 319"/>
                <a:gd name="T45" fmla="*/ 7 h 318"/>
                <a:gd name="T46" fmla="*/ 0 w 319"/>
                <a:gd name="T47" fmla="*/ 8 h 318"/>
                <a:gd name="T48" fmla="*/ 1 w 319"/>
                <a:gd name="T49" fmla="*/ 10 h 318"/>
                <a:gd name="T50" fmla="*/ 2 w 319"/>
                <a:gd name="T51" fmla="*/ 11 h 318"/>
                <a:gd name="T52" fmla="*/ 3 w 319"/>
                <a:gd name="T53" fmla="*/ 12 h 318"/>
                <a:gd name="T54" fmla="*/ 5 w 319"/>
                <a:gd name="T55" fmla="*/ 13 h 318"/>
                <a:gd name="T56" fmla="*/ 6 w 319"/>
                <a:gd name="T57" fmla="*/ 13 h 31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19" h="318">
                  <a:moveTo>
                    <a:pt x="159" y="318"/>
                  </a:moveTo>
                  <a:lnTo>
                    <a:pt x="202" y="312"/>
                  </a:lnTo>
                  <a:lnTo>
                    <a:pt x="241" y="295"/>
                  </a:lnTo>
                  <a:lnTo>
                    <a:pt x="273" y="270"/>
                  </a:lnTo>
                  <a:lnTo>
                    <a:pt x="298" y="239"/>
                  </a:lnTo>
                  <a:lnTo>
                    <a:pt x="313" y="201"/>
                  </a:lnTo>
                  <a:lnTo>
                    <a:pt x="319" y="162"/>
                  </a:lnTo>
                  <a:lnTo>
                    <a:pt x="318" y="140"/>
                  </a:lnTo>
                  <a:lnTo>
                    <a:pt x="315" y="120"/>
                  </a:lnTo>
                  <a:lnTo>
                    <a:pt x="298" y="79"/>
                  </a:lnTo>
                  <a:lnTo>
                    <a:pt x="285" y="60"/>
                  </a:lnTo>
                  <a:lnTo>
                    <a:pt x="270" y="44"/>
                  </a:lnTo>
                  <a:lnTo>
                    <a:pt x="237" y="19"/>
                  </a:lnTo>
                  <a:lnTo>
                    <a:pt x="200" y="4"/>
                  </a:lnTo>
                  <a:lnTo>
                    <a:pt x="160" y="0"/>
                  </a:lnTo>
                  <a:lnTo>
                    <a:pt x="120" y="4"/>
                  </a:lnTo>
                  <a:lnTo>
                    <a:pt x="82" y="19"/>
                  </a:lnTo>
                  <a:lnTo>
                    <a:pt x="49" y="44"/>
                  </a:lnTo>
                  <a:lnTo>
                    <a:pt x="34" y="60"/>
                  </a:lnTo>
                  <a:lnTo>
                    <a:pt x="22" y="79"/>
                  </a:lnTo>
                  <a:lnTo>
                    <a:pt x="5" y="120"/>
                  </a:lnTo>
                  <a:lnTo>
                    <a:pt x="2" y="140"/>
                  </a:lnTo>
                  <a:lnTo>
                    <a:pt x="0" y="162"/>
                  </a:lnTo>
                  <a:lnTo>
                    <a:pt x="6" y="201"/>
                  </a:lnTo>
                  <a:lnTo>
                    <a:pt x="22" y="239"/>
                  </a:lnTo>
                  <a:lnTo>
                    <a:pt x="46" y="270"/>
                  </a:lnTo>
                  <a:lnTo>
                    <a:pt x="78" y="295"/>
                  </a:lnTo>
                  <a:lnTo>
                    <a:pt x="116" y="312"/>
                  </a:lnTo>
                  <a:lnTo>
                    <a:pt x="159" y="318"/>
                  </a:lnTo>
                  <a:close/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10299" name="Freeform 551"/>
            <p:cNvSpPr>
              <a:spLocks/>
            </p:cNvSpPr>
            <p:nvPr/>
          </p:nvSpPr>
          <p:spPr bwMode="auto">
            <a:xfrm>
              <a:off x="3191" y="2199"/>
              <a:ext cx="136" cy="136"/>
            </a:xfrm>
            <a:custGeom>
              <a:avLst/>
              <a:gdLst>
                <a:gd name="T0" fmla="*/ 14 w 680"/>
                <a:gd name="T1" fmla="*/ 27 h 680"/>
                <a:gd name="T2" fmla="*/ 15 w 680"/>
                <a:gd name="T3" fmla="*/ 27 h 680"/>
                <a:gd name="T4" fmla="*/ 17 w 680"/>
                <a:gd name="T5" fmla="*/ 27 h 680"/>
                <a:gd name="T6" fmla="*/ 19 w 680"/>
                <a:gd name="T7" fmla="*/ 26 h 680"/>
                <a:gd name="T8" fmla="*/ 21 w 680"/>
                <a:gd name="T9" fmla="*/ 25 h 680"/>
                <a:gd name="T10" fmla="*/ 22 w 680"/>
                <a:gd name="T11" fmla="*/ 24 h 680"/>
                <a:gd name="T12" fmla="*/ 23 w 680"/>
                <a:gd name="T13" fmla="*/ 23 h 680"/>
                <a:gd name="T14" fmla="*/ 24 w 680"/>
                <a:gd name="T15" fmla="*/ 22 h 680"/>
                <a:gd name="T16" fmla="*/ 25 w 680"/>
                <a:gd name="T17" fmla="*/ 20 h 680"/>
                <a:gd name="T18" fmla="*/ 26 w 680"/>
                <a:gd name="T19" fmla="*/ 19 h 680"/>
                <a:gd name="T20" fmla="*/ 27 w 680"/>
                <a:gd name="T21" fmla="*/ 17 h 680"/>
                <a:gd name="T22" fmla="*/ 27 w 680"/>
                <a:gd name="T23" fmla="*/ 16 h 680"/>
                <a:gd name="T24" fmla="*/ 27 w 680"/>
                <a:gd name="T25" fmla="*/ 14 h 680"/>
                <a:gd name="T26" fmla="*/ 27 w 680"/>
                <a:gd name="T27" fmla="*/ 12 h 680"/>
                <a:gd name="T28" fmla="*/ 27 w 680"/>
                <a:gd name="T29" fmla="*/ 10 h 680"/>
                <a:gd name="T30" fmla="*/ 26 w 680"/>
                <a:gd name="T31" fmla="*/ 9 h 680"/>
                <a:gd name="T32" fmla="*/ 25 w 680"/>
                <a:gd name="T33" fmla="*/ 7 h 680"/>
                <a:gd name="T34" fmla="*/ 24 w 680"/>
                <a:gd name="T35" fmla="*/ 5 h 680"/>
                <a:gd name="T36" fmla="*/ 23 w 680"/>
                <a:gd name="T37" fmla="*/ 4 h 680"/>
                <a:gd name="T38" fmla="*/ 22 w 680"/>
                <a:gd name="T39" fmla="*/ 3 h 680"/>
                <a:gd name="T40" fmla="*/ 20 w 680"/>
                <a:gd name="T41" fmla="*/ 2 h 680"/>
                <a:gd name="T42" fmla="*/ 19 w 680"/>
                <a:gd name="T43" fmla="*/ 1 h 680"/>
                <a:gd name="T44" fmla="*/ 17 w 680"/>
                <a:gd name="T45" fmla="*/ 0 h 680"/>
                <a:gd name="T46" fmla="*/ 15 w 680"/>
                <a:gd name="T47" fmla="*/ 0 h 680"/>
                <a:gd name="T48" fmla="*/ 14 w 680"/>
                <a:gd name="T49" fmla="*/ 0 h 680"/>
                <a:gd name="T50" fmla="*/ 12 w 680"/>
                <a:gd name="T51" fmla="*/ 0 h 680"/>
                <a:gd name="T52" fmla="*/ 10 w 680"/>
                <a:gd name="T53" fmla="*/ 0 h 680"/>
                <a:gd name="T54" fmla="*/ 9 w 680"/>
                <a:gd name="T55" fmla="*/ 1 h 680"/>
                <a:gd name="T56" fmla="*/ 7 w 680"/>
                <a:gd name="T57" fmla="*/ 2 h 680"/>
                <a:gd name="T58" fmla="*/ 5 w 680"/>
                <a:gd name="T59" fmla="*/ 3 h 680"/>
                <a:gd name="T60" fmla="*/ 4 w 680"/>
                <a:gd name="T61" fmla="*/ 4 h 680"/>
                <a:gd name="T62" fmla="*/ 3 w 680"/>
                <a:gd name="T63" fmla="*/ 5 h 680"/>
                <a:gd name="T64" fmla="*/ 2 w 680"/>
                <a:gd name="T65" fmla="*/ 7 h 680"/>
                <a:gd name="T66" fmla="*/ 1 w 680"/>
                <a:gd name="T67" fmla="*/ 9 h 680"/>
                <a:gd name="T68" fmla="*/ 0 w 680"/>
                <a:gd name="T69" fmla="*/ 10 h 680"/>
                <a:gd name="T70" fmla="*/ 0 w 680"/>
                <a:gd name="T71" fmla="*/ 12 h 680"/>
                <a:gd name="T72" fmla="*/ 0 w 680"/>
                <a:gd name="T73" fmla="*/ 14 h 680"/>
                <a:gd name="T74" fmla="*/ 0 w 680"/>
                <a:gd name="T75" fmla="*/ 16 h 680"/>
                <a:gd name="T76" fmla="*/ 0 w 680"/>
                <a:gd name="T77" fmla="*/ 17 h 680"/>
                <a:gd name="T78" fmla="*/ 1 w 680"/>
                <a:gd name="T79" fmla="*/ 19 h 680"/>
                <a:gd name="T80" fmla="*/ 2 w 680"/>
                <a:gd name="T81" fmla="*/ 20 h 680"/>
                <a:gd name="T82" fmla="*/ 3 w 680"/>
                <a:gd name="T83" fmla="*/ 22 h 680"/>
                <a:gd name="T84" fmla="*/ 4 w 680"/>
                <a:gd name="T85" fmla="*/ 23 h 680"/>
                <a:gd name="T86" fmla="*/ 5 w 680"/>
                <a:gd name="T87" fmla="*/ 24 h 680"/>
                <a:gd name="T88" fmla="*/ 7 w 680"/>
                <a:gd name="T89" fmla="*/ 25 h 680"/>
                <a:gd name="T90" fmla="*/ 8 w 680"/>
                <a:gd name="T91" fmla="*/ 26 h 680"/>
                <a:gd name="T92" fmla="*/ 10 w 680"/>
                <a:gd name="T93" fmla="*/ 27 h 680"/>
                <a:gd name="T94" fmla="*/ 12 w 680"/>
                <a:gd name="T95" fmla="*/ 27 h 680"/>
                <a:gd name="T96" fmla="*/ 14 w 680"/>
                <a:gd name="T97" fmla="*/ 27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680" h="680">
                  <a:moveTo>
                    <a:pt x="340" y="680"/>
                  </a:moveTo>
                  <a:lnTo>
                    <a:pt x="387" y="677"/>
                  </a:lnTo>
                  <a:lnTo>
                    <a:pt x="433" y="668"/>
                  </a:lnTo>
                  <a:lnTo>
                    <a:pt x="475" y="653"/>
                  </a:lnTo>
                  <a:lnTo>
                    <a:pt x="514" y="633"/>
                  </a:lnTo>
                  <a:lnTo>
                    <a:pt x="550" y="608"/>
                  </a:lnTo>
                  <a:lnTo>
                    <a:pt x="582" y="578"/>
                  </a:lnTo>
                  <a:lnTo>
                    <a:pt x="610" y="546"/>
                  </a:lnTo>
                  <a:lnTo>
                    <a:pt x="634" y="510"/>
                  </a:lnTo>
                  <a:lnTo>
                    <a:pt x="653" y="472"/>
                  </a:lnTo>
                  <a:lnTo>
                    <a:pt x="668" y="431"/>
                  </a:lnTo>
                  <a:lnTo>
                    <a:pt x="677" y="389"/>
                  </a:lnTo>
                  <a:lnTo>
                    <a:pt x="680" y="346"/>
                  </a:lnTo>
                  <a:lnTo>
                    <a:pt x="678" y="302"/>
                  </a:lnTo>
                  <a:lnTo>
                    <a:pt x="670" y="257"/>
                  </a:lnTo>
                  <a:lnTo>
                    <a:pt x="655" y="213"/>
                  </a:lnTo>
                  <a:lnTo>
                    <a:pt x="634" y="170"/>
                  </a:lnTo>
                  <a:lnTo>
                    <a:pt x="606" y="131"/>
                  </a:lnTo>
                  <a:lnTo>
                    <a:pt x="576" y="95"/>
                  </a:lnTo>
                  <a:lnTo>
                    <a:pt x="542" y="67"/>
                  </a:lnTo>
                  <a:lnTo>
                    <a:pt x="505" y="43"/>
                  </a:lnTo>
                  <a:lnTo>
                    <a:pt x="466" y="24"/>
                  </a:lnTo>
                  <a:lnTo>
                    <a:pt x="425" y="10"/>
                  </a:lnTo>
                  <a:lnTo>
                    <a:pt x="383" y="2"/>
                  </a:lnTo>
                  <a:lnTo>
                    <a:pt x="340" y="0"/>
                  </a:lnTo>
                  <a:lnTo>
                    <a:pt x="297" y="2"/>
                  </a:lnTo>
                  <a:lnTo>
                    <a:pt x="255" y="10"/>
                  </a:lnTo>
                  <a:lnTo>
                    <a:pt x="214" y="24"/>
                  </a:lnTo>
                  <a:lnTo>
                    <a:pt x="174" y="43"/>
                  </a:lnTo>
                  <a:lnTo>
                    <a:pt x="137" y="67"/>
                  </a:lnTo>
                  <a:lnTo>
                    <a:pt x="103" y="95"/>
                  </a:lnTo>
                  <a:lnTo>
                    <a:pt x="72" y="131"/>
                  </a:lnTo>
                  <a:lnTo>
                    <a:pt x="45" y="170"/>
                  </a:lnTo>
                  <a:lnTo>
                    <a:pt x="23" y="213"/>
                  </a:lnTo>
                  <a:lnTo>
                    <a:pt x="10" y="257"/>
                  </a:lnTo>
                  <a:lnTo>
                    <a:pt x="2" y="302"/>
                  </a:lnTo>
                  <a:lnTo>
                    <a:pt x="0" y="346"/>
                  </a:lnTo>
                  <a:lnTo>
                    <a:pt x="3" y="389"/>
                  </a:lnTo>
                  <a:lnTo>
                    <a:pt x="12" y="431"/>
                  </a:lnTo>
                  <a:lnTo>
                    <a:pt x="27" y="472"/>
                  </a:lnTo>
                  <a:lnTo>
                    <a:pt x="46" y="510"/>
                  </a:lnTo>
                  <a:lnTo>
                    <a:pt x="70" y="546"/>
                  </a:lnTo>
                  <a:lnTo>
                    <a:pt x="97" y="578"/>
                  </a:lnTo>
                  <a:lnTo>
                    <a:pt x="130" y="608"/>
                  </a:lnTo>
                  <a:lnTo>
                    <a:pt x="165" y="633"/>
                  </a:lnTo>
                  <a:lnTo>
                    <a:pt x="205" y="653"/>
                  </a:lnTo>
                  <a:lnTo>
                    <a:pt x="247" y="668"/>
                  </a:lnTo>
                  <a:lnTo>
                    <a:pt x="292" y="677"/>
                  </a:lnTo>
                  <a:lnTo>
                    <a:pt x="340" y="680"/>
                  </a:lnTo>
                  <a:close/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10300" name="Freeform 552"/>
            <p:cNvSpPr>
              <a:spLocks/>
            </p:cNvSpPr>
            <p:nvPr/>
          </p:nvSpPr>
          <p:spPr bwMode="auto">
            <a:xfrm>
              <a:off x="3227" y="2235"/>
              <a:ext cx="64" cy="64"/>
            </a:xfrm>
            <a:custGeom>
              <a:avLst/>
              <a:gdLst>
                <a:gd name="T0" fmla="*/ 6 w 319"/>
                <a:gd name="T1" fmla="*/ 13 h 318"/>
                <a:gd name="T2" fmla="*/ 8 w 319"/>
                <a:gd name="T3" fmla="*/ 13 h 318"/>
                <a:gd name="T4" fmla="*/ 10 w 319"/>
                <a:gd name="T5" fmla="*/ 12 h 318"/>
                <a:gd name="T6" fmla="*/ 11 w 319"/>
                <a:gd name="T7" fmla="*/ 11 h 318"/>
                <a:gd name="T8" fmla="*/ 12 w 319"/>
                <a:gd name="T9" fmla="*/ 10 h 318"/>
                <a:gd name="T10" fmla="*/ 13 w 319"/>
                <a:gd name="T11" fmla="*/ 8 h 318"/>
                <a:gd name="T12" fmla="*/ 13 w 319"/>
                <a:gd name="T13" fmla="*/ 7 h 318"/>
                <a:gd name="T14" fmla="*/ 13 w 319"/>
                <a:gd name="T15" fmla="*/ 5 h 318"/>
                <a:gd name="T16" fmla="*/ 12 w 319"/>
                <a:gd name="T17" fmla="*/ 3 h 318"/>
                <a:gd name="T18" fmla="*/ 11 w 319"/>
                <a:gd name="T19" fmla="*/ 2 h 318"/>
                <a:gd name="T20" fmla="*/ 11 w 319"/>
                <a:gd name="T21" fmla="*/ 2 h 318"/>
                <a:gd name="T22" fmla="*/ 10 w 319"/>
                <a:gd name="T23" fmla="*/ 1 h 318"/>
                <a:gd name="T24" fmla="*/ 8 w 319"/>
                <a:gd name="T25" fmla="*/ 0 h 318"/>
                <a:gd name="T26" fmla="*/ 6 w 319"/>
                <a:gd name="T27" fmla="*/ 0 h 318"/>
                <a:gd name="T28" fmla="*/ 5 w 319"/>
                <a:gd name="T29" fmla="*/ 0 h 318"/>
                <a:gd name="T30" fmla="*/ 3 w 319"/>
                <a:gd name="T31" fmla="*/ 1 h 318"/>
                <a:gd name="T32" fmla="*/ 2 w 319"/>
                <a:gd name="T33" fmla="*/ 2 h 318"/>
                <a:gd name="T34" fmla="*/ 1 w 319"/>
                <a:gd name="T35" fmla="*/ 2 h 318"/>
                <a:gd name="T36" fmla="*/ 1 w 319"/>
                <a:gd name="T37" fmla="*/ 3 h 318"/>
                <a:gd name="T38" fmla="*/ 0 w 319"/>
                <a:gd name="T39" fmla="*/ 5 h 318"/>
                <a:gd name="T40" fmla="*/ 0 w 319"/>
                <a:gd name="T41" fmla="*/ 6 h 318"/>
                <a:gd name="T42" fmla="*/ 0 w 319"/>
                <a:gd name="T43" fmla="*/ 7 h 318"/>
                <a:gd name="T44" fmla="*/ 0 w 319"/>
                <a:gd name="T45" fmla="*/ 8 h 318"/>
                <a:gd name="T46" fmla="*/ 1 w 319"/>
                <a:gd name="T47" fmla="*/ 10 h 318"/>
                <a:gd name="T48" fmla="*/ 2 w 319"/>
                <a:gd name="T49" fmla="*/ 11 h 318"/>
                <a:gd name="T50" fmla="*/ 3 w 319"/>
                <a:gd name="T51" fmla="*/ 12 h 318"/>
                <a:gd name="T52" fmla="*/ 5 w 319"/>
                <a:gd name="T53" fmla="*/ 13 h 318"/>
                <a:gd name="T54" fmla="*/ 6 w 319"/>
                <a:gd name="T55" fmla="*/ 13 h 31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319" h="318">
                  <a:moveTo>
                    <a:pt x="160" y="318"/>
                  </a:moveTo>
                  <a:lnTo>
                    <a:pt x="203" y="312"/>
                  </a:lnTo>
                  <a:lnTo>
                    <a:pt x="241" y="295"/>
                  </a:lnTo>
                  <a:lnTo>
                    <a:pt x="273" y="270"/>
                  </a:lnTo>
                  <a:lnTo>
                    <a:pt x="297" y="239"/>
                  </a:lnTo>
                  <a:lnTo>
                    <a:pt x="313" y="201"/>
                  </a:lnTo>
                  <a:lnTo>
                    <a:pt x="319" y="162"/>
                  </a:lnTo>
                  <a:lnTo>
                    <a:pt x="314" y="120"/>
                  </a:lnTo>
                  <a:lnTo>
                    <a:pt x="297" y="79"/>
                  </a:lnTo>
                  <a:lnTo>
                    <a:pt x="285" y="60"/>
                  </a:lnTo>
                  <a:lnTo>
                    <a:pt x="270" y="44"/>
                  </a:lnTo>
                  <a:lnTo>
                    <a:pt x="237" y="19"/>
                  </a:lnTo>
                  <a:lnTo>
                    <a:pt x="199" y="4"/>
                  </a:lnTo>
                  <a:lnTo>
                    <a:pt x="160" y="0"/>
                  </a:lnTo>
                  <a:lnTo>
                    <a:pt x="119" y="4"/>
                  </a:lnTo>
                  <a:lnTo>
                    <a:pt x="82" y="19"/>
                  </a:lnTo>
                  <a:lnTo>
                    <a:pt x="49" y="44"/>
                  </a:lnTo>
                  <a:lnTo>
                    <a:pt x="34" y="60"/>
                  </a:lnTo>
                  <a:lnTo>
                    <a:pt x="21" y="79"/>
                  </a:lnTo>
                  <a:lnTo>
                    <a:pt x="4" y="120"/>
                  </a:lnTo>
                  <a:lnTo>
                    <a:pt x="1" y="140"/>
                  </a:lnTo>
                  <a:lnTo>
                    <a:pt x="0" y="162"/>
                  </a:lnTo>
                  <a:lnTo>
                    <a:pt x="6" y="201"/>
                  </a:lnTo>
                  <a:lnTo>
                    <a:pt x="21" y="239"/>
                  </a:lnTo>
                  <a:lnTo>
                    <a:pt x="46" y="270"/>
                  </a:lnTo>
                  <a:lnTo>
                    <a:pt x="78" y="295"/>
                  </a:lnTo>
                  <a:lnTo>
                    <a:pt x="117" y="312"/>
                  </a:lnTo>
                  <a:lnTo>
                    <a:pt x="160" y="318"/>
                  </a:lnTo>
                  <a:close/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IE"/>
            </a:p>
          </p:txBody>
        </p:sp>
      </p:grpSp>
      <p:sp>
        <p:nvSpPr>
          <p:cNvPr id="10255" name="Line 553"/>
          <p:cNvSpPr>
            <a:spLocks noChangeShapeType="1"/>
          </p:cNvSpPr>
          <p:nvPr/>
        </p:nvSpPr>
        <p:spPr bwMode="auto">
          <a:xfrm flipH="1">
            <a:off x="1905000" y="5338763"/>
            <a:ext cx="381000" cy="0"/>
          </a:xfrm>
          <a:prstGeom prst="line">
            <a:avLst/>
          </a:prstGeom>
          <a:noFill/>
          <a:ln w="28575">
            <a:solidFill>
              <a:srgbClr val="0033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E"/>
          </a:p>
        </p:txBody>
      </p:sp>
      <p:sp>
        <p:nvSpPr>
          <p:cNvPr id="10256" name="Text Box 555"/>
          <p:cNvSpPr txBox="1">
            <a:spLocks noChangeArrowheads="1"/>
          </p:cNvSpPr>
          <p:nvPr/>
        </p:nvSpPr>
        <p:spPr bwMode="auto">
          <a:xfrm>
            <a:off x="280988" y="3429000"/>
            <a:ext cx="2147887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600" b="1"/>
              <a:t>Upstream: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1600" b="1"/>
              <a:t>Crude Exploration &amp;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1600" b="1"/>
              <a:t>Production </a:t>
            </a:r>
          </a:p>
        </p:txBody>
      </p:sp>
      <p:sp>
        <p:nvSpPr>
          <p:cNvPr id="10257" name="Text Box 556"/>
          <p:cNvSpPr txBox="1">
            <a:spLocks noChangeArrowheads="1"/>
          </p:cNvSpPr>
          <p:nvPr/>
        </p:nvSpPr>
        <p:spPr bwMode="auto">
          <a:xfrm>
            <a:off x="3024188" y="1600200"/>
            <a:ext cx="2736850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600" b="1"/>
              <a:t>Shipping / Supply: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1600" b="1"/>
              <a:t>Crude is moved by ship or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1600" b="1"/>
              <a:t>Pipeline to refineries</a:t>
            </a:r>
          </a:p>
        </p:txBody>
      </p:sp>
      <p:sp>
        <p:nvSpPr>
          <p:cNvPr id="10258" name="Text Box 557"/>
          <p:cNvSpPr txBox="1">
            <a:spLocks noChangeArrowheads="1"/>
          </p:cNvSpPr>
          <p:nvPr/>
        </p:nvSpPr>
        <p:spPr bwMode="auto">
          <a:xfrm>
            <a:off x="6429375" y="3352800"/>
            <a:ext cx="23987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600" b="1"/>
              <a:t>Downstream:  Refinery</a:t>
            </a:r>
          </a:p>
        </p:txBody>
      </p:sp>
      <p:sp>
        <p:nvSpPr>
          <p:cNvPr id="10259" name="Text Box 558"/>
          <p:cNvSpPr txBox="1">
            <a:spLocks noChangeArrowheads="1"/>
          </p:cNvSpPr>
          <p:nvPr/>
        </p:nvSpPr>
        <p:spPr bwMode="auto">
          <a:xfrm>
            <a:off x="2039938" y="2514600"/>
            <a:ext cx="6429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 b="1" dirty="0">
                <a:solidFill>
                  <a:srgbClr val="003399"/>
                </a:solidFill>
              </a:rPr>
              <a:t>Crude</a:t>
            </a:r>
          </a:p>
        </p:txBody>
      </p:sp>
      <p:sp>
        <p:nvSpPr>
          <p:cNvPr id="10260" name="Text Box 559"/>
          <p:cNvSpPr txBox="1">
            <a:spLocks noChangeArrowheads="1"/>
          </p:cNvSpPr>
          <p:nvPr/>
        </p:nvSpPr>
        <p:spPr bwMode="auto">
          <a:xfrm>
            <a:off x="5838825" y="2438400"/>
            <a:ext cx="6429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 b="1">
                <a:solidFill>
                  <a:srgbClr val="003399"/>
                </a:solidFill>
              </a:rPr>
              <a:t>Crude</a:t>
            </a:r>
          </a:p>
        </p:txBody>
      </p:sp>
      <p:sp>
        <p:nvSpPr>
          <p:cNvPr id="10261" name="Text Box 560"/>
          <p:cNvSpPr txBox="1">
            <a:spLocks noChangeArrowheads="1"/>
          </p:cNvSpPr>
          <p:nvPr/>
        </p:nvSpPr>
        <p:spPr bwMode="auto">
          <a:xfrm>
            <a:off x="6259513" y="3657600"/>
            <a:ext cx="1579562" cy="115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 b="1">
                <a:solidFill>
                  <a:srgbClr val="003399"/>
                </a:solidFill>
              </a:rPr>
              <a:t>Refined Products: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1400" b="1">
                <a:solidFill>
                  <a:srgbClr val="003399"/>
                </a:solidFill>
              </a:rPr>
              <a:t>Bitumen</a:t>
            </a:r>
          </a:p>
          <a:p>
            <a:pPr>
              <a:spcBef>
                <a:spcPct val="0"/>
              </a:spcBef>
              <a:buFontTx/>
              <a:buNone/>
            </a:pPr>
            <a:endParaRPr lang="en-GB" altLang="en-US" sz="1400" b="1">
              <a:solidFill>
                <a:srgbClr val="003399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1400" b="1">
                <a:solidFill>
                  <a:srgbClr val="003399"/>
                </a:solidFill>
              </a:rPr>
              <a:t>Modification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1400" b="1">
                <a:solidFill>
                  <a:srgbClr val="003399"/>
                </a:solidFill>
              </a:rPr>
              <a:t>Processes</a:t>
            </a:r>
          </a:p>
        </p:txBody>
      </p:sp>
      <p:sp>
        <p:nvSpPr>
          <p:cNvPr id="10262" name="Text Box 561"/>
          <p:cNvSpPr txBox="1">
            <a:spLocks noChangeArrowheads="1"/>
          </p:cNvSpPr>
          <p:nvPr/>
        </p:nvSpPr>
        <p:spPr bwMode="auto">
          <a:xfrm>
            <a:off x="6892925" y="5562600"/>
            <a:ext cx="2262188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600" b="1"/>
              <a:t>Bitumen: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1600" b="1"/>
              <a:t>Supply &amp; Distribution</a:t>
            </a:r>
          </a:p>
        </p:txBody>
      </p:sp>
      <p:sp>
        <p:nvSpPr>
          <p:cNvPr id="10263" name="Text Box 562"/>
          <p:cNvSpPr txBox="1">
            <a:spLocks noChangeArrowheads="1"/>
          </p:cNvSpPr>
          <p:nvPr/>
        </p:nvSpPr>
        <p:spPr bwMode="auto">
          <a:xfrm>
            <a:off x="5838825" y="4953000"/>
            <a:ext cx="8239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 b="1">
                <a:solidFill>
                  <a:srgbClr val="003399"/>
                </a:solidFill>
              </a:rPr>
              <a:t>Bitumen</a:t>
            </a:r>
          </a:p>
        </p:txBody>
      </p:sp>
      <p:sp>
        <p:nvSpPr>
          <p:cNvPr id="10264" name="Text Box 563"/>
          <p:cNvSpPr txBox="1">
            <a:spLocks noChangeArrowheads="1"/>
          </p:cNvSpPr>
          <p:nvPr/>
        </p:nvSpPr>
        <p:spPr bwMode="auto">
          <a:xfrm>
            <a:off x="4713288" y="5562600"/>
            <a:ext cx="2659062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600" b="1"/>
              <a:t>Asphalt 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1600" b="1"/>
              <a:t>Plant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1600" b="1"/>
              <a:t>Or Emulsion Manufacture</a:t>
            </a:r>
          </a:p>
        </p:txBody>
      </p:sp>
      <p:sp>
        <p:nvSpPr>
          <p:cNvPr id="10265" name="Text Box 564"/>
          <p:cNvSpPr txBox="1">
            <a:spLocks noChangeArrowheads="1"/>
          </p:cNvSpPr>
          <p:nvPr/>
        </p:nvSpPr>
        <p:spPr bwMode="auto">
          <a:xfrm>
            <a:off x="2601913" y="5638800"/>
            <a:ext cx="126682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600" b="1"/>
              <a:t>Transport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1600" b="1"/>
              <a:t>To work site</a:t>
            </a:r>
          </a:p>
        </p:txBody>
      </p:sp>
      <p:sp>
        <p:nvSpPr>
          <p:cNvPr id="10266" name="Text Box 565"/>
          <p:cNvSpPr txBox="1">
            <a:spLocks noChangeArrowheads="1"/>
          </p:cNvSpPr>
          <p:nvPr/>
        </p:nvSpPr>
        <p:spPr bwMode="auto">
          <a:xfrm>
            <a:off x="3938588" y="4876800"/>
            <a:ext cx="7699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 b="1">
                <a:solidFill>
                  <a:srgbClr val="003399"/>
                </a:solidFill>
              </a:rPr>
              <a:t>Asphalt</a:t>
            </a:r>
          </a:p>
        </p:txBody>
      </p:sp>
      <p:sp>
        <p:nvSpPr>
          <p:cNvPr id="10267" name="Text Box 566"/>
          <p:cNvSpPr txBox="1">
            <a:spLocks noChangeArrowheads="1"/>
          </p:cNvSpPr>
          <p:nvPr/>
        </p:nvSpPr>
        <p:spPr bwMode="auto">
          <a:xfrm>
            <a:off x="1687513" y="4800600"/>
            <a:ext cx="7699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 b="1">
                <a:solidFill>
                  <a:srgbClr val="003399"/>
                </a:solidFill>
              </a:rPr>
              <a:t>Asphalt</a:t>
            </a:r>
          </a:p>
        </p:txBody>
      </p:sp>
      <p:sp>
        <p:nvSpPr>
          <p:cNvPr id="10268" name="Text Box 567"/>
          <p:cNvSpPr txBox="1">
            <a:spLocks noChangeArrowheads="1"/>
          </p:cNvSpPr>
          <p:nvPr/>
        </p:nvSpPr>
        <p:spPr bwMode="auto">
          <a:xfrm>
            <a:off x="703263" y="5715000"/>
            <a:ext cx="7842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600" b="1"/>
              <a:t>Paving</a:t>
            </a:r>
          </a:p>
        </p:txBody>
      </p:sp>
      <p:sp>
        <p:nvSpPr>
          <p:cNvPr id="10269" name="Oval 568"/>
          <p:cNvSpPr>
            <a:spLocks noChangeArrowheads="1"/>
          </p:cNvSpPr>
          <p:nvPr/>
        </p:nvSpPr>
        <p:spPr bwMode="auto">
          <a:xfrm>
            <a:off x="6681788" y="1600200"/>
            <a:ext cx="2462212" cy="2057400"/>
          </a:xfrm>
          <a:prstGeom prst="ellips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IE" altLang="en-US" sz="1800"/>
          </a:p>
        </p:txBody>
      </p:sp>
    </p:spTree>
    <p:extLst>
      <p:ext uri="{BB962C8B-B14F-4D97-AF65-F5344CB8AC3E}">
        <p14:creationId xmlns="" xmlns:p14="http://schemas.microsoft.com/office/powerpoint/2010/main" val="1003550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Bitumen – The Hazards</a:t>
            </a:r>
            <a:endParaRPr lang="en-IE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fontAlgn="base">
              <a:lnSpc>
                <a:spcPct val="135000"/>
              </a:lnSpc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GB" altLang="en-US" sz="2400" dirty="0"/>
              <a:t>High handling Temperature – Bitumen Burns.</a:t>
            </a:r>
          </a:p>
          <a:p>
            <a:pPr marL="0" lvl="0" indent="0" fontAlgn="base">
              <a:lnSpc>
                <a:spcPct val="135000"/>
              </a:lnSpc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GB" altLang="en-US" sz="2400" dirty="0"/>
              <a:t>Fire – Combustible</a:t>
            </a:r>
          </a:p>
          <a:p>
            <a:pPr marL="0" lvl="0" indent="0" fontAlgn="base">
              <a:lnSpc>
                <a:spcPct val="135000"/>
              </a:lnSpc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GB" altLang="en-US" sz="2400" dirty="0"/>
              <a:t>Contact with Water</a:t>
            </a:r>
          </a:p>
          <a:p>
            <a:pPr marL="0" lvl="0" indent="0" fontAlgn="base">
              <a:lnSpc>
                <a:spcPct val="135000"/>
              </a:lnSpc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GB" altLang="en-US" sz="2400" dirty="0"/>
              <a:t>Bitumen Overflow during off-loading</a:t>
            </a:r>
          </a:p>
          <a:p>
            <a:pPr marL="0" lvl="0" indent="0" fontAlgn="base">
              <a:lnSpc>
                <a:spcPct val="135000"/>
              </a:lnSpc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GB" altLang="en-US" sz="2400" dirty="0"/>
              <a:t>Pressure discharge</a:t>
            </a:r>
          </a:p>
          <a:p>
            <a:pPr marL="0" lvl="0" indent="0" fontAlgn="base">
              <a:lnSpc>
                <a:spcPct val="135000"/>
              </a:lnSpc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GB" altLang="en-US" sz="2400" dirty="0"/>
              <a:t>Vapour emissions (</a:t>
            </a:r>
            <a:r>
              <a:rPr lang="en-GB" altLang="en-US" sz="2000" dirty="0"/>
              <a:t>11oc drop – reduces fumes by 50%)</a:t>
            </a:r>
          </a:p>
          <a:p>
            <a:endParaRPr lang="en-IE" dirty="0"/>
          </a:p>
        </p:txBody>
      </p:sp>
    </p:spTree>
    <p:extLst>
      <p:ext uri="{BB962C8B-B14F-4D97-AF65-F5344CB8AC3E}">
        <p14:creationId xmlns="" xmlns:p14="http://schemas.microsoft.com/office/powerpoint/2010/main" val="477167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The Hazard - Fire</a:t>
            </a:r>
            <a:endParaRPr lang="en-IE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8925" lvl="0" indent="-288925" fontAlgn="base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r>
              <a:rPr lang="en-IE" sz="2000" kern="0" dirty="0" smtClean="0"/>
              <a:t>Flash Point &gt; 230 </a:t>
            </a:r>
            <a:r>
              <a:rPr lang="en-IE" sz="2000" kern="0" dirty="0" err="1" smtClean="0"/>
              <a:t>oC</a:t>
            </a:r>
            <a:r>
              <a:rPr lang="en-IE" sz="2000" kern="0" dirty="0" smtClean="0"/>
              <a:t> (approximately)</a:t>
            </a:r>
          </a:p>
          <a:p>
            <a:pPr marL="288925" lvl="0" indent="-288925" fontAlgn="base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r>
              <a:rPr lang="en-IE" sz="2000" kern="0" dirty="0" smtClean="0"/>
              <a:t>Contact with Insulation (self ignition)</a:t>
            </a:r>
          </a:p>
          <a:p>
            <a:pPr marL="288925" lvl="0" indent="-288925" fontAlgn="base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r>
              <a:rPr lang="en-IE" sz="2000" kern="0" dirty="0" smtClean="0"/>
              <a:t>Overheating</a:t>
            </a:r>
          </a:p>
          <a:p>
            <a:pPr marL="288925" lvl="0" indent="-288925" fontAlgn="base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r>
              <a:rPr lang="en-IE" sz="2400" kern="0" dirty="0" smtClean="0"/>
              <a:t>Never use water –  foam or dry powder to extinguish the fire.</a:t>
            </a:r>
            <a:endParaRPr lang="en-IE" dirty="0"/>
          </a:p>
        </p:txBody>
      </p:sp>
      <p:pic>
        <p:nvPicPr>
          <p:cNvPr id="21506" name="Picture 2" descr="Image result for bitumen fir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3717032"/>
            <a:ext cx="6408712" cy="28083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20546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 smtClean="0">
                <a:solidFill>
                  <a:schemeClr val="bg2">
                    <a:lumMod val="75000"/>
                  </a:schemeClr>
                </a:solidFill>
              </a:rPr>
              <a:t>The Hazard – Bitumen Burns</a:t>
            </a:r>
            <a:endParaRPr lang="en-IE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288925" lvl="0" indent="-288925" fontAlgn="base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r>
              <a:rPr lang="en-IE" sz="2400" b="1" kern="0" dirty="0" smtClean="0"/>
              <a:t>locations</a:t>
            </a:r>
          </a:p>
          <a:p>
            <a:pPr marL="288925" lvl="0" indent="-288925" fontAlgn="base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r>
              <a:rPr lang="en-IE" sz="2400" kern="0" dirty="0" smtClean="0"/>
              <a:t>Hose </a:t>
            </a:r>
            <a:endParaRPr lang="en-IE" sz="2400" kern="0" dirty="0"/>
          </a:p>
          <a:p>
            <a:pPr marL="288925" lvl="0" indent="-288925" fontAlgn="base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r>
              <a:rPr lang="en-IE" sz="2400" kern="0" dirty="0" smtClean="0"/>
              <a:t>Overflow</a:t>
            </a:r>
            <a:endParaRPr lang="en-IE" sz="2400" kern="0" dirty="0"/>
          </a:p>
          <a:p>
            <a:pPr marL="288925" lvl="0" indent="-288925" fontAlgn="base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r>
              <a:rPr lang="en-IE" sz="2400" kern="0" dirty="0" smtClean="0"/>
              <a:t>Valve Blocked</a:t>
            </a:r>
            <a:endParaRPr lang="en-IE" sz="2400" kern="0" dirty="0"/>
          </a:p>
          <a:p>
            <a:pPr marL="288925" lvl="0" indent="-288925" fontAlgn="base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r>
              <a:rPr lang="en-IE" sz="2400" kern="0" dirty="0"/>
              <a:t>Sampling </a:t>
            </a:r>
          </a:p>
          <a:p>
            <a:pPr marL="0" lvl="0" indent="0" fontAlgn="base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None/>
              <a:defRPr/>
            </a:pPr>
            <a:endParaRPr lang="en-IE" sz="2400" kern="0" dirty="0" smtClean="0"/>
          </a:p>
          <a:p>
            <a:pPr marL="0" lvl="0" indent="0" fontAlgn="base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en-IE" sz="2400" kern="0" dirty="0" smtClean="0"/>
              <a:t>     </a:t>
            </a:r>
            <a:r>
              <a:rPr lang="en-IE" sz="2400" b="1" kern="0" dirty="0" smtClean="0"/>
              <a:t>Treatment</a:t>
            </a:r>
            <a:endParaRPr lang="en-IE" sz="2400" b="1" kern="0" dirty="0"/>
          </a:p>
          <a:p>
            <a:pPr marL="288925" lvl="0" indent="-288925" fontAlgn="base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r>
              <a:rPr lang="en-IE" sz="2400" kern="0" dirty="0"/>
              <a:t>Cool for 5 minutes (water)</a:t>
            </a:r>
          </a:p>
          <a:p>
            <a:pPr marL="288925" lvl="0" indent="-288925" fontAlgn="base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r>
              <a:rPr lang="en-IE" sz="2400" kern="0" dirty="0"/>
              <a:t>Never attempt to peel off </a:t>
            </a:r>
            <a:r>
              <a:rPr lang="en-IE" sz="2400" kern="0" dirty="0" smtClean="0"/>
              <a:t>bitumen</a:t>
            </a:r>
            <a:endParaRPr lang="en-IE" sz="2400" kern="0" dirty="0"/>
          </a:p>
        </p:txBody>
      </p:sp>
      <p:pic>
        <p:nvPicPr>
          <p:cNvPr id="20481" name="Picture 1" descr="\\VSICLDFS20\SIAC-Civil Engineering Ireland\Paving and BP\Shared\Presentations\Shell%20Bitumen.jpg"/>
          <p:cNvPicPr>
            <a:picLocks noChangeAspect="1" noChangeArrowheads="1"/>
          </p:cNvPicPr>
          <p:nvPr/>
        </p:nvPicPr>
        <p:blipFill>
          <a:blip r:embed="rId2" cstate="print">
            <a:lum bright="5000"/>
          </a:blip>
          <a:srcRect/>
          <a:stretch>
            <a:fillRect/>
          </a:stretch>
        </p:blipFill>
        <p:spPr bwMode="auto">
          <a:xfrm>
            <a:off x="4139952" y="1844824"/>
            <a:ext cx="4458072" cy="38884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11225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The Hazard – Pressure Discharge</a:t>
            </a:r>
            <a:endParaRPr lang="en-IE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026" name="Picture 2" descr="\\VSICLDFS20\SIAC-Civil Engineering Ireland\Paving and BP\Shared\Presentations\untitled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795964" y="1844824"/>
            <a:ext cx="3232420" cy="4248472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539552" y="2010734"/>
            <a:ext cx="4968552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8925" lvl="0" indent="-288925" fontAlgn="base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kumimoji="0" lang="en-GB" altLang="en-US" sz="20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50% of all accidents – during delivery.</a:t>
            </a:r>
            <a:br>
              <a:rPr kumimoji="0" lang="en-GB" altLang="en-US" sz="20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</a:br>
            <a:endParaRPr kumimoji="0" lang="en-GB" altLang="en-US" sz="20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  <a:p>
            <a:pPr marL="288925" lvl="0" indent="-288925" fontAlgn="base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kumimoji="0" lang="en-GB" altLang="en-US" sz="20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Can lead to Bitumen Burns</a:t>
            </a:r>
            <a:br>
              <a:rPr kumimoji="0" lang="en-GB" altLang="en-US" sz="20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</a:br>
            <a:endParaRPr kumimoji="0" lang="en-GB" altLang="en-US" sz="20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  <a:p>
            <a:pPr marL="288925" lvl="0" indent="-288925" fontAlgn="base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kumimoji="0" lang="en-GB" altLang="en-US" sz="20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Drench Shower</a:t>
            </a:r>
            <a:br>
              <a:rPr kumimoji="0" lang="en-GB" altLang="en-US" sz="20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</a:br>
            <a:endParaRPr kumimoji="0" lang="en-GB" altLang="en-US" sz="20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  <a:p>
            <a:pPr marL="288925" lvl="0" indent="-288925" fontAlgn="base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kumimoji="0" lang="en-GB" altLang="en-US" sz="20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Bitumen Hoses</a:t>
            </a:r>
            <a:r>
              <a:rPr kumimoji="0" lang="en-GB" altLang="en-US" sz="20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 –</a:t>
            </a:r>
            <a:r>
              <a:rPr kumimoji="0" lang="en-GB" altLang="en-US" sz="20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Testing,</a:t>
            </a:r>
            <a:r>
              <a:rPr kumimoji="0" lang="en-GB" altLang="en-US" sz="20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 Flanges</a:t>
            </a:r>
            <a:r>
              <a:rPr kumimoji="0" lang="en-GB" altLang="en-US" sz="20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/>
            </a:r>
            <a:br>
              <a:rPr kumimoji="0" lang="en-GB" altLang="en-US" sz="20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</a:br>
            <a:endParaRPr kumimoji="0" lang="en-GB" altLang="en-US" sz="20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85753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The Hazard – Bitumen Spills</a:t>
            </a:r>
            <a:endParaRPr lang="en-IE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§"/>
            </a:pPr>
            <a:endParaRPr lang="en-GB" altLang="en-US" sz="2000" dirty="0" smtClean="0">
              <a:latin typeface="Corbel" pitchFamily="34" charset="0"/>
            </a:endParaRPr>
          </a:p>
          <a:p>
            <a:pPr marL="0" lvl="0" indent="0"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en-GB" altLang="en-US" sz="2000" dirty="0" smtClean="0">
                <a:latin typeface="Corbel" pitchFamily="34" charset="0"/>
              </a:rPr>
              <a:t>Tank </a:t>
            </a:r>
            <a:r>
              <a:rPr lang="en-GB" altLang="en-US" sz="2000" dirty="0">
                <a:latin typeface="Corbel" pitchFamily="34" charset="0"/>
              </a:rPr>
              <a:t>Gauges</a:t>
            </a:r>
          </a:p>
          <a:p>
            <a:pPr marL="0" lvl="0" indent="0"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§"/>
            </a:pPr>
            <a:endParaRPr lang="en-GB" altLang="en-US" sz="2000" dirty="0" smtClean="0">
              <a:latin typeface="Corbel" pitchFamily="34" charset="0"/>
            </a:endParaRPr>
          </a:p>
          <a:p>
            <a:pPr marL="0" lvl="0" indent="0"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en-GB" altLang="en-US" sz="2000" dirty="0" smtClean="0">
                <a:latin typeface="Corbel" pitchFamily="34" charset="0"/>
              </a:rPr>
              <a:t>High </a:t>
            </a:r>
            <a:r>
              <a:rPr lang="en-GB" altLang="en-US" sz="2000" dirty="0">
                <a:latin typeface="Corbel" pitchFamily="34" charset="0"/>
              </a:rPr>
              <a:t>Level Alarms</a:t>
            </a:r>
          </a:p>
          <a:p>
            <a:pPr marL="0" lvl="0" indent="0"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§"/>
            </a:pPr>
            <a:endParaRPr lang="en-GB" altLang="en-US" sz="2000" dirty="0" smtClean="0">
              <a:latin typeface="Corbel" pitchFamily="34" charset="0"/>
            </a:endParaRPr>
          </a:p>
          <a:p>
            <a:pPr marL="0" lvl="0" indent="0"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en-GB" altLang="en-US" sz="2000" dirty="0" smtClean="0">
                <a:latin typeface="Corbel" pitchFamily="34" charset="0"/>
              </a:rPr>
              <a:t>Overflow </a:t>
            </a:r>
            <a:r>
              <a:rPr lang="en-GB" altLang="en-US" sz="2000" dirty="0">
                <a:latin typeface="Corbel" pitchFamily="34" charset="0"/>
              </a:rPr>
              <a:t>pipe</a:t>
            </a:r>
          </a:p>
          <a:p>
            <a:endParaRPr lang="en-IE" dirty="0"/>
          </a:p>
        </p:txBody>
      </p:sp>
      <p:pic>
        <p:nvPicPr>
          <p:cNvPr id="19458" name="Picture 2" descr="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2060848"/>
            <a:ext cx="4392488" cy="38164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689652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Custom 1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Custom 1">
      <a:majorFont>
        <a:latin typeface="Corbel"/>
        <a:ea typeface=""/>
        <a:cs typeface=""/>
      </a:majorFont>
      <a:minorFont>
        <a:latin typeface="Corbel"/>
        <a:ea typeface=""/>
        <a:cs typeface="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396</TotalTime>
  <Words>336</Words>
  <Application>Microsoft Office PowerPoint</Application>
  <PresentationFormat>On-screen Show (4:3)</PresentationFormat>
  <Paragraphs>111</Paragraphs>
  <Slides>13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Module</vt:lpstr>
      <vt:lpstr>Acrobat Document</vt:lpstr>
      <vt:lpstr>Bitumen Delivery and Storage </vt:lpstr>
      <vt:lpstr>Overview</vt:lpstr>
      <vt:lpstr>Bitumen Types and Grades</vt:lpstr>
      <vt:lpstr>Schematic of the Asphalt Value Chain</vt:lpstr>
      <vt:lpstr>Bitumen – The Hazards</vt:lpstr>
      <vt:lpstr>The Hazard - Fire</vt:lpstr>
      <vt:lpstr>The Hazard – Bitumen Burns</vt:lpstr>
      <vt:lpstr>The Hazard – Pressure Discharge</vt:lpstr>
      <vt:lpstr>The Hazard – Bitumen Spills</vt:lpstr>
      <vt:lpstr>Minimize the Risk</vt:lpstr>
      <vt:lpstr>Bitumen HSE – What the Bitumen Tank Farm should have?</vt:lpstr>
      <vt:lpstr>Bitumen PPE</vt:lpstr>
      <vt:lpstr>Bitumen HSE – What the Bitumen Tank Farm should have?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LOHAN, Gearoid (IRELAND)</dc:creator>
  <cp:lastModifiedBy>ryand</cp:lastModifiedBy>
  <cp:revision>44</cp:revision>
  <dcterms:created xsi:type="dcterms:W3CDTF">2017-01-25T11:09:08Z</dcterms:created>
  <dcterms:modified xsi:type="dcterms:W3CDTF">2017-03-07T10:24:21Z</dcterms:modified>
</cp:coreProperties>
</file>