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73" r:id="rId7"/>
    <p:sldMasterId id="2147483685" r:id="rId8"/>
    <p:sldMasterId id="2147483698" r:id="rId9"/>
  </p:sldMasterIdLst>
  <p:notesMasterIdLst>
    <p:notesMasterId r:id="rId91"/>
  </p:notesMasterIdLst>
  <p:handoutMasterIdLst>
    <p:handoutMasterId r:id="rId92"/>
  </p:handoutMasterIdLst>
  <p:sldIdLst>
    <p:sldId id="440" r:id="rId10"/>
    <p:sldId id="363" r:id="rId11"/>
    <p:sldId id="395" r:id="rId12"/>
    <p:sldId id="495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17" r:id="rId37"/>
    <p:sldId id="525" r:id="rId38"/>
    <p:sldId id="466" r:id="rId39"/>
    <p:sldId id="467" r:id="rId40"/>
    <p:sldId id="468" r:id="rId41"/>
    <p:sldId id="469" r:id="rId42"/>
    <p:sldId id="473" r:id="rId43"/>
    <p:sldId id="474" r:id="rId44"/>
    <p:sldId id="475" r:id="rId45"/>
    <p:sldId id="476" r:id="rId46"/>
    <p:sldId id="527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526" r:id="rId62"/>
    <p:sldId id="499" r:id="rId63"/>
    <p:sldId id="500" r:id="rId64"/>
    <p:sldId id="501" r:id="rId65"/>
    <p:sldId id="502" r:id="rId66"/>
    <p:sldId id="503" r:id="rId67"/>
    <p:sldId id="504" r:id="rId68"/>
    <p:sldId id="505" r:id="rId69"/>
    <p:sldId id="506" r:id="rId70"/>
    <p:sldId id="507" r:id="rId71"/>
    <p:sldId id="508" r:id="rId72"/>
    <p:sldId id="509" r:id="rId73"/>
    <p:sldId id="510" r:id="rId74"/>
    <p:sldId id="511" r:id="rId75"/>
    <p:sldId id="512" r:id="rId76"/>
    <p:sldId id="513" r:id="rId77"/>
    <p:sldId id="514" r:id="rId78"/>
    <p:sldId id="515" r:id="rId79"/>
    <p:sldId id="516" r:id="rId80"/>
    <p:sldId id="517" r:id="rId81"/>
    <p:sldId id="518" r:id="rId82"/>
    <p:sldId id="519" r:id="rId83"/>
    <p:sldId id="520" r:id="rId84"/>
    <p:sldId id="521" r:id="rId85"/>
    <p:sldId id="522" r:id="rId86"/>
    <p:sldId id="523" r:id="rId87"/>
    <p:sldId id="524" r:id="rId88"/>
    <p:sldId id="494" r:id="rId89"/>
    <p:sldId id="498" r:id="rId90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1ED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 snapToObjects="1">
      <p:cViewPr varScale="1">
        <p:scale>
          <a:sx n="74" d="100"/>
          <a:sy n="74" d="100"/>
        </p:scale>
        <p:origin x="-16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62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customXml" Target="../customXml/item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E5EEB-198F-4536-935D-B36A63B44AE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82DE529-56AA-445A-A5B7-09C123856C2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E" sz="2200" b="1" dirty="0" smtClean="0">
              <a:solidFill>
                <a:schemeClr val="bg1"/>
              </a:solidFill>
            </a:rPr>
            <a:t>REACH</a:t>
          </a:r>
        </a:p>
        <a:p>
          <a:endParaRPr lang="en-IE" sz="2000" b="1" dirty="0" smtClean="0"/>
        </a:p>
      </dgm:t>
    </dgm:pt>
    <dgm:pt modelId="{FDABD596-3ECD-4693-9B7B-CF2C6823D5CA}" type="parTrans" cxnId="{D9FEA1B2-4877-48BB-9817-F263142CC802}">
      <dgm:prSet/>
      <dgm:spPr/>
      <dgm:t>
        <a:bodyPr/>
        <a:lstStyle/>
        <a:p>
          <a:endParaRPr lang="en-IE" sz="1600"/>
        </a:p>
      </dgm:t>
    </dgm:pt>
    <dgm:pt modelId="{6DA3A598-CD9F-456E-BED8-99B2AFB91BC4}" type="sibTrans" cxnId="{D9FEA1B2-4877-48BB-9817-F263142CC802}">
      <dgm:prSet/>
      <dgm:spPr/>
      <dgm:t>
        <a:bodyPr/>
        <a:lstStyle/>
        <a:p>
          <a:endParaRPr lang="en-IE" sz="1600"/>
        </a:p>
      </dgm:t>
    </dgm:pt>
    <dgm:pt modelId="{F06F2E02-706A-4634-A7D4-D834392FFFC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E" sz="1800" b="1" dirty="0" smtClean="0">
              <a:solidFill>
                <a:schemeClr val="bg1"/>
              </a:solidFill>
            </a:rPr>
            <a:t>Safety data sheets</a:t>
          </a:r>
          <a:endParaRPr lang="en-IE" sz="1800" b="1" dirty="0">
            <a:solidFill>
              <a:schemeClr val="bg1"/>
            </a:solidFill>
          </a:endParaRPr>
        </a:p>
      </dgm:t>
    </dgm:pt>
    <dgm:pt modelId="{9918071C-DE12-4873-B566-5ED0725C9523}" type="parTrans" cxnId="{9FAE8272-4409-4334-BFC4-CB8223352661}">
      <dgm:prSet/>
      <dgm:spPr/>
      <dgm:t>
        <a:bodyPr/>
        <a:lstStyle/>
        <a:p>
          <a:endParaRPr lang="en-IE" sz="1600"/>
        </a:p>
      </dgm:t>
    </dgm:pt>
    <dgm:pt modelId="{4CEA12A2-B935-4FA3-BCCB-874F4B5D30B0}" type="sibTrans" cxnId="{9FAE8272-4409-4334-BFC4-CB8223352661}">
      <dgm:prSet/>
      <dgm:spPr/>
      <dgm:t>
        <a:bodyPr/>
        <a:lstStyle/>
        <a:p>
          <a:endParaRPr lang="en-IE" sz="1600"/>
        </a:p>
      </dgm:t>
    </dgm:pt>
    <dgm:pt modelId="{ACB99110-FC74-4B18-8E42-B2706B66830A}">
      <dgm:prSet phldrT="[Text]" custT="1"/>
      <dgm:spPr>
        <a:solidFill>
          <a:srgbClr val="00B050"/>
        </a:solidFill>
      </dgm:spPr>
      <dgm:t>
        <a:bodyPr/>
        <a:lstStyle/>
        <a:p>
          <a:endParaRPr lang="en-IE" sz="1600" dirty="0" smtClean="0"/>
        </a:p>
        <a:p>
          <a:endParaRPr lang="en-IE" sz="1600" dirty="0" smtClean="0"/>
        </a:p>
        <a:p>
          <a:r>
            <a:rPr lang="en-IE" sz="2200" b="1" dirty="0" smtClean="0">
              <a:solidFill>
                <a:schemeClr val="tx1"/>
              </a:solidFill>
            </a:rPr>
            <a:t>Classification, Labelling &amp; Packaging (CLP)</a:t>
          </a:r>
          <a:r>
            <a:rPr lang="en-IE" sz="2200" dirty="0" smtClean="0">
              <a:solidFill>
                <a:schemeClr val="tx1"/>
              </a:solidFill>
            </a:rPr>
            <a:t> </a:t>
          </a:r>
        </a:p>
        <a:p>
          <a:endParaRPr lang="en-IE" sz="1600" dirty="0"/>
        </a:p>
      </dgm:t>
    </dgm:pt>
    <dgm:pt modelId="{87584768-1471-4A16-9E93-75A6D497F117}" type="parTrans" cxnId="{7B6C5F59-354E-449C-9D17-EDD4BC3FB1D5}">
      <dgm:prSet/>
      <dgm:spPr/>
      <dgm:t>
        <a:bodyPr/>
        <a:lstStyle/>
        <a:p>
          <a:endParaRPr lang="en-IE" sz="1600"/>
        </a:p>
      </dgm:t>
    </dgm:pt>
    <dgm:pt modelId="{61207F13-FD10-4339-BC62-95F46FF7DC8C}" type="sibTrans" cxnId="{7B6C5F59-354E-449C-9D17-EDD4BC3FB1D5}">
      <dgm:prSet/>
      <dgm:spPr/>
      <dgm:t>
        <a:bodyPr/>
        <a:lstStyle/>
        <a:p>
          <a:endParaRPr lang="en-IE" sz="1600"/>
        </a:p>
      </dgm:t>
    </dgm:pt>
    <dgm:pt modelId="{662E0844-FA67-41EC-B653-41C0E291A33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E" sz="2200" b="1" dirty="0" smtClean="0">
              <a:solidFill>
                <a:schemeClr val="tx1"/>
              </a:solidFill>
            </a:rPr>
            <a:t>Detergents</a:t>
          </a:r>
          <a:endParaRPr lang="en-IE" sz="2200" b="1" dirty="0">
            <a:solidFill>
              <a:schemeClr val="tx1"/>
            </a:solidFill>
          </a:endParaRPr>
        </a:p>
      </dgm:t>
    </dgm:pt>
    <dgm:pt modelId="{18C67B18-7CAD-4784-A49D-0E1C3AEF036D}" type="parTrans" cxnId="{9E559EB6-839D-4C54-B7D5-6F7535E8D02F}">
      <dgm:prSet/>
      <dgm:spPr/>
      <dgm:t>
        <a:bodyPr/>
        <a:lstStyle/>
        <a:p>
          <a:endParaRPr lang="en-IE" sz="1600"/>
        </a:p>
      </dgm:t>
    </dgm:pt>
    <dgm:pt modelId="{FE531EFF-87B4-4A01-8445-4D6228EF835F}" type="sibTrans" cxnId="{9E559EB6-839D-4C54-B7D5-6F7535E8D02F}">
      <dgm:prSet/>
      <dgm:spPr/>
      <dgm:t>
        <a:bodyPr/>
        <a:lstStyle/>
        <a:p>
          <a:endParaRPr lang="en-IE" sz="1600"/>
        </a:p>
      </dgm:t>
    </dgm:pt>
    <dgm:pt modelId="{20E4A458-EDA4-40CE-9AF0-B4C2D7B140C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E" sz="1800" b="1" dirty="0" smtClean="0">
              <a:solidFill>
                <a:schemeClr val="bg1"/>
              </a:solidFill>
            </a:rPr>
            <a:t>Restrictions</a:t>
          </a:r>
          <a:endParaRPr lang="en-IE" sz="1800" b="1" dirty="0">
            <a:solidFill>
              <a:schemeClr val="bg1"/>
            </a:solidFill>
          </a:endParaRPr>
        </a:p>
      </dgm:t>
    </dgm:pt>
    <dgm:pt modelId="{FE10A5C3-34B1-4889-9C36-37B00305D54F}" type="parTrans" cxnId="{E7FD7B16-98A9-44FC-B529-9A9CB11F0281}">
      <dgm:prSet/>
      <dgm:spPr/>
      <dgm:t>
        <a:bodyPr/>
        <a:lstStyle/>
        <a:p>
          <a:endParaRPr lang="en-IE" sz="1600"/>
        </a:p>
      </dgm:t>
    </dgm:pt>
    <dgm:pt modelId="{A5391DEA-022E-451F-8284-5E16B6EFE782}" type="sibTrans" cxnId="{E7FD7B16-98A9-44FC-B529-9A9CB11F0281}">
      <dgm:prSet/>
      <dgm:spPr/>
      <dgm:t>
        <a:bodyPr/>
        <a:lstStyle/>
        <a:p>
          <a:endParaRPr lang="en-IE" sz="1600"/>
        </a:p>
      </dgm:t>
    </dgm:pt>
    <dgm:pt modelId="{E9C2865F-6AC0-4134-B7A6-78DFB043538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2200" b="1" dirty="0" smtClean="0">
              <a:solidFill>
                <a:schemeClr val="tx1"/>
              </a:solidFill>
            </a:rPr>
            <a:t>Market Surveillance</a:t>
          </a:r>
          <a:endParaRPr lang="en-IE" sz="2200" b="1" dirty="0">
            <a:solidFill>
              <a:schemeClr val="tx1"/>
            </a:solidFill>
          </a:endParaRPr>
        </a:p>
      </dgm:t>
    </dgm:pt>
    <dgm:pt modelId="{1008C2A4-BA01-4F26-A15D-AACE22AE4FE7}" type="parTrans" cxnId="{BC07CE72-01B1-4D63-A80C-C853874D5689}">
      <dgm:prSet/>
      <dgm:spPr/>
      <dgm:t>
        <a:bodyPr/>
        <a:lstStyle/>
        <a:p>
          <a:endParaRPr lang="en-IE" sz="1600"/>
        </a:p>
      </dgm:t>
    </dgm:pt>
    <dgm:pt modelId="{0B4146A7-4BCE-4158-9357-2AE24245CED2}" type="sibTrans" cxnId="{BC07CE72-01B1-4D63-A80C-C853874D5689}">
      <dgm:prSet/>
      <dgm:spPr/>
      <dgm:t>
        <a:bodyPr/>
        <a:lstStyle/>
        <a:p>
          <a:endParaRPr lang="en-IE" sz="1600"/>
        </a:p>
      </dgm:t>
    </dgm:pt>
    <dgm:pt modelId="{E4B9E54B-A041-4955-B091-EA03D4B9138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E" sz="2200" b="1" dirty="0" smtClean="0">
              <a:solidFill>
                <a:schemeClr val="tx1"/>
              </a:solidFill>
            </a:rPr>
            <a:t>Export/ Import (PIC)</a:t>
          </a:r>
        </a:p>
      </dgm:t>
    </dgm:pt>
    <dgm:pt modelId="{DFF5C2B0-D8F7-46E3-8192-3CCA28BBEDFA}" type="parTrans" cxnId="{95480F6A-D743-41F7-8F93-F48AB50FCEC6}">
      <dgm:prSet/>
      <dgm:spPr/>
      <dgm:t>
        <a:bodyPr/>
        <a:lstStyle/>
        <a:p>
          <a:endParaRPr lang="en-IE" sz="1600"/>
        </a:p>
      </dgm:t>
    </dgm:pt>
    <dgm:pt modelId="{5FADA8E6-478E-4B87-9AD2-A9C3A30559FF}" type="sibTrans" cxnId="{95480F6A-D743-41F7-8F93-F48AB50FCEC6}">
      <dgm:prSet/>
      <dgm:spPr/>
      <dgm:t>
        <a:bodyPr/>
        <a:lstStyle/>
        <a:p>
          <a:endParaRPr lang="en-IE" sz="1600"/>
        </a:p>
      </dgm:t>
    </dgm:pt>
    <dgm:pt modelId="{3145D090-6975-4AC5-B738-168AE908C1BF}" type="pres">
      <dgm:prSet presAssocID="{4FAE5EEB-198F-4536-935D-B36A63B44A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848B1623-2616-48E2-AAD8-7097ED3B3330}" type="pres">
      <dgm:prSet presAssocID="{582DE529-56AA-445A-A5B7-09C123856C2A}" presName="Parent" presStyleLbl="node0" presStyleIdx="0" presStyleCnt="1" custScaleX="121725" custScaleY="114379">
        <dgm:presLayoutVars>
          <dgm:chMax val="6"/>
          <dgm:chPref val="6"/>
        </dgm:presLayoutVars>
      </dgm:prSet>
      <dgm:spPr/>
      <dgm:t>
        <a:bodyPr/>
        <a:lstStyle/>
        <a:p>
          <a:endParaRPr lang="en-IE"/>
        </a:p>
      </dgm:t>
    </dgm:pt>
    <dgm:pt modelId="{D1778E1E-9362-44CA-AF4A-779F3418C142}" type="pres">
      <dgm:prSet presAssocID="{F06F2E02-706A-4634-A7D4-D834392FFFCD}" presName="Accent1" presStyleCnt="0"/>
      <dgm:spPr/>
    </dgm:pt>
    <dgm:pt modelId="{272F774A-C5A8-463F-8C35-2586DCC0CBC3}" type="pres">
      <dgm:prSet presAssocID="{F06F2E02-706A-4634-A7D4-D834392FFFCD}" presName="Accent" presStyleLbl="bgShp" presStyleIdx="0" presStyleCnt="6"/>
      <dgm:spPr/>
    </dgm:pt>
    <dgm:pt modelId="{583238C3-722E-4552-8742-DEB534F3B778}" type="pres">
      <dgm:prSet presAssocID="{F06F2E02-706A-4634-A7D4-D834392FFFCD}" presName="Child1" presStyleLbl="node1" presStyleIdx="0" presStyleCnt="6" custLinFactNeighborX="-7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61CFCD7-63E4-4423-8A60-0EDED5FC3E83}" type="pres">
      <dgm:prSet presAssocID="{ACB99110-FC74-4B18-8E42-B2706B66830A}" presName="Accent2" presStyleCnt="0"/>
      <dgm:spPr/>
    </dgm:pt>
    <dgm:pt modelId="{0563B459-4E09-4B51-BE70-5A9D33B69BBB}" type="pres">
      <dgm:prSet presAssocID="{ACB99110-FC74-4B18-8E42-B2706B66830A}" presName="Accent" presStyleLbl="bgShp" presStyleIdx="1" presStyleCnt="6"/>
      <dgm:spPr/>
    </dgm:pt>
    <dgm:pt modelId="{58F585F8-BA2C-4C51-87F8-6737A79088F8}" type="pres">
      <dgm:prSet presAssocID="{ACB99110-FC74-4B18-8E42-B2706B66830A}" presName="Child2" presStyleLbl="node1" presStyleIdx="1" presStyleCnt="6" custScaleX="146329" custScaleY="144121" custLinFactNeighborX="27269" custLinFactNeighborY="-8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A4DD900-7CB4-446F-B90A-087B202E21CE}" type="pres">
      <dgm:prSet presAssocID="{662E0844-FA67-41EC-B653-41C0E291A33C}" presName="Accent3" presStyleCnt="0"/>
      <dgm:spPr/>
    </dgm:pt>
    <dgm:pt modelId="{1BD78249-C59D-4D69-814A-B91DAABC9058}" type="pres">
      <dgm:prSet presAssocID="{662E0844-FA67-41EC-B653-41C0E291A33C}" presName="Accent" presStyleLbl="bgShp" presStyleIdx="2" presStyleCnt="6"/>
      <dgm:spPr/>
    </dgm:pt>
    <dgm:pt modelId="{704D1ECD-31D1-46ED-BC71-8B40844743D3}" type="pres">
      <dgm:prSet presAssocID="{662E0844-FA67-41EC-B653-41C0E291A33C}" presName="Child3" presStyleLbl="node1" presStyleIdx="2" presStyleCnt="6" custScaleX="128088" custScaleY="139916" custLinFactNeighborX="23107" custLinFactNeighborY="22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CB86B74-B241-416C-91DF-0CC34E6E8681}" type="pres">
      <dgm:prSet presAssocID="{20E4A458-EDA4-40CE-9AF0-B4C2D7B140CB}" presName="Accent4" presStyleCnt="0"/>
      <dgm:spPr/>
    </dgm:pt>
    <dgm:pt modelId="{F97F5A4D-E56B-4343-A1B9-E02F84458728}" type="pres">
      <dgm:prSet presAssocID="{20E4A458-EDA4-40CE-9AF0-B4C2D7B140CB}" presName="Accent" presStyleLbl="bgShp" presStyleIdx="3" presStyleCnt="6"/>
      <dgm:spPr/>
    </dgm:pt>
    <dgm:pt modelId="{31148958-8A89-4A54-B4FF-743DCDF30F57}" type="pres">
      <dgm:prSet presAssocID="{20E4A458-EDA4-40CE-9AF0-B4C2D7B140C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D9EB064-1687-42BF-81EC-43BE32C8A464}" type="pres">
      <dgm:prSet presAssocID="{E9C2865F-6AC0-4134-B7A6-78DFB043538A}" presName="Accent5" presStyleCnt="0"/>
      <dgm:spPr/>
    </dgm:pt>
    <dgm:pt modelId="{DBB8B610-87DD-4B3D-82D5-C24A0A85E171}" type="pres">
      <dgm:prSet presAssocID="{E9C2865F-6AC0-4134-B7A6-78DFB043538A}" presName="Accent" presStyleLbl="bgShp" presStyleIdx="4" presStyleCnt="6"/>
      <dgm:spPr/>
    </dgm:pt>
    <dgm:pt modelId="{817EC964-296F-48E7-B993-C5AA59AA3971}" type="pres">
      <dgm:prSet presAssocID="{E9C2865F-6AC0-4134-B7A6-78DFB043538A}" presName="Child5" presStyleLbl="node1" presStyleIdx="4" presStyleCnt="6" custScaleX="132364" custScaleY="136172" custLinFactNeighborX="-16595" custLinFactNeighborY="20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0D3214D-0914-4F27-AD64-86D4D3A329EA}" type="pres">
      <dgm:prSet presAssocID="{E4B9E54B-A041-4955-B091-EA03D4B91380}" presName="Accent6" presStyleCnt="0"/>
      <dgm:spPr/>
    </dgm:pt>
    <dgm:pt modelId="{A2FA2429-1DBF-41E0-ACBB-FD25E08382B7}" type="pres">
      <dgm:prSet presAssocID="{E4B9E54B-A041-4955-B091-EA03D4B91380}" presName="Accent" presStyleLbl="bgShp" presStyleIdx="5" presStyleCnt="6"/>
      <dgm:spPr/>
    </dgm:pt>
    <dgm:pt modelId="{EACEA486-395C-4126-8F1B-808BEE55E971}" type="pres">
      <dgm:prSet presAssocID="{E4B9E54B-A041-4955-B091-EA03D4B91380}" presName="Child6" presStyleLbl="node1" presStyleIdx="5" presStyleCnt="6" custScaleX="139343" custScaleY="135513" custLinFactNeighborX="-30955" custLinFactNeighborY="-14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482A484-B751-4938-889D-1A07549473E0}" type="presOf" srcId="{F06F2E02-706A-4634-A7D4-D834392FFFCD}" destId="{583238C3-722E-4552-8742-DEB534F3B778}" srcOrd="0" destOrd="0" presId="urn:microsoft.com/office/officeart/2011/layout/HexagonRadial"/>
    <dgm:cxn modelId="{9FAE8272-4409-4334-BFC4-CB8223352661}" srcId="{582DE529-56AA-445A-A5B7-09C123856C2A}" destId="{F06F2E02-706A-4634-A7D4-D834392FFFCD}" srcOrd="0" destOrd="0" parTransId="{9918071C-DE12-4873-B566-5ED0725C9523}" sibTransId="{4CEA12A2-B935-4FA3-BCCB-874F4B5D30B0}"/>
    <dgm:cxn modelId="{E7FD7B16-98A9-44FC-B529-9A9CB11F0281}" srcId="{582DE529-56AA-445A-A5B7-09C123856C2A}" destId="{20E4A458-EDA4-40CE-9AF0-B4C2D7B140CB}" srcOrd="3" destOrd="0" parTransId="{FE10A5C3-34B1-4889-9C36-37B00305D54F}" sibTransId="{A5391DEA-022E-451F-8284-5E16B6EFE782}"/>
    <dgm:cxn modelId="{9E559EB6-839D-4C54-B7D5-6F7535E8D02F}" srcId="{582DE529-56AA-445A-A5B7-09C123856C2A}" destId="{662E0844-FA67-41EC-B653-41C0E291A33C}" srcOrd="2" destOrd="0" parTransId="{18C67B18-7CAD-4784-A49D-0E1C3AEF036D}" sibTransId="{FE531EFF-87B4-4A01-8445-4D6228EF835F}"/>
    <dgm:cxn modelId="{FBCED09C-C26C-435A-B147-18EC30754F8B}" type="presOf" srcId="{4FAE5EEB-198F-4536-935D-B36A63B44AED}" destId="{3145D090-6975-4AC5-B738-168AE908C1BF}" srcOrd="0" destOrd="0" presId="urn:microsoft.com/office/officeart/2011/layout/HexagonRadial"/>
    <dgm:cxn modelId="{F51A8AAF-0FEE-439A-A7F9-EF2332FD252B}" type="presOf" srcId="{E4B9E54B-A041-4955-B091-EA03D4B91380}" destId="{EACEA486-395C-4126-8F1B-808BEE55E971}" srcOrd="0" destOrd="0" presId="urn:microsoft.com/office/officeart/2011/layout/HexagonRadial"/>
    <dgm:cxn modelId="{096DAEE3-9566-4303-850B-1409D424FA3E}" type="presOf" srcId="{662E0844-FA67-41EC-B653-41C0E291A33C}" destId="{704D1ECD-31D1-46ED-BC71-8B40844743D3}" srcOrd="0" destOrd="0" presId="urn:microsoft.com/office/officeart/2011/layout/HexagonRadial"/>
    <dgm:cxn modelId="{F660986F-CED5-4FDA-B69C-0FB81B0DDC7A}" type="presOf" srcId="{20E4A458-EDA4-40CE-9AF0-B4C2D7B140CB}" destId="{31148958-8A89-4A54-B4FF-743DCDF30F57}" srcOrd="0" destOrd="0" presId="urn:microsoft.com/office/officeart/2011/layout/HexagonRadial"/>
    <dgm:cxn modelId="{BC07CE72-01B1-4D63-A80C-C853874D5689}" srcId="{582DE529-56AA-445A-A5B7-09C123856C2A}" destId="{E9C2865F-6AC0-4134-B7A6-78DFB043538A}" srcOrd="4" destOrd="0" parTransId="{1008C2A4-BA01-4F26-A15D-AACE22AE4FE7}" sibTransId="{0B4146A7-4BCE-4158-9357-2AE24245CED2}"/>
    <dgm:cxn modelId="{95480F6A-D743-41F7-8F93-F48AB50FCEC6}" srcId="{582DE529-56AA-445A-A5B7-09C123856C2A}" destId="{E4B9E54B-A041-4955-B091-EA03D4B91380}" srcOrd="5" destOrd="0" parTransId="{DFF5C2B0-D8F7-46E3-8192-3CCA28BBEDFA}" sibTransId="{5FADA8E6-478E-4B87-9AD2-A9C3A30559FF}"/>
    <dgm:cxn modelId="{F76A97A7-C666-402A-BEC8-78B66C1625D8}" type="presOf" srcId="{ACB99110-FC74-4B18-8E42-B2706B66830A}" destId="{58F585F8-BA2C-4C51-87F8-6737A79088F8}" srcOrd="0" destOrd="0" presId="urn:microsoft.com/office/officeart/2011/layout/HexagonRadial"/>
    <dgm:cxn modelId="{7B6C5F59-354E-449C-9D17-EDD4BC3FB1D5}" srcId="{582DE529-56AA-445A-A5B7-09C123856C2A}" destId="{ACB99110-FC74-4B18-8E42-B2706B66830A}" srcOrd="1" destOrd="0" parTransId="{87584768-1471-4A16-9E93-75A6D497F117}" sibTransId="{61207F13-FD10-4339-BC62-95F46FF7DC8C}"/>
    <dgm:cxn modelId="{D9FEA1B2-4877-48BB-9817-F263142CC802}" srcId="{4FAE5EEB-198F-4536-935D-B36A63B44AED}" destId="{582DE529-56AA-445A-A5B7-09C123856C2A}" srcOrd="0" destOrd="0" parTransId="{FDABD596-3ECD-4693-9B7B-CF2C6823D5CA}" sibTransId="{6DA3A598-CD9F-456E-BED8-99B2AFB91BC4}"/>
    <dgm:cxn modelId="{2517A9C5-DEDE-445C-B549-AF138D1BBE2F}" type="presOf" srcId="{582DE529-56AA-445A-A5B7-09C123856C2A}" destId="{848B1623-2616-48E2-AAD8-7097ED3B3330}" srcOrd="0" destOrd="0" presId="urn:microsoft.com/office/officeart/2011/layout/HexagonRadial"/>
    <dgm:cxn modelId="{A05D292B-8F2E-461D-BE4E-73253D60EA0D}" type="presOf" srcId="{E9C2865F-6AC0-4134-B7A6-78DFB043538A}" destId="{817EC964-296F-48E7-B993-C5AA59AA3971}" srcOrd="0" destOrd="0" presId="urn:microsoft.com/office/officeart/2011/layout/HexagonRadial"/>
    <dgm:cxn modelId="{9EA2A3D8-87A1-4525-B7B6-692B1736741B}" type="presParOf" srcId="{3145D090-6975-4AC5-B738-168AE908C1BF}" destId="{848B1623-2616-48E2-AAD8-7097ED3B3330}" srcOrd="0" destOrd="0" presId="urn:microsoft.com/office/officeart/2011/layout/HexagonRadial"/>
    <dgm:cxn modelId="{28BC22B2-D651-4470-9FE5-CC8A7B70000D}" type="presParOf" srcId="{3145D090-6975-4AC5-B738-168AE908C1BF}" destId="{D1778E1E-9362-44CA-AF4A-779F3418C142}" srcOrd="1" destOrd="0" presId="urn:microsoft.com/office/officeart/2011/layout/HexagonRadial"/>
    <dgm:cxn modelId="{D424E683-34B6-42D6-9550-8BEFE7BBC211}" type="presParOf" srcId="{D1778E1E-9362-44CA-AF4A-779F3418C142}" destId="{272F774A-C5A8-463F-8C35-2586DCC0CBC3}" srcOrd="0" destOrd="0" presId="urn:microsoft.com/office/officeart/2011/layout/HexagonRadial"/>
    <dgm:cxn modelId="{BA53AF91-A896-494E-96CF-7F91F532190D}" type="presParOf" srcId="{3145D090-6975-4AC5-B738-168AE908C1BF}" destId="{583238C3-722E-4552-8742-DEB534F3B778}" srcOrd="2" destOrd="0" presId="urn:microsoft.com/office/officeart/2011/layout/HexagonRadial"/>
    <dgm:cxn modelId="{CA46BAD9-A64C-48ED-AD8D-EBF5051CC50A}" type="presParOf" srcId="{3145D090-6975-4AC5-B738-168AE908C1BF}" destId="{961CFCD7-63E4-4423-8A60-0EDED5FC3E83}" srcOrd="3" destOrd="0" presId="urn:microsoft.com/office/officeart/2011/layout/HexagonRadial"/>
    <dgm:cxn modelId="{5C374871-C7E0-495A-8918-83917EE5BBBA}" type="presParOf" srcId="{961CFCD7-63E4-4423-8A60-0EDED5FC3E83}" destId="{0563B459-4E09-4B51-BE70-5A9D33B69BBB}" srcOrd="0" destOrd="0" presId="urn:microsoft.com/office/officeart/2011/layout/HexagonRadial"/>
    <dgm:cxn modelId="{D00B0630-3E2A-4390-B201-A87B0B97A780}" type="presParOf" srcId="{3145D090-6975-4AC5-B738-168AE908C1BF}" destId="{58F585F8-BA2C-4C51-87F8-6737A79088F8}" srcOrd="4" destOrd="0" presId="urn:microsoft.com/office/officeart/2011/layout/HexagonRadial"/>
    <dgm:cxn modelId="{941DC881-75B1-4377-A0CA-C0E48E683CB1}" type="presParOf" srcId="{3145D090-6975-4AC5-B738-168AE908C1BF}" destId="{4A4DD900-7CB4-446F-B90A-087B202E21CE}" srcOrd="5" destOrd="0" presId="urn:microsoft.com/office/officeart/2011/layout/HexagonRadial"/>
    <dgm:cxn modelId="{550A075C-5935-4425-A5BC-08F498D24F2A}" type="presParOf" srcId="{4A4DD900-7CB4-446F-B90A-087B202E21CE}" destId="{1BD78249-C59D-4D69-814A-B91DAABC9058}" srcOrd="0" destOrd="0" presId="urn:microsoft.com/office/officeart/2011/layout/HexagonRadial"/>
    <dgm:cxn modelId="{B0909CC0-F430-40B3-97F4-A2D82D9637F2}" type="presParOf" srcId="{3145D090-6975-4AC5-B738-168AE908C1BF}" destId="{704D1ECD-31D1-46ED-BC71-8B40844743D3}" srcOrd="6" destOrd="0" presId="urn:microsoft.com/office/officeart/2011/layout/HexagonRadial"/>
    <dgm:cxn modelId="{A0B240A7-66B8-4847-9342-7606508ABDA6}" type="presParOf" srcId="{3145D090-6975-4AC5-B738-168AE908C1BF}" destId="{0CB86B74-B241-416C-91DF-0CC34E6E8681}" srcOrd="7" destOrd="0" presId="urn:microsoft.com/office/officeart/2011/layout/HexagonRadial"/>
    <dgm:cxn modelId="{765F5A26-67B0-42C0-911E-9A02BF6DC185}" type="presParOf" srcId="{0CB86B74-B241-416C-91DF-0CC34E6E8681}" destId="{F97F5A4D-E56B-4343-A1B9-E02F84458728}" srcOrd="0" destOrd="0" presId="urn:microsoft.com/office/officeart/2011/layout/HexagonRadial"/>
    <dgm:cxn modelId="{87B8F7EB-8B7C-4C11-BC4B-81BEC801107F}" type="presParOf" srcId="{3145D090-6975-4AC5-B738-168AE908C1BF}" destId="{31148958-8A89-4A54-B4FF-743DCDF30F57}" srcOrd="8" destOrd="0" presId="urn:microsoft.com/office/officeart/2011/layout/HexagonRadial"/>
    <dgm:cxn modelId="{FFA2CD99-2621-420A-8B10-A81BC81F27F2}" type="presParOf" srcId="{3145D090-6975-4AC5-B738-168AE908C1BF}" destId="{AD9EB064-1687-42BF-81EC-43BE32C8A464}" srcOrd="9" destOrd="0" presId="urn:microsoft.com/office/officeart/2011/layout/HexagonRadial"/>
    <dgm:cxn modelId="{6873E032-B65C-442A-8F3C-D3B23F470661}" type="presParOf" srcId="{AD9EB064-1687-42BF-81EC-43BE32C8A464}" destId="{DBB8B610-87DD-4B3D-82D5-C24A0A85E171}" srcOrd="0" destOrd="0" presId="urn:microsoft.com/office/officeart/2011/layout/HexagonRadial"/>
    <dgm:cxn modelId="{FFFCBFCF-314B-40E1-8CBF-C5EDDA3786EA}" type="presParOf" srcId="{3145D090-6975-4AC5-B738-168AE908C1BF}" destId="{817EC964-296F-48E7-B993-C5AA59AA3971}" srcOrd="10" destOrd="0" presId="urn:microsoft.com/office/officeart/2011/layout/HexagonRadial"/>
    <dgm:cxn modelId="{4F85D178-5C24-47D0-B742-BF1467C49530}" type="presParOf" srcId="{3145D090-6975-4AC5-B738-168AE908C1BF}" destId="{40D3214D-0914-4F27-AD64-86D4D3A329EA}" srcOrd="11" destOrd="0" presId="urn:microsoft.com/office/officeart/2011/layout/HexagonRadial"/>
    <dgm:cxn modelId="{D2D9F5BB-8356-4F38-BF61-F1ED9539656C}" type="presParOf" srcId="{40D3214D-0914-4F27-AD64-86D4D3A329EA}" destId="{A2FA2429-1DBF-41E0-ACBB-FD25E08382B7}" srcOrd="0" destOrd="0" presId="urn:microsoft.com/office/officeart/2011/layout/HexagonRadial"/>
    <dgm:cxn modelId="{1EBAD76C-D8BA-4B53-BC95-1332111397A1}" type="presParOf" srcId="{3145D090-6975-4AC5-B738-168AE908C1BF}" destId="{EACEA486-395C-4126-8F1B-808BEE55E97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1623-2616-48E2-AAD8-7097ED3B3330}">
      <dsp:nvSpPr>
        <dsp:cNvPr id="0" name=""/>
        <dsp:cNvSpPr/>
      </dsp:nvSpPr>
      <dsp:spPr>
        <a:xfrm>
          <a:off x="2780625" y="1551540"/>
          <a:ext cx="2606554" cy="2118701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bg1"/>
              </a:solidFill>
            </a:rPr>
            <a:t>REACH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000" b="1" kern="1200" dirty="0" smtClean="0"/>
        </a:p>
      </dsp:txBody>
      <dsp:txXfrm>
        <a:off x="3199609" y="1892105"/>
        <a:ext cx="1768586" cy="1437571"/>
      </dsp:txXfrm>
    </dsp:sp>
    <dsp:sp modelId="{0563B459-4E09-4B51-BE70-5A9D33B69BBB}">
      <dsp:nvSpPr>
        <dsp:cNvPr id="0" name=""/>
        <dsp:cNvSpPr/>
      </dsp:nvSpPr>
      <dsp:spPr>
        <a:xfrm>
          <a:off x="4354124" y="798490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238C3-722E-4552-8742-DEB534F3B778}">
      <dsp:nvSpPr>
        <dsp:cNvPr id="0" name=""/>
        <dsp:cNvSpPr/>
      </dsp:nvSpPr>
      <dsp:spPr>
        <a:xfrm>
          <a:off x="3086781" y="0"/>
          <a:ext cx="1754818" cy="1518124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bg1"/>
              </a:solidFill>
            </a:rPr>
            <a:t>Safety data sheets</a:t>
          </a:r>
          <a:endParaRPr lang="en-IE" sz="1800" b="1" kern="1200" dirty="0">
            <a:solidFill>
              <a:schemeClr val="bg1"/>
            </a:solidFill>
          </a:endParaRPr>
        </a:p>
      </dsp:txBody>
      <dsp:txXfrm>
        <a:off x="3377592" y="251586"/>
        <a:ext cx="1173196" cy="1014952"/>
      </dsp:txXfrm>
    </dsp:sp>
    <dsp:sp modelId="{1BD78249-C59D-4D69-814A-B91DAABC9058}">
      <dsp:nvSpPr>
        <dsp:cNvPr id="0" name=""/>
        <dsp:cNvSpPr/>
      </dsp:nvSpPr>
      <dsp:spPr>
        <a:xfrm>
          <a:off x="5297033" y="2099888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585F8-BA2C-4C51-87F8-6737A79088F8}">
      <dsp:nvSpPr>
        <dsp:cNvPr id="0" name=""/>
        <dsp:cNvSpPr/>
      </dsp:nvSpPr>
      <dsp:spPr>
        <a:xfrm>
          <a:off x="4891877" y="475418"/>
          <a:ext cx="2567808" cy="2187935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tx1"/>
              </a:solidFill>
            </a:rPr>
            <a:t>Classification, Labelling &amp; Packaging (CLP)</a:t>
          </a:r>
          <a:r>
            <a:rPr lang="en-IE" sz="2200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 dirty="0"/>
        </a:p>
      </dsp:txBody>
      <dsp:txXfrm>
        <a:off x="5314225" y="835286"/>
        <a:ext cx="1723112" cy="1468199"/>
      </dsp:txXfrm>
    </dsp:sp>
    <dsp:sp modelId="{F97F5A4D-E56B-4343-A1B9-E02F84458728}">
      <dsp:nvSpPr>
        <dsp:cNvPr id="0" name=""/>
        <dsp:cNvSpPr/>
      </dsp:nvSpPr>
      <dsp:spPr>
        <a:xfrm>
          <a:off x="4642027" y="3568923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D1ECD-31D1-46ED-BC71-8B40844743D3}">
      <dsp:nvSpPr>
        <dsp:cNvPr id="0" name=""/>
        <dsp:cNvSpPr/>
      </dsp:nvSpPr>
      <dsp:spPr>
        <a:xfrm>
          <a:off x="4978890" y="2808313"/>
          <a:ext cx="2247711" cy="2124098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tx1"/>
              </a:solidFill>
            </a:rPr>
            <a:t>Detergents</a:t>
          </a:r>
          <a:endParaRPr lang="en-IE" sz="2200" b="1" kern="1200" dirty="0">
            <a:solidFill>
              <a:schemeClr val="tx1"/>
            </a:solidFill>
          </a:endParaRPr>
        </a:p>
      </dsp:txBody>
      <dsp:txXfrm>
        <a:off x="5375972" y="3183557"/>
        <a:ext cx="1453547" cy="1373610"/>
      </dsp:txXfrm>
    </dsp:sp>
    <dsp:sp modelId="{DBB8B610-87DD-4B3D-82D5-C24A0A85E171}">
      <dsp:nvSpPr>
        <dsp:cNvPr id="0" name=""/>
        <dsp:cNvSpPr/>
      </dsp:nvSpPr>
      <dsp:spPr>
        <a:xfrm>
          <a:off x="3017214" y="3721414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48958-8A89-4A54-B4FF-743DCDF30F57}">
      <dsp:nvSpPr>
        <dsp:cNvPr id="0" name=""/>
        <dsp:cNvSpPr/>
      </dsp:nvSpPr>
      <dsp:spPr>
        <a:xfrm>
          <a:off x="3210478" y="3704180"/>
          <a:ext cx="1754818" cy="1518124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bg1"/>
              </a:solidFill>
            </a:rPr>
            <a:t>Restrictions</a:t>
          </a:r>
          <a:endParaRPr lang="en-IE" sz="1800" b="1" kern="1200" dirty="0">
            <a:solidFill>
              <a:schemeClr val="bg1"/>
            </a:solidFill>
          </a:endParaRPr>
        </a:p>
      </dsp:txBody>
      <dsp:txXfrm>
        <a:off x="3501289" y="3955766"/>
        <a:ext cx="1173196" cy="1014952"/>
      </dsp:txXfrm>
    </dsp:sp>
    <dsp:sp modelId="{A2FA2429-1DBF-41E0-ACBB-FD25E08382B7}">
      <dsp:nvSpPr>
        <dsp:cNvPr id="0" name=""/>
        <dsp:cNvSpPr/>
      </dsp:nvSpPr>
      <dsp:spPr>
        <a:xfrm>
          <a:off x="2058863" y="2420538"/>
          <a:ext cx="807923" cy="696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EC964-296F-48E7-B993-C5AA59AA3971}">
      <dsp:nvSpPr>
        <dsp:cNvPr id="0" name=""/>
        <dsp:cNvSpPr/>
      </dsp:nvSpPr>
      <dsp:spPr>
        <a:xfrm>
          <a:off x="1018457" y="2808309"/>
          <a:ext cx="2322747" cy="2067259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tx1"/>
              </a:solidFill>
            </a:rPr>
            <a:t>Market Surveillance</a:t>
          </a:r>
          <a:endParaRPr lang="en-IE" sz="2200" b="1" kern="1200" dirty="0">
            <a:solidFill>
              <a:schemeClr val="tx1"/>
            </a:solidFill>
          </a:endParaRPr>
        </a:p>
      </dsp:txBody>
      <dsp:txXfrm>
        <a:off x="1410546" y="3157271"/>
        <a:ext cx="1538569" cy="1369335"/>
      </dsp:txXfrm>
    </dsp:sp>
    <dsp:sp modelId="{EACEA486-395C-4126-8F1B-808BEE55E971}">
      <dsp:nvSpPr>
        <dsp:cNvPr id="0" name=""/>
        <dsp:cNvSpPr/>
      </dsp:nvSpPr>
      <dsp:spPr>
        <a:xfrm>
          <a:off x="705231" y="439718"/>
          <a:ext cx="2445216" cy="2057255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solidFill>
                <a:schemeClr val="tx1"/>
              </a:solidFill>
            </a:rPr>
            <a:t>Export/ Import (PIC)</a:t>
          </a:r>
        </a:p>
      </dsp:txBody>
      <dsp:txXfrm>
        <a:off x="1104918" y="775990"/>
        <a:ext cx="1645842" cy="138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l">
              <a:defRPr sz="11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61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r">
              <a:defRPr sz="1100"/>
            </a:lvl1pPr>
          </a:lstStyle>
          <a:p>
            <a:fld id="{840F3624-B64C-4293-B31D-CCA727823523}" type="datetimeFigureOut">
              <a:rPr lang="en-IE" smtClean="0"/>
              <a:t>04/03/2019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l">
              <a:defRPr sz="11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61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r">
              <a:defRPr sz="1100"/>
            </a:lvl1pPr>
          </a:lstStyle>
          <a:p>
            <a:fld id="{1B2ECF78-2EDF-4391-8EF3-CC340AA9B1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605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B0F1-00D5-4AA3-83D8-9A26EE905B06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8B0B1-19D8-4DF8-A9C6-3DA845027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8B0B1-19D8-4DF8-A9C6-3DA8450274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71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7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944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07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95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363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583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987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3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976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994F-FF3B-4903-B912-C0C2DE5E45D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12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377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8B0B1-19D8-4DF8-A9C6-3DA84502743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71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994F-FF3B-4903-B912-C0C2DE5E45DF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12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C709-1CB6-4564-B60D-1D5E63D798EA}" type="slidenum">
              <a:rPr lang="en-IE" smtClean="0"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8922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09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76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458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81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5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61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67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47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89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815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06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B126-9386-44C0-97F5-55CA2448E2A2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23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8B0B1-19D8-4DF8-A9C6-3DA84502743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71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96DB0A-D52F-44F3-8FCD-CBF9972F062F}" type="slidenum">
              <a:rPr lang="en-IE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IE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B0C685-25EE-4DE0-A04A-F063A68E454B}" type="slidenum">
              <a:rPr lang="en-IE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IE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994F-FF3B-4903-B912-C0C2DE5E45DF}" type="slidenum">
              <a:rPr lang="en-IE" smtClean="0"/>
              <a:t>80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1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994F-FF3B-4903-B912-C0C2DE5E45D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1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0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5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97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038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7323-5468-445A-9F51-F150C8E2416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38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BE9F-75CE-4A87-8BAD-E72006D1DA01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172-C8BA-4027-B22E-5F93006A458B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7950" y="6453188"/>
            <a:ext cx="8064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IE" altLang="en-US" sz="1000" dirty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An </a:t>
            </a:r>
            <a:r>
              <a:rPr lang="en-IE" altLang="en-US" sz="1000" dirty="0" err="1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Roinn</a:t>
            </a:r>
            <a:r>
              <a:rPr lang="en-IE" altLang="en-US" sz="1000" dirty="0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IE" altLang="en-US" sz="1000" dirty="0" err="1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Talmhaíochta</a:t>
            </a:r>
            <a:r>
              <a:rPr lang="en-IE" altLang="en-US" sz="1000" dirty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, Bia agus Mara │ Department of Agriculture, Food and the Marine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0"/>
            <a:ext cx="8715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8AB4-C8FB-43D7-81E4-D9E76E9116E1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77C7-08C4-46BC-AD43-E07A49AB2411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2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21D3-F8E3-4822-9F46-42AF548F904F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E85E-191F-469E-99DD-D2E9B48476A3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5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21C1-5751-4A64-9350-EE56CC164439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70F2-DE77-4D96-B923-744EEC7F2A21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4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481D-F18E-42A9-ADD3-485B069232E6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EE3C-2286-412E-9C99-36EDE922349E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14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E48F-0571-41B4-BAA6-9E1E3800D16E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3B16-BEC7-4C70-ABCA-73DE7C8ADEFC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0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5620-C429-4E33-80D1-C1515141A22F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5B20-7FB8-4917-BC24-0FB93E3C04F7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0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3FE1-9334-48B3-A190-24F9C0980EE3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84BA-E071-48CD-B7DF-D60DD6A35C18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40000" indent="-457200">
              <a:buSzPct val="140000"/>
              <a:buFont typeface="Arial"/>
              <a:buChar char="•"/>
              <a:defRPr/>
            </a:lvl1pPr>
            <a:lvl2pPr marL="540000" indent="-457200">
              <a:buSzPct val="140000"/>
              <a:buFont typeface="Arial"/>
              <a:buChar char="•"/>
              <a:defRPr/>
            </a:lvl2pPr>
            <a:lvl3pPr marL="540000" indent="-457200">
              <a:buSzPct val="140000"/>
              <a:buFont typeface="Arial"/>
              <a:buChar char="•"/>
              <a:defRPr/>
            </a:lvl3pPr>
            <a:lvl4pPr marL="540000" indent="-457200">
              <a:buSzPct val="140000"/>
              <a:buFont typeface="Arial"/>
              <a:buChar char="•"/>
              <a:defRPr/>
            </a:lvl4pPr>
            <a:lvl5pPr marL="540000" indent="-457200">
              <a:buSzPct val="14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E27A-3527-42C3-B442-32838B94DBC0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C226-7B2D-44B9-B25F-EC7DCE5EA1C7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2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A90B-6581-45F6-8ABB-1B4D5AD18845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3A21-EB18-4E9E-B278-A4CC76CD15F8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87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EE60-B6A4-4A1B-87CE-910F2D92DDAF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A6D35-A88D-4D58-8CDE-F7FACD01258B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32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1178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378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390864" y="1907006"/>
            <a:ext cx="7086386" cy="261957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6700" b="0" i="0" cap="none" spc="-114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864" y="4741162"/>
            <a:ext cx="7086386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3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3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0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0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0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19185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31813"/>
            <a:ext cx="4210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390864" y="1907006"/>
            <a:ext cx="7086386" cy="261957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6700" b="0" i="0" cap="none" spc="-114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864" y="4741162"/>
            <a:ext cx="7086386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3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3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0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0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0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9099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altas na hÉireann | Government of Ireland"/>
          <p:cNvSpPr txBox="1"/>
          <p:nvPr userDrawn="1"/>
        </p:nvSpPr>
        <p:spPr>
          <a:xfrm>
            <a:off x="2221444" y="6240757"/>
            <a:ext cx="9386993" cy="3200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1336" tIns="21336" rIns="21336" bIns="21336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defTabSz="346710" hangingPunct="0">
              <a:defRPr/>
            </a:pP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An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Roinn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Talmhaíochta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, Bia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agus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Mara </a:t>
            </a:r>
            <a:r>
              <a:rPr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| </a:t>
            </a:r>
            <a:r>
              <a:rPr lang="en-US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Department of Agriculture, Food and the Marine</a:t>
            </a:r>
            <a:endParaRPr kern="0" dirty="0">
              <a:solidFill>
                <a:srgbClr val="FFFFFF">
                  <a:alpha val="45000"/>
                </a:srgbClr>
              </a:solidFill>
              <a:cs typeface="Arial" pitchFamily="34" charset="0"/>
              <a:sym typeface="Open Sans"/>
            </a:endParaRP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193641" y="2003258"/>
            <a:ext cx="6290096" cy="407269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7600" b="0" i="0" cap="none" spc="-126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21444" y="804378"/>
            <a:ext cx="5703356" cy="374183"/>
          </a:xfrm>
          <a:prstGeom prst="rect">
            <a:avLst/>
          </a:prstGeom>
        </p:spPr>
        <p:txBody>
          <a:bodyPr/>
          <a:lstStyle>
            <a:lvl1pPr algn="l">
              <a:defRPr sz="1200" b="0" i="0" spc="-4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3388" y="1353185"/>
            <a:ext cx="1390650" cy="4570362"/>
          </a:xfrm>
          <a:prstGeom prst="rect">
            <a:avLst/>
          </a:prstGeom>
        </p:spPr>
        <p:txBody>
          <a:bodyPr anchor="t"/>
          <a:lstStyle>
            <a:lvl1pPr>
              <a:defRPr sz="172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54016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2222500" y="6318250"/>
            <a:ext cx="4217988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b="1" smtClean="0">
                <a:solidFill>
                  <a:srgbClr val="929292"/>
                </a:solidFill>
                <a:latin typeface="Arial" panose="020B0604020202020204" pitchFamily="34" charset="0"/>
              </a:rPr>
              <a:t>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193641" y="2003258"/>
            <a:ext cx="6290096" cy="407269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7600" b="0" i="0" cap="none" spc="-12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21444" y="804378"/>
            <a:ext cx="5703356" cy="374183"/>
          </a:xfrm>
          <a:prstGeom prst="rect">
            <a:avLst/>
          </a:prstGeom>
        </p:spPr>
        <p:txBody>
          <a:bodyPr/>
          <a:lstStyle>
            <a:lvl1pPr algn="l">
              <a:defRPr sz="1200" b="0" i="0" spc="-4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3388" y="1353185"/>
            <a:ext cx="1390650" cy="4570362"/>
          </a:xfrm>
          <a:prstGeom prst="rect">
            <a:avLst/>
          </a:prstGeom>
        </p:spPr>
        <p:txBody>
          <a:bodyPr anchor="t"/>
          <a:lstStyle>
            <a:lvl1pPr>
              <a:defRPr sz="172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01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altas na hÉireann | Government of Ireland"/>
          <p:cNvSpPr txBox="1"/>
          <p:nvPr userDrawn="1"/>
        </p:nvSpPr>
        <p:spPr>
          <a:xfrm>
            <a:off x="540543" y="6240757"/>
            <a:ext cx="9797362" cy="3200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1336" tIns="21336" rIns="21336" bIns="21336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defTabSz="346710" hangingPunct="0">
              <a:defRPr/>
            </a:pPr>
            <a:fld id="{D538B29F-EA33-4983-85BE-C4089B770B88}" type="slidenum">
              <a:rPr lang="uk-UA" b="1" kern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pPr defTabSz="346710" hangingPunct="0">
                <a:defRPr/>
              </a:pPr>
              <a:t>‹#›</a:t>
            </a:fld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 An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Roinn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Talmhaíochta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, Bia </a:t>
            </a:r>
            <a:r>
              <a:rPr lang="en-GB" b="1" kern="0" dirty="0" err="1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agus</a:t>
            </a:r>
            <a:r>
              <a:rPr lang="en-GB" b="1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 Mara </a:t>
            </a:r>
            <a:r>
              <a:rPr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| </a:t>
            </a:r>
            <a:r>
              <a:rPr lang="en-US" kern="0" dirty="0" smtClean="0">
                <a:solidFill>
                  <a:srgbClr val="FFFFFF">
                    <a:alpha val="45000"/>
                  </a:srgbClr>
                </a:solidFill>
                <a:cs typeface="Arial" pitchFamily="34" charset="0"/>
                <a:sym typeface="Open Sans"/>
              </a:rPr>
              <a:t>Department of Agriculture, Food and the Marine</a:t>
            </a:r>
            <a:endParaRPr kern="0" dirty="0">
              <a:solidFill>
                <a:srgbClr val="FFFFFF">
                  <a:alpha val="45000"/>
                </a:srgbClr>
              </a:solidFill>
              <a:cs typeface="Arial" pitchFamily="34" charset="0"/>
              <a:sym typeface="Open Sans"/>
            </a:endParaRP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540544" y="1778000"/>
            <a:ext cx="7413834" cy="4376153"/>
          </a:xfrm>
          <a:prstGeom prst="rect">
            <a:avLst/>
          </a:prstGeom>
        </p:spPr>
        <p:txBody>
          <a:bodyPr numCol="1" spcCol="436413"/>
          <a:lstStyle>
            <a:lvl1pPr algn="l">
              <a:defRPr sz="7600" b="0" i="0" spc="-36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1800" b="0" i="0" spc="-3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512064" indent="-256032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768096" indent="-256032" algn="l">
              <a:buClr>
                <a:srgbClr val="83BE41"/>
              </a:buClr>
              <a:buSzPct val="100000"/>
              <a:buFont typeface=".AppleSystemUIFont" charset="-120"/>
              <a:buChar char="—"/>
              <a:defRPr sz="18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013460" indent="-256032" algn="l">
              <a:buClr>
                <a:srgbClr val="929292"/>
              </a:buClr>
              <a:buSzPct val="100000"/>
              <a:buChar char="–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13739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B2E8A9-DE5E-4502-BB31-BC040574818A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044950"/>
            <a:ext cx="7867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540544" y="1778000"/>
            <a:ext cx="7413834" cy="4376153"/>
          </a:xfrm>
          <a:prstGeom prst="rect">
            <a:avLst/>
          </a:prstGeom>
        </p:spPr>
        <p:txBody>
          <a:bodyPr numCol="1" spcCol="436413"/>
          <a:lstStyle>
            <a:lvl1pPr algn="l">
              <a:defRPr sz="7600" b="0" i="0" spc="-36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1800" b="0" i="0" spc="-3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512064" indent="-256032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768096" indent="-256032" algn="l">
              <a:buClr>
                <a:srgbClr val="83BE41"/>
              </a:buClr>
              <a:buSzPct val="100000"/>
              <a:buFont typeface=".AppleSystemUIFont" charset="-120"/>
              <a:buChar char="—"/>
              <a:defRPr sz="18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013460" indent="-256032" algn="l">
              <a:buClr>
                <a:srgbClr val="929292"/>
              </a:buClr>
              <a:buSzPct val="100000"/>
              <a:buChar char="–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69258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0CC00F-B55A-43A8-B425-A49C9DC60692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540544" y="1778000"/>
            <a:ext cx="7413834" cy="4376153"/>
          </a:xfrm>
          <a:prstGeom prst="rect">
            <a:avLst/>
          </a:prstGeom>
        </p:spPr>
        <p:txBody>
          <a:bodyPr numCol="1" spcCol="436413"/>
          <a:lstStyle>
            <a:lvl1pPr algn="l">
              <a:defRPr sz="7600" b="0" i="0" spc="-36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1800" b="0" i="0" spc="-3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512064" indent="-256032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768096" indent="-256032" algn="l">
              <a:buClr>
                <a:srgbClr val="83BE41"/>
              </a:buClr>
              <a:buSzPct val="100000"/>
              <a:buFont typeface=".AppleSystemUIFont" charset="-120"/>
              <a:buChar char="—"/>
              <a:defRPr sz="18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013460" indent="-256032" algn="l">
              <a:buClr>
                <a:srgbClr val="929292"/>
              </a:buClr>
              <a:buSzPct val="100000"/>
              <a:buChar char="–"/>
              <a:defRPr sz="18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3527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C22C5F-8278-475E-88D2-AAC34CC7D0D7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40544" y="473075"/>
            <a:ext cx="7246896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1" cap="none" spc="-76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02944" y="1778000"/>
            <a:ext cx="4212431" cy="4322011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8362" y="1778000"/>
            <a:ext cx="3696295" cy="4322011"/>
          </a:xfrm>
          <a:prstGeom prst="rect">
            <a:avLst/>
          </a:prstGeom>
        </p:spPr>
        <p:txBody>
          <a:bodyPr/>
          <a:lstStyle>
            <a:lvl1pPr algn="l">
              <a:defRPr sz="2500" spc="-67" baseline="0">
                <a:solidFill>
                  <a:srgbClr val="5E5E5E"/>
                </a:solidFill>
                <a:latin typeface="+mn-lt"/>
              </a:defRPr>
            </a:lvl1pPr>
            <a:lvl2pPr marL="0" indent="-360045" algn="l">
              <a:buClr>
                <a:srgbClr val="83BE41"/>
              </a:buClr>
              <a:buFont typeface=".AppleSystemUIFont" charset="-120"/>
              <a:buChar char="—"/>
              <a:defRPr sz="2500" spc="-67" baseline="0">
                <a:solidFill>
                  <a:srgbClr val="5E5E5E"/>
                </a:solidFill>
                <a:latin typeface="+mn-lt"/>
              </a:defRPr>
            </a:lvl2pPr>
            <a:lvl3pPr marL="604800" indent="-360045" algn="l">
              <a:buClr>
                <a:srgbClr val="83BE41"/>
              </a:buClr>
              <a:buFont typeface=".AppleSystemUIFont" charset="-120"/>
              <a:buChar char="—"/>
              <a:defRPr sz="2500" i="1" spc="-67" baseline="0">
                <a:solidFill>
                  <a:srgbClr val="5E5E5E"/>
                </a:solidFill>
                <a:latin typeface="+mn-lt"/>
              </a:defRPr>
            </a:lvl3pPr>
            <a:lvl4pPr marL="907200" indent="-288036" algn="l">
              <a:buClr>
                <a:srgbClr val="83BE41"/>
              </a:buClr>
              <a:buFont typeface=".AppleSystemUIFont" charset="-120"/>
              <a:buChar char="—"/>
              <a:defRPr sz="2000" spc="-67" baseline="0">
                <a:solidFill>
                  <a:srgbClr val="5E5E5E"/>
                </a:solidFill>
                <a:latin typeface="+mn-lt"/>
              </a:defRPr>
            </a:lvl4pPr>
            <a:lvl5pPr marL="1285200" indent="-288036" algn="l">
              <a:buClr>
                <a:srgbClr val="83BE41"/>
              </a:buClr>
              <a:buFont typeface=".AppleSystemUIFont" charset="-120"/>
              <a:buChar char="–"/>
              <a:defRPr sz="2000" i="1" spc="-67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3983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E04CC8-3CC9-46CF-9807-1B5DD839134F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40544" y="1078556"/>
            <a:ext cx="3704002" cy="14506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29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02944" y="417689"/>
            <a:ext cx="4366118" cy="5698949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544" y="473075"/>
            <a:ext cx="3703972" cy="404255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rgbClr val="B3B6A7"/>
                </a:solidFill>
                <a:latin typeface="+mn-lt"/>
              </a:defRPr>
            </a:lvl1pPr>
            <a:lvl2pPr algn="l">
              <a:defRPr sz="1500" b="1">
                <a:latin typeface="+mn-lt"/>
              </a:defRPr>
            </a:lvl2pPr>
            <a:lvl3pPr algn="l">
              <a:defRPr sz="1500" b="1">
                <a:latin typeface="+mn-lt"/>
              </a:defRPr>
            </a:lvl3pPr>
            <a:lvl4pPr algn="l">
              <a:defRPr sz="1500" b="1">
                <a:latin typeface="+mn-lt"/>
              </a:defRPr>
            </a:lvl4pPr>
            <a:lvl5pPr algn="l">
              <a:defRPr sz="1500" b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8283" y="2681288"/>
            <a:ext cx="3696295" cy="3435350"/>
          </a:xfrm>
          <a:prstGeom prst="rect">
            <a:avLst/>
          </a:prstGeom>
        </p:spPr>
        <p:txBody>
          <a:bodyPr/>
          <a:lstStyle>
            <a:lvl1pPr algn="l">
              <a:defRPr sz="2500" spc="-67" baseline="0">
                <a:solidFill>
                  <a:srgbClr val="5E5E5E"/>
                </a:solidFill>
                <a:latin typeface="+mn-lt"/>
              </a:defRPr>
            </a:lvl1pPr>
            <a:lvl2pPr marL="0" indent="-360045" algn="l">
              <a:buClr>
                <a:srgbClr val="83BE41"/>
              </a:buClr>
              <a:buFont typeface=".AppleSystemUIFont" charset="-120"/>
              <a:buChar char="—"/>
              <a:defRPr sz="2500" spc="-67" baseline="0">
                <a:solidFill>
                  <a:srgbClr val="5E5E5E"/>
                </a:solidFill>
                <a:latin typeface="+mn-lt"/>
              </a:defRPr>
            </a:lvl2pPr>
            <a:lvl3pPr marL="604800" indent="-360045" algn="l">
              <a:buClr>
                <a:srgbClr val="83BE41"/>
              </a:buClr>
              <a:buFont typeface=".AppleSystemUIFont" charset="-120"/>
              <a:buChar char="—"/>
              <a:defRPr sz="2500" i="1" spc="-67" baseline="0">
                <a:solidFill>
                  <a:srgbClr val="5E5E5E"/>
                </a:solidFill>
                <a:latin typeface="+mn-lt"/>
              </a:defRPr>
            </a:lvl3pPr>
            <a:lvl4pPr marL="907200" indent="-288036" algn="l">
              <a:buClr>
                <a:srgbClr val="83BE41"/>
              </a:buClr>
              <a:buFont typeface=".AppleSystemUIFont" charset="-120"/>
              <a:buChar char="—"/>
              <a:defRPr sz="2000" spc="-67" baseline="0">
                <a:solidFill>
                  <a:srgbClr val="5E5E5E"/>
                </a:solidFill>
                <a:latin typeface="+mn-lt"/>
              </a:defRPr>
            </a:lvl4pPr>
            <a:lvl5pPr marL="1285200" indent="-288036" algn="l">
              <a:buClr>
                <a:srgbClr val="83BE41"/>
              </a:buClr>
              <a:buFont typeface=".AppleSystemUIFont" charset="-120"/>
              <a:buChar char="–"/>
              <a:defRPr sz="2000" i="1" spc="-67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972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008235-DDD6-4ECF-9740-F185731B35BF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40544" y="473075"/>
            <a:ext cx="7246896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1" cap="none" spc="-76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02944" y="1777999"/>
            <a:ext cx="4212431" cy="211582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02943" y="4030011"/>
            <a:ext cx="2052000" cy="20700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63375" y="4030011"/>
            <a:ext cx="2052000" cy="20700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pPr lvl="0"/>
            <a:r>
              <a:rPr lang="en-US" noProof="0" smtClean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0544" y="1777999"/>
            <a:ext cx="3696295" cy="4322012"/>
          </a:xfrm>
          <a:prstGeom prst="rect">
            <a:avLst/>
          </a:prstGeom>
        </p:spPr>
        <p:txBody>
          <a:bodyPr/>
          <a:lstStyle>
            <a:lvl1pPr algn="l">
              <a:defRPr sz="2500" spc="-67" baseline="0">
                <a:solidFill>
                  <a:srgbClr val="5E5E5E"/>
                </a:solidFill>
                <a:latin typeface="+mn-lt"/>
              </a:defRPr>
            </a:lvl1pPr>
            <a:lvl2pPr marL="0" indent="-360045" algn="l">
              <a:buClr>
                <a:srgbClr val="83BE41"/>
              </a:buClr>
              <a:buFont typeface=".AppleSystemUIFont" charset="-120"/>
              <a:buChar char="—"/>
              <a:defRPr sz="2500" spc="-67" baseline="0">
                <a:solidFill>
                  <a:srgbClr val="5E5E5E"/>
                </a:solidFill>
                <a:latin typeface="+mn-lt"/>
              </a:defRPr>
            </a:lvl2pPr>
            <a:lvl3pPr marL="604800" indent="-360045" algn="l">
              <a:buClr>
                <a:srgbClr val="83BE41"/>
              </a:buClr>
              <a:buFont typeface=".AppleSystemUIFont" charset="-120"/>
              <a:buChar char="—"/>
              <a:defRPr sz="2500" i="1" spc="-67" baseline="0">
                <a:solidFill>
                  <a:srgbClr val="5E5E5E"/>
                </a:solidFill>
                <a:latin typeface="+mn-lt"/>
              </a:defRPr>
            </a:lvl3pPr>
            <a:lvl4pPr marL="907200" indent="-288036" algn="l">
              <a:buClr>
                <a:srgbClr val="83BE41"/>
              </a:buClr>
              <a:buFont typeface=".AppleSystemUIFont" charset="-120"/>
              <a:buChar char="—"/>
              <a:defRPr sz="2000" spc="-67" baseline="0">
                <a:solidFill>
                  <a:srgbClr val="5E5E5E"/>
                </a:solidFill>
                <a:latin typeface="+mn-lt"/>
              </a:defRPr>
            </a:lvl4pPr>
            <a:lvl5pPr marL="1285200" indent="-288036" algn="l">
              <a:buClr>
                <a:srgbClr val="83BE41"/>
              </a:buClr>
              <a:buFont typeface=".AppleSystemUIFont" charset="-120"/>
              <a:buChar char="–"/>
              <a:defRPr sz="2000" i="1" spc="-67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1836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0054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8861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3979-87D3-4B7C-8D07-AB60453565BD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A765-D1D6-4A78-8359-4E46AD30B3A0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31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7950" y="6453188"/>
            <a:ext cx="80645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IE" altLang="en-US" sz="1000" dirty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An </a:t>
            </a:r>
            <a:r>
              <a:rPr lang="en-IE" altLang="en-US" sz="1000" dirty="0" err="1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Roinn</a:t>
            </a:r>
            <a:r>
              <a:rPr lang="en-IE" altLang="en-US" sz="1000" dirty="0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IE" altLang="en-US" sz="1000" dirty="0" err="1" smtClean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Talmhaíochta</a:t>
            </a:r>
            <a:r>
              <a:rPr lang="en-IE" altLang="en-US" sz="1000" dirty="0">
                <a:solidFill>
                  <a:srgbClr val="A39161"/>
                </a:solidFill>
                <a:latin typeface="Arial" panose="020B0604020202020204" pitchFamily="34" charset="0"/>
                <a:cs typeface="Arial" pitchFamily="34" charset="0"/>
              </a:rPr>
              <a:t>, Bia agus Mara │ Department of Agriculture, Food and the Marine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0"/>
            <a:ext cx="8715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78EE-CE23-4727-A9D4-3057B93C0106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9F3F-44A2-45B9-A4C1-9F22732ED959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0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243B-A778-4740-9AB1-7D433A9EFCA5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0184-0BCC-4423-B281-D81C9BCAD45D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1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BDB8-AC9A-4D61-B257-6CE64A71D860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8330-B676-4D19-A856-B73A0E9E17DB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08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4D68-A022-48BD-A283-2355635A4C67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195C-9D56-4A61-93A2-49DF6F237C9F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2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234E-7E4A-4256-B908-20BCE934821A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BD66-29EC-4B66-8586-389991A9ABD9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5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ABAC-8D4A-4E2A-BC9E-C03D13670F9F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8B92-8C15-4E98-99B5-32B5A36572A2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1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B125-A385-4350-82F2-F5EFB6CF7440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31D5-B727-4504-9D66-22C1BFE74BDE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13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731B-10AC-4F1C-B23B-DC143407E845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BA0D-DC33-43BC-A207-DE8EBCC1B315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72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423D-A627-4B3B-A164-129CCBC373E4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807E-418D-4488-A22C-D3B57ED48FEA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6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E2E9-E268-49D7-8E02-88F703F2D7DA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DAAD-0152-4527-A931-19E99F016015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4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5085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0"/>
          <a:stretch/>
        </p:blipFill>
        <p:spPr>
          <a:xfrm>
            <a:off x="0" y="0"/>
            <a:ext cx="9144000" cy="440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0"/>
          <a:stretch/>
        </p:blipFill>
        <p:spPr>
          <a:xfrm>
            <a:off x="0" y="6308724"/>
            <a:ext cx="9144000" cy="549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5" t="86749" b="2346"/>
          <a:stretch/>
        </p:blipFill>
        <p:spPr>
          <a:xfrm>
            <a:off x="7596336" y="5949280"/>
            <a:ext cx="1547664" cy="74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FF660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SzPct val="140000"/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spcAft>
          <a:spcPts val="0"/>
        </a:spcAft>
        <a:buClr>
          <a:srgbClr val="FF6600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9796C48-43BE-43AB-B1A0-3E1307DFD563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E17E19D-15B6-477B-9628-8D5D699EC267}" type="slidenum">
              <a:rPr lang="en-IE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1390650" y="4741863"/>
            <a:ext cx="7086600" cy="15033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1336" tIns="21336" rIns="21336" bIns="21336">
            <a:normAutofit fontScale="62500" lnSpcReduction="20000"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pPr hangingPunct="0">
              <a:defRPr/>
            </a:pPr>
            <a:r>
              <a:rPr kern="0">
                <a:latin typeface="Open Sans"/>
                <a:cs typeface="Arial" pitchFamily="34" charset="0"/>
                <a:sym typeface="Open Sans"/>
              </a:rPr>
              <a:t>Body Level One</a:t>
            </a:r>
          </a:p>
          <a:p>
            <a:pPr marL="0" lvl="1" hangingPunct="0">
              <a:defRPr/>
            </a:pPr>
            <a:r>
              <a:rPr kern="0"/>
              <a:t>Body Level Two</a:t>
            </a:r>
          </a:p>
          <a:p>
            <a:pPr marL="0" lvl="2" hangingPunct="0">
              <a:defRPr/>
            </a:pPr>
            <a:r>
              <a:rPr kern="0">
                <a:latin typeface="Open Sans"/>
                <a:cs typeface="Arial" pitchFamily="34" charset="0"/>
                <a:sym typeface="Open Sans"/>
              </a:rPr>
              <a:t>Body Level Three</a:t>
            </a:r>
          </a:p>
          <a:p>
            <a:pPr marL="0" lvl="3" hangingPunct="0">
              <a:defRPr/>
            </a:pPr>
            <a:r>
              <a:rPr kern="0"/>
              <a:t>Body Level Four</a:t>
            </a:r>
          </a:p>
          <a:p>
            <a:pPr marL="0" lvl="4" hangingPunct="0">
              <a:defRPr/>
            </a:pPr>
            <a:r>
              <a:rPr kern="0">
                <a:latin typeface="Open Sans"/>
                <a:cs typeface="Arial" pitchFamily="34" charset="0"/>
                <a:sym typeface="Open Sans"/>
              </a:rPr>
              <a:t>Body Level Five</a:t>
            </a:r>
          </a:p>
        </p:txBody>
      </p:sp>
      <p:sp>
        <p:nvSpPr>
          <p:cNvPr id="1027" name="Rialtas na hÉireann | Government of Ireland"/>
          <p:cNvSpPr txBox="1">
            <a:spLocks noChangeArrowheads="1"/>
          </p:cNvSpPr>
          <p:nvPr/>
        </p:nvSpPr>
        <p:spPr bwMode="auto">
          <a:xfrm>
            <a:off x="541338" y="6318250"/>
            <a:ext cx="4400550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1336" tIns="21336" rIns="21336" bIns="21336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34671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3B332D-8206-4D3F-A7EE-1C4BBD9F79D4}" type="slidenum">
              <a:rPr lang="uk-UA" altLang="en-US" sz="800" b="1" smtClean="0">
                <a:solidFill>
                  <a:srgbClr val="929292"/>
                </a:solidFill>
                <a:latin typeface="Arial" pitchFamily="34" charset="0"/>
              </a:rPr>
              <a:pPr defTabSz="34671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altLang="en-US" sz="800" b="1" smtClean="0">
                <a:solidFill>
                  <a:srgbClr val="929292"/>
                </a:solidFill>
                <a:latin typeface="Arial" pitchFamily="34" charset="0"/>
              </a:rPr>
              <a:t>  An Roinn Talmhaíochta, Bia agus Mara </a:t>
            </a:r>
            <a:r>
              <a:rPr lang="en-US" altLang="en-US" sz="800" smtClean="0">
                <a:solidFill>
                  <a:srgbClr val="929292"/>
                </a:solidFill>
                <a:latin typeface="Arial" pitchFamily="34" charset="0"/>
              </a:rPr>
              <a:t>| Department of Agriculture, Food and the Marine</a:t>
            </a:r>
          </a:p>
        </p:txBody>
      </p:sp>
      <p:pic>
        <p:nvPicPr>
          <p:cNvPr id="2052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74663"/>
            <a:ext cx="552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1825625"/>
            <a:ext cx="7219950" cy="4351338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28638" y="371475"/>
            <a:ext cx="7232650" cy="1143000"/>
          </a:xfrm>
          <a:prstGeom prst="rect">
            <a:avLst/>
          </a:prstGeom>
        </p:spPr>
        <p:txBody>
          <a:bodyPr vert="horz" lIns="38405" tIns="19202" rIns="38405" bIns="19202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defTabSz="346075" rtl="0" eaLnBrk="0" fontAlgn="base" hangingPunct="0">
        <a:spcBef>
          <a:spcPct val="0"/>
        </a:spcBef>
        <a:spcAft>
          <a:spcPct val="0"/>
        </a:spcAft>
        <a:defRPr sz="4000" b="1" spc="-76">
          <a:solidFill>
            <a:srgbClr val="004D44"/>
          </a:solidFill>
          <a:latin typeface="+mn-lt"/>
          <a:ea typeface="Open Sans"/>
          <a:cs typeface="Open Sans"/>
          <a:sym typeface="Open Sans"/>
        </a:defRPr>
      </a:lvl1pPr>
      <a:lvl2pPr algn="l" defTabSz="346075" rtl="0" eaLnBrk="0" fontAlgn="base" hangingPunct="0">
        <a:spcBef>
          <a:spcPct val="0"/>
        </a:spcBef>
        <a:spcAft>
          <a:spcPct val="0"/>
        </a:spcAft>
        <a:defRPr sz="4000" b="1" cap="all" spc="215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/>
        </a:defRPr>
      </a:lvl2pPr>
      <a:lvl3pPr algn="l" defTabSz="346075" rtl="0" eaLnBrk="0" fontAlgn="base" hangingPunct="0">
        <a:spcBef>
          <a:spcPct val="0"/>
        </a:spcBef>
        <a:spcAft>
          <a:spcPct val="0"/>
        </a:spcAft>
        <a:defRPr sz="4000" b="1" cap="all" spc="215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/>
        </a:defRPr>
      </a:lvl3pPr>
      <a:lvl4pPr algn="l" defTabSz="346075" rtl="0" eaLnBrk="0" fontAlgn="base" hangingPunct="0">
        <a:spcBef>
          <a:spcPct val="0"/>
        </a:spcBef>
        <a:spcAft>
          <a:spcPct val="0"/>
        </a:spcAft>
        <a:defRPr sz="4000" b="1" cap="all" spc="215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/>
        </a:defRPr>
      </a:lvl4pPr>
      <a:lvl5pPr algn="l" defTabSz="346075" rtl="0" eaLnBrk="0" fontAlgn="base" hangingPunct="0">
        <a:spcBef>
          <a:spcPct val="0"/>
        </a:spcBef>
        <a:spcAft>
          <a:spcPct val="0"/>
        </a:spcAft>
        <a:defRPr sz="4000" b="1" cap="all" spc="215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/>
        </a:defRPr>
      </a:lvl5pPr>
      <a:lvl6pPr marL="0" marR="0" indent="480060" algn="ct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215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576072" algn="ct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215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672084" algn="ct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215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768096" algn="ct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215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700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1pPr>
      <a:lvl2pPr indent="95250"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2pPr>
      <a:lvl3pPr marL="603250" indent="-358775"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2500" i="1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3pPr>
      <a:lvl4pPr marL="906463" indent="-287338"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2000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4pPr>
      <a:lvl5pPr marL="1208088" indent="-287338" algn="l" defTabSz="3460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–"/>
        <a:defRPr sz="2000" i="1" spc="-63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5pPr>
      <a:lvl6pPr marL="0" marR="0" indent="480060" algn="ctr" defTabSz="34671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-87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576072" algn="ctr" defTabSz="34671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-87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672084" algn="ctr" defTabSz="34671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-87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768096" algn="ctr" defTabSz="34671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-87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96012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192024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288036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384048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480060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576072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672084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768096" algn="r" defTabSz="34671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9A5F3E2F-661F-4F08-8292-6EB8E16E61BD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04/03/2019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A9C309F-E2E4-4496-8DF0-62BCCE41281B}" type="slidenum">
              <a:rPr lang="en-IE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hemicals@hsa.i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brexit" TargetMode="External"/><Relationship Id="rId5" Type="http://schemas.openxmlformats.org/officeDocument/2006/relationships/hyperlink" Target="https://ec.europa.eu/info/brexit_en" TargetMode="External"/><Relationship Id="rId4" Type="http://schemas.openxmlformats.org/officeDocument/2006/relationships/hyperlink" Target="https://www.echa.europa.eu/support/qas-support/browse/-/qa/70Qx/view/topic/theukswithdrawalfromthee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a.ie/eng/Chemicals/Export_Impor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EUchemicals/video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chemicals@hsa.ie" TargetMode="External"/><Relationship Id="rId7" Type="http://schemas.openxmlformats.org/officeDocument/2006/relationships/hyperlink" Target="https://ec.europa.eu/commission/brexit-negotiations_e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ei.gov.ie/en/What-We-Do/EU-Internal-Market/Brexit/" TargetMode="External"/><Relationship Id="rId5" Type="http://schemas.openxmlformats.org/officeDocument/2006/relationships/hyperlink" Target="https://echa.europa.eu/support/dossier-submission-tools/reach-it/notification-to-the-cl-inventory" TargetMode="External"/><Relationship Id="rId4" Type="http://schemas.openxmlformats.org/officeDocument/2006/relationships/hyperlink" Target="https://echa.europa.eu/uk-withdrawal-from-the-eu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rct=j&amp;q=&amp;esrc=s&amp;source=images&amp;cd=&amp;cad=rja&amp;uact=8&amp;ved=2ahUKEwi52difnPzeAhWpSRUIHei1CgUQjRx6BAgBEAU&amp;url=https://newsletter.echa.europa.eu/home/-/newsletter/entry/4_13_world_of_biocides&amp;psig=AOvVaw2X1N7xxAyDEIaGH-qRytmO&amp;ust=1543670856905036" TargetMode="External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3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qa_biocides.pdf" TargetMode="External"/><Relationship Id="rId2" Type="http://schemas.openxmlformats.org/officeDocument/2006/relationships/hyperlink" Target="https://echa.europa.eu/support/qas-support/browse/-/qa/70Qx/view/topic/theukswithdrawalfromtheeu" TargetMode="Externa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www.gov.uk/government/publications/regulating-biocidal-products-if-theres-no-brexit-deal/regulating-biocidal-products-if-theres-no-brexit-deal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mailto:Biocides@agriculture.gov.ie" TargetMode="Externa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4176464" cy="18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699791" cy="19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6755" y="1700808"/>
            <a:ext cx="412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February 28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pic>
        <p:nvPicPr>
          <p:cNvPr id="7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25837" r="50000" b="22232"/>
          <a:stretch/>
        </p:blipFill>
        <p:spPr bwMode="auto">
          <a:xfrm>
            <a:off x="6876256" y="5061023"/>
            <a:ext cx="1944216" cy="6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8" t="22223" r="7718" b="15226"/>
          <a:stretch/>
        </p:blipFill>
        <p:spPr bwMode="auto">
          <a:xfrm>
            <a:off x="6876256" y="5733255"/>
            <a:ext cx="2267744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Impacts on registration for IE companies </a:t>
            </a:r>
            <a:r>
              <a:rPr lang="en-GB" sz="2400" dirty="0" smtClean="0"/>
              <a:t>(1)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252520" cy="5760640"/>
          </a:xfrm>
        </p:spPr>
        <p:txBody>
          <a:bodyPr>
            <a:normAutofit fontScale="92500" lnSpcReduction="20000"/>
          </a:bodyPr>
          <a:lstStyle/>
          <a:p>
            <a:pPr marL="82800" indent="0">
              <a:buNone/>
            </a:pPr>
            <a:endParaRPr lang="en-GB" sz="2200" b="1" dirty="0" smtClean="0"/>
          </a:p>
          <a:p>
            <a:pPr marL="82800" indent="0">
              <a:buNone/>
            </a:pPr>
            <a:r>
              <a:rPr lang="en-GB" sz="2200" b="1" dirty="0" smtClean="0"/>
              <a:t>Scenario: IE company purchasing registered substance from UK registrant </a:t>
            </a:r>
          </a:p>
          <a:p>
            <a:pPr marL="1080000"/>
            <a:r>
              <a:rPr lang="en-GB" sz="2200" dirty="0" smtClean="0"/>
              <a:t>Currently, IE company is downstream user; no registration obligation</a:t>
            </a:r>
          </a:p>
          <a:p>
            <a:pPr marL="1080000"/>
            <a:r>
              <a:rPr lang="en-GB" sz="2200" dirty="0" smtClean="0"/>
              <a:t>After </a:t>
            </a:r>
            <a:r>
              <a:rPr lang="en-GB" sz="2200" dirty="0"/>
              <a:t>B</a:t>
            </a:r>
            <a:r>
              <a:rPr lang="en-GB" sz="2200" dirty="0" smtClean="0"/>
              <a:t>rexit, IE company can’t rely on the UK registration</a:t>
            </a:r>
          </a:p>
          <a:p>
            <a:endParaRPr lang="en-GB" sz="2200" dirty="0"/>
          </a:p>
          <a:p>
            <a:pPr marL="82800" indent="0">
              <a:buNone/>
            </a:pPr>
            <a:r>
              <a:rPr lang="en-GB" sz="2200" b="1" dirty="0" smtClean="0"/>
              <a:t>Options:</a:t>
            </a:r>
          </a:p>
          <a:p>
            <a:pPr marL="82800" indent="0">
              <a:buNone/>
            </a:pPr>
            <a:r>
              <a:rPr lang="en-GB" sz="2200" b="1" dirty="0" smtClean="0"/>
              <a:t>UK supplier:</a:t>
            </a:r>
          </a:p>
          <a:p>
            <a:pPr marL="1080000"/>
            <a:r>
              <a:rPr lang="en-GB" sz="2200" dirty="0"/>
              <a:t>m</a:t>
            </a:r>
            <a:r>
              <a:rPr lang="en-GB" sz="2200" dirty="0" smtClean="0"/>
              <a:t>ove operations related to registered substance to legal entity within EU-27/EEA; complete a legal entity change, or </a:t>
            </a:r>
          </a:p>
          <a:p>
            <a:pPr marL="1080000"/>
            <a:r>
              <a:rPr lang="en-GB" sz="2200" dirty="0" smtClean="0"/>
              <a:t>if manufacturer (but not importer), appoint EU-27/EEA based OR and transfer the registration </a:t>
            </a:r>
          </a:p>
          <a:p>
            <a:endParaRPr lang="en-GB" sz="2200" dirty="0" smtClean="0"/>
          </a:p>
          <a:p>
            <a:pPr marL="82800" indent="0">
              <a:buNone/>
            </a:pPr>
            <a:r>
              <a:rPr lang="en-GB" sz="2200" b="1" dirty="0" smtClean="0"/>
              <a:t>IE company:</a:t>
            </a:r>
          </a:p>
          <a:p>
            <a:pPr marL="1080000"/>
            <a:r>
              <a:rPr lang="en-GB" sz="2200" dirty="0" smtClean="0"/>
              <a:t>sources another EU-27/EEA based supplier, or</a:t>
            </a:r>
          </a:p>
          <a:p>
            <a:pPr marL="1080000"/>
            <a:r>
              <a:rPr lang="en-GB" sz="2200" dirty="0" smtClean="0"/>
              <a:t>continues to source from UK-based supplier, becomes an importer; registers</a:t>
            </a:r>
          </a:p>
          <a:p>
            <a:pPr marL="82800" indent="0">
              <a:buNone/>
            </a:pPr>
            <a:endParaRPr lang="en-GB" sz="2200" dirty="0" smtClean="0"/>
          </a:p>
          <a:p>
            <a:pPr marL="82800" indent="0">
              <a:buNone/>
            </a:pPr>
            <a:r>
              <a:rPr lang="en-GB" sz="2200" b="1" dirty="0" smtClean="0"/>
              <a:t>If you are in this position, consider your options and talk to your UK supplier now about his intentions post-Brexit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5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7973"/>
            <a:ext cx="8784976" cy="1143000"/>
          </a:xfrm>
        </p:spPr>
        <p:txBody>
          <a:bodyPr/>
          <a:lstStyle/>
          <a:p>
            <a:r>
              <a:rPr lang="en-GB" dirty="0" smtClean="0"/>
              <a:t>Impacts on registration for IE companies </a:t>
            </a:r>
            <a:r>
              <a:rPr lang="en-GB" sz="2400" dirty="0" smtClean="0"/>
              <a:t>(2)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973"/>
            <a:ext cx="8229600" cy="4705190"/>
          </a:xfrm>
        </p:spPr>
        <p:txBody>
          <a:bodyPr>
            <a:noAutofit/>
          </a:bodyPr>
          <a:lstStyle/>
          <a:p>
            <a:pPr marL="82800" indent="0">
              <a:buNone/>
            </a:pPr>
            <a:r>
              <a:rPr lang="en-GB" sz="2000" b="1" dirty="0" smtClean="0"/>
              <a:t>Scenario: IE company registrant in joint submission with UK lead registrant</a:t>
            </a:r>
          </a:p>
          <a:p>
            <a:endParaRPr lang="en-GB" sz="2000" dirty="0"/>
          </a:p>
          <a:p>
            <a:pPr marL="1080000"/>
            <a:r>
              <a:rPr lang="en-GB" sz="2000" dirty="0" smtClean="0"/>
              <a:t>Following  Brexit, UK registration will cease to exist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Options to ensure functioning joint submission:</a:t>
            </a:r>
          </a:p>
          <a:p>
            <a:pPr marL="1080000"/>
            <a:r>
              <a:rPr lang="en-GB" sz="2000" dirty="0" smtClean="0"/>
              <a:t>Lead registrant moves to EU-27/EEA, or</a:t>
            </a:r>
          </a:p>
          <a:p>
            <a:pPr marL="1080000"/>
            <a:r>
              <a:rPr lang="en-GB" sz="2000" dirty="0" smtClean="0"/>
              <a:t>New lead registrant appointed and LR role transferred before Brexit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If you are in such a position, talk to your UK lead registrant now to determine his intentions post-Brexit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6347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 </a:t>
            </a:r>
            <a:r>
              <a:rPr lang="en-GB" dirty="0" smtClean="0"/>
              <a:t>on registration for 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82800" indent="0">
              <a:buNone/>
            </a:pPr>
            <a:r>
              <a:rPr lang="en-GB" sz="2000" b="1" dirty="0" smtClean="0"/>
              <a:t>Scenario: UK-based Only Representative who has submitted registrations</a:t>
            </a:r>
          </a:p>
          <a:p>
            <a:pPr marL="82800" indent="0">
              <a:buNone/>
            </a:pPr>
            <a:endParaRPr lang="en-GB" sz="2000" b="1" dirty="0" smtClean="0"/>
          </a:p>
          <a:p>
            <a:pPr marL="1080000"/>
            <a:r>
              <a:rPr lang="en-GB" sz="2000" dirty="0" smtClean="0"/>
              <a:t>After Brexit, OR will no longer be ‘</a:t>
            </a:r>
            <a:r>
              <a:rPr lang="en-GB" sz="2000" i="1" dirty="0" smtClean="0"/>
              <a:t>legally established in the EU</a:t>
            </a:r>
            <a:r>
              <a:rPr lang="en-GB" sz="2000" dirty="0" smtClean="0"/>
              <a:t>’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Options :</a:t>
            </a:r>
          </a:p>
          <a:p>
            <a:pPr marL="1080000"/>
            <a:r>
              <a:rPr lang="en-GB" sz="2000" dirty="0" smtClean="0"/>
              <a:t>OR moves to EU-27/EEA,  or </a:t>
            </a:r>
          </a:p>
          <a:p>
            <a:pPr marL="1080000"/>
            <a:r>
              <a:rPr lang="en-GB" sz="2000" dirty="0" smtClean="0"/>
              <a:t>Non-EU manufacturer appoints new OR based in EU-27/EEA , or</a:t>
            </a:r>
          </a:p>
          <a:p>
            <a:pPr marL="1080000"/>
            <a:r>
              <a:rPr lang="en-GB" sz="2000" dirty="0" smtClean="0"/>
              <a:t>EU-27 company becomes an importer and registers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If you are dependent on a UK-based OR, speak to your OR and/or your non-EU supplier to determine their intentions post-Brexit</a:t>
            </a:r>
          </a:p>
          <a:p>
            <a:pPr marL="82800" indent="0">
              <a:buNone/>
            </a:pPr>
            <a:endParaRPr lang="en-GB" sz="2000" b="1" dirty="0"/>
          </a:p>
          <a:p>
            <a:pPr marL="8280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7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UK companies transferring registrations to EU-27/EEA (1)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Company cannot be set up ‘on paper’ only</a:t>
            </a:r>
          </a:p>
          <a:p>
            <a:endParaRPr lang="en-GB" sz="2000" dirty="0"/>
          </a:p>
          <a:p>
            <a:r>
              <a:rPr lang="en-GB" sz="2000" dirty="0"/>
              <a:t>Must be result of a legal entity </a:t>
            </a:r>
            <a:r>
              <a:rPr lang="en-GB" sz="2000" dirty="0" smtClean="0"/>
              <a:t>change:</a:t>
            </a:r>
            <a:endParaRPr lang="en-GB" sz="2000" dirty="0"/>
          </a:p>
          <a:p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UK </a:t>
            </a:r>
            <a:r>
              <a:rPr lang="en-GB" sz="2000" dirty="0" smtClean="0"/>
              <a:t>company </a:t>
            </a:r>
            <a:r>
              <a:rPr lang="en-GB" sz="2000" dirty="0"/>
              <a:t>goes through acquisition/relocation to the </a:t>
            </a:r>
            <a:r>
              <a:rPr lang="en-GB" sz="2000" dirty="0" smtClean="0"/>
              <a:t>EU-27/EEA, or</a:t>
            </a:r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An intra-group transfer of the </a:t>
            </a:r>
            <a:r>
              <a:rPr lang="en-GB" sz="2000" dirty="0" smtClean="0"/>
              <a:t>activity </a:t>
            </a:r>
            <a:r>
              <a:rPr lang="en-GB" sz="2000" dirty="0"/>
              <a:t>to the EU-27/EEA (e.g. transfer of manufacturing from UK-based mother company to EU-27/EEA-based daughter company)</a:t>
            </a:r>
          </a:p>
          <a:p>
            <a:endParaRPr lang="en-GB" sz="2000" dirty="0" smtClean="0"/>
          </a:p>
          <a:p>
            <a:r>
              <a:rPr lang="en-GB" sz="2000" dirty="0" smtClean="0"/>
              <a:t>Responsible staff and relevant documentation must be available for inspection by the IE enforcement authority at premises of registrant</a:t>
            </a:r>
          </a:p>
          <a:p>
            <a:endParaRPr lang="en-GB" sz="2000" dirty="0" smtClean="0"/>
          </a:p>
          <a:p>
            <a:r>
              <a:rPr lang="en-GB" sz="2000" dirty="0" smtClean="0"/>
              <a:t>Also applies to ORs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4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260745"/>
            <a:ext cx="8507288" cy="1143000"/>
          </a:xfrm>
        </p:spPr>
        <p:txBody>
          <a:bodyPr>
            <a:normAutofit/>
          </a:bodyPr>
          <a:lstStyle/>
          <a:p>
            <a:r>
              <a:rPr lang="en-GB" sz="2400" dirty="0"/>
              <a:t>UK </a:t>
            </a:r>
            <a:r>
              <a:rPr lang="en-GB" sz="2400" dirty="0" smtClean="0"/>
              <a:t>companies transferring registrations to EU-27/EEA (2)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  <a:p>
            <a:r>
              <a:rPr lang="en-GB" sz="2400" dirty="0"/>
              <a:t>Changes must be notified </a:t>
            </a:r>
            <a:r>
              <a:rPr lang="en-GB" sz="2400" dirty="0" smtClean="0"/>
              <a:t>in </a:t>
            </a:r>
            <a:r>
              <a:rPr lang="en-GB" sz="2400" dirty="0"/>
              <a:t>REACH IT ahead of </a:t>
            </a:r>
            <a:r>
              <a:rPr lang="en-GB" sz="2400" dirty="0" smtClean="0"/>
              <a:t>UK withdrawal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ECHA has </a:t>
            </a:r>
            <a:r>
              <a:rPr lang="en-GB" sz="2400" dirty="0" smtClean="0"/>
              <a:t>guidance </a:t>
            </a:r>
            <a:r>
              <a:rPr lang="en-GB" sz="2400" dirty="0"/>
              <a:t>on how to transfer registrations</a:t>
            </a:r>
          </a:p>
          <a:p>
            <a:endParaRPr lang="en-GB" sz="2400" dirty="0"/>
          </a:p>
          <a:p>
            <a:r>
              <a:rPr lang="en-GB" sz="2400" dirty="0"/>
              <a:t>ECHA to open </a:t>
            </a:r>
            <a:r>
              <a:rPr lang="en-GB" sz="2400" dirty="0" smtClean="0"/>
              <a:t>‘Brexit </a:t>
            </a:r>
            <a:r>
              <a:rPr lang="en-GB" sz="2400" dirty="0"/>
              <a:t>w</a:t>
            </a:r>
            <a:r>
              <a:rPr lang="en-GB" sz="2400" dirty="0" smtClean="0"/>
              <a:t>indow</a:t>
            </a:r>
            <a:r>
              <a:rPr lang="en-GB" sz="2400" dirty="0"/>
              <a:t>’ in REACH IT </a:t>
            </a:r>
            <a:r>
              <a:rPr lang="en-GB" sz="2400" dirty="0" smtClean="0"/>
              <a:t>to </a:t>
            </a:r>
            <a:r>
              <a:rPr lang="en-GB" sz="2400" dirty="0"/>
              <a:t>allow transfers to take place </a:t>
            </a:r>
            <a:r>
              <a:rPr lang="en-GB" sz="2400" dirty="0" smtClean="0"/>
              <a:t>(March </a:t>
            </a:r>
            <a:r>
              <a:rPr lang="en-GB" sz="2400" dirty="0"/>
              <a:t>12</a:t>
            </a:r>
            <a:r>
              <a:rPr lang="en-GB" sz="2400" baseline="30000" dirty="0"/>
              <a:t>th</a:t>
            </a:r>
            <a:r>
              <a:rPr lang="en-GB" sz="2400" dirty="0"/>
              <a:t> – </a:t>
            </a:r>
            <a:r>
              <a:rPr lang="en-GB" sz="2400" dirty="0" smtClean="0"/>
              <a:t>29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Following the legal entity change, UK legal entity must cease manufacturing/importing until after the UK withdrawal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1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IE downstream users/distributors sourcing mixtures from UK supplier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Before Brexit:</a:t>
            </a:r>
          </a:p>
          <a:p>
            <a:r>
              <a:rPr lang="en-GB" sz="2000" dirty="0" smtClean="0"/>
              <a:t>UK formulator  has no registration duties for substances he uses in the formulation (downstream user)</a:t>
            </a:r>
          </a:p>
          <a:p>
            <a:r>
              <a:rPr lang="en-GB" sz="2000" dirty="0" smtClean="0"/>
              <a:t>IE downstream user/distributor has no registration duties for the substances in the mixture he sources from the UK formulator</a:t>
            </a:r>
          </a:p>
          <a:p>
            <a:endParaRPr lang="en-GB" sz="2000" dirty="0" smtClean="0"/>
          </a:p>
          <a:p>
            <a:pPr marL="82800" indent="0">
              <a:buNone/>
            </a:pPr>
            <a:r>
              <a:rPr lang="en-GB" sz="2000" b="1" dirty="0" smtClean="0"/>
              <a:t>After Brexit:</a:t>
            </a:r>
          </a:p>
          <a:p>
            <a:r>
              <a:rPr lang="en-GB" sz="2000" dirty="0" smtClean="0"/>
              <a:t>UK company becomes a non-EU formulator</a:t>
            </a:r>
          </a:p>
          <a:p>
            <a:r>
              <a:rPr lang="en-GB" sz="2000" dirty="0" smtClean="0"/>
              <a:t>IE downstream user/distributor becomes an importer (from outside the EU) of the substances in the mixture </a:t>
            </a:r>
          </a:p>
          <a:p>
            <a:r>
              <a:rPr lang="en-GB" sz="2000" dirty="0" smtClean="0"/>
              <a:t>IE company potentially has registration duties for the substances in the mixture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8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 downstream users/distributors sourcing mixtures from UK supplier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L="82800" indent="0">
              <a:buNone/>
            </a:pPr>
            <a:r>
              <a:rPr lang="en-GB" sz="2000" b="1" dirty="0" smtClean="0"/>
              <a:t>Post-Brexit options :</a:t>
            </a:r>
          </a:p>
          <a:p>
            <a:r>
              <a:rPr lang="en-GB" sz="2000" dirty="0" smtClean="0"/>
              <a:t>IE company sources the mixture from a different EU-27/EEA based supplier, or</a:t>
            </a:r>
          </a:p>
          <a:p>
            <a:r>
              <a:rPr lang="en-GB" sz="2000" dirty="0" smtClean="0"/>
              <a:t>IE company continues to source the mixture from the UK supplier and takes on registration duties for the substance, as the importer, or</a:t>
            </a:r>
          </a:p>
          <a:p>
            <a:endParaRPr lang="en-GB" sz="2000" dirty="0"/>
          </a:p>
          <a:p>
            <a:r>
              <a:rPr lang="en-GB" sz="2000" dirty="0" smtClean="0"/>
              <a:t>UK company, as non-EU formulator, appoints an EU-27/EEA based OR</a:t>
            </a:r>
          </a:p>
          <a:p>
            <a:r>
              <a:rPr lang="en-GB" sz="2000" dirty="0" smtClean="0"/>
              <a:t>In this scenario, IE company would still be a DU, covered by the OR arrangement</a:t>
            </a:r>
          </a:p>
          <a:p>
            <a:endParaRPr lang="en-GB" sz="2000" dirty="0"/>
          </a:p>
          <a:p>
            <a:r>
              <a:rPr lang="en-GB" sz="2000" dirty="0" smtClean="0"/>
              <a:t>Note: Exemption for re-import under article 2(7)(c) of REACH may apply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4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Exemption for re-imported </a:t>
            </a:r>
            <a:r>
              <a:rPr lang="en-GB" dirty="0" smtClean="0"/>
              <a:t>substances </a:t>
            </a:r>
            <a:r>
              <a:rPr lang="en-GB" sz="2400" dirty="0" smtClean="0"/>
              <a:t>(1)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Exemption from registration for re-imported substances (article </a:t>
            </a:r>
            <a:r>
              <a:rPr lang="en-GB" sz="2000" dirty="0"/>
              <a:t>2(7)(c</a:t>
            </a:r>
            <a:r>
              <a:rPr lang="en-GB" sz="2000" dirty="0" smtClean="0"/>
              <a:t>))</a:t>
            </a:r>
          </a:p>
          <a:p>
            <a:r>
              <a:rPr lang="en-GB" sz="2000" dirty="0" smtClean="0"/>
              <a:t>Applies to substances registered in the EU, exported by an actor in the supply chain and re-imported back into the EU by the same actor, or a different actor, in the same supply chain</a:t>
            </a:r>
          </a:p>
          <a:p>
            <a:endParaRPr lang="en-GB" sz="2000" dirty="0" smtClean="0"/>
          </a:p>
          <a:p>
            <a:pPr marL="82800" indent="0">
              <a:buNone/>
            </a:pPr>
            <a:r>
              <a:rPr lang="en-GB" sz="2000" dirty="0" smtClean="0"/>
              <a:t>Conditions:</a:t>
            </a:r>
          </a:p>
          <a:p>
            <a:r>
              <a:rPr lang="en-GB" sz="2000" dirty="0" smtClean="0"/>
              <a:t>Substance exported and re-imported must be </a:t>
            </a:r>
            <a:r>
              <a:rPr lang="en-GB" sz="2000" u="sng" dirty="0" smtClean="0"/>
              <a:t>the same</a:t>
            </a:r>
          </a:p>
          <a:p>
            <a:r>
              <a:rPr lang="en-GB" sz="2000" dirty="0" smtClean="0"/>
              <a:t>Re-importer must be provided with information on the substance</a:t>
            </a:r>
          </a:p>
          <a:p>
            <a:endParaRPr lang="en-GB" sz="2000" dirty="0"/>
          </a:p>
          <a:p>
            <a:r>
              <a:rPr lang="en-GB" sz="2000" dirty="0"/>
              <a:t>M</a:t>
            </a:r>
            <a:r>
              <a:rPr lang="en-GB" sz="2000" dirty="0" smtClean="0"/>
              <a:t>ay be option for IE companies sourcing UK-formulated mixtures </a:t>
            </a:r>
          </a:p>
          <a:p>
            <a:r>
              <a:rPr lang="en-GB" sz="2000" dirty="0" smtClean="0"/>
              <a:t>IE company may be seen as a re-importer of substances in the mixture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88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Exemption for re-imported substances </a:t>
            </a:r>
            <a:r>
              <a:rPr lang="en-GB" sz="2400" dirty="0" smtClean="0"/>
              <a:t>(2)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929411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Scenario: UK formulator sources the substances for his mixtures in the EU and supplies the mixture to an IE company</a:t>
            </a:r>
          </a:p>
          <a:p>
            <a:pPr marL="82800" indent="0">
              <a:buNone/>
            </a:pPr>
            <a:endParaRPr lang="en-GB" sz="2000" b="1" dirty="0" smtClean="0"/>
          </a:p>
          <a:p>
            <a:r>
              <a:rPr lang="en-GB" sz="2000" dirty="0" smtClean="0"/>
              <a:t>Substances are registered by the UK formulator’s  EU supplier </a:t>
            </a:r>
          </a:p>
          <a:p>
            <a:r>
              <a:rPr lang="en-GB" sz="2000" dirty="0" smtClean="0"/>
              <a:t>After Brexit, substances exported out of the EU to the UK formulator</a:t>
            </a:r>
          </a:p>
          <a:p>
            <a:r>
              <a:rPr lang="en-GB" sz="2000" dirty="0" smtClean="0"/>
              <a:t>UK formulator prepares the mixture (without chemically modifying the substances) and sells the mixture to IE company</a:t>
            </a:r>
          </a:p>
          <a:p>
            <a:r>
              <a:rPr lang="en-GB" sz="2000" dirty="0" smtClean="0"/>
              <a:t>IE company re-imports the substances (in the mixture) back into the EU</a:t>
            </a:r>
          </a:p>
          <a:p>
            <a:endParaRPr lang="en-GB" sz="2000" dirty="0"/>
          </a:p>
          <a:p>
            <a:r>
              <a:rPr lang="en-GB" sz="2000" dirty="0" smtClean="0"/>
              <a:t>In this case, the exemption from registration could apply to the IE company, providing conditions of the exemption are met</a:t>
            </a:r>
          </a:p>
          <a:p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You may be in this situation; talk to your UK supplier and determine if he sources EU-registered substances for his mixtures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487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Land Bridge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IE companies may source substances in the EU which are then driven across the UK and delivered to Ireland from the UK</a:t>
            </a:r>
          </a:p>
          <a:p>
            <a:endParaRPr lang="en-GB" sz="2000" dirty="0"/>
          </a:p>
          <a:p>
            <a:r>
              <a:rPr lang="en-GB" sz="2000" dirty="0" smtClean="0"/>
              <a:t>ECHA has provided clarification (Q&amp;A);  the fact that an EU-registered substance is transported through a third country is immaterial</a:t>
            </a:r>
          </a:p>
          <a:p>
            <a:endParaRPr lang="en-GB" sz="2000" dirty="0"/>
          </a:p>
          <a:p>
            <a:r>
              <a:rPr lang="en-GB" sz="2000" dirty="0" smtClean="0"/>
              <a:t>No registration duties for IE companies using this route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9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6322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4571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3"/>
            <a:ext cx="8640960" cy="166801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Opening and Welcoming Remarks</a:t>
            </a:r>
          </a:p>
          <a:p>
            <a:r>
              <a:rPr lang="en-US" sz="3200" b="1" dirty="0" smtClean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Dr. Sharon McGuinness, HSA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1412776"/>
            <a:ext cx="9148214" cy="16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_walsh.HSA\AppData\Local\Microsoft\Windows\Temporary Internet Files\Content.Outlook\HOWI7FHT\brexit_ready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5046486"/>
            <a:ext cx="4612131" cy="1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REACH Authorisation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A </a:t>
            </a:r>
            <a:r>
              <a:rPr lang="en-GB" sz="2000" dirty="0"/>
              <a:t>manufacturer, importer or downstream user may not place a substance on the market for a use, or use it himself,  after a certain date (sunset date) if the substance is included in Annex XIV of REACH</a:t>
            </a:r>
          </a:p>
          <a:p>
            <a:endParaRPr lang="en-GB" sz="2000" dirty="0"/>
          </a:p>
          <a:p>
            <a:r>
              <a:rPr lang="en-GB" sz="2000" dirty="0"/>
              <a:t>A company who applies for an authorisation can do so for his own use and </a:t>
            </a:r>
            <a:r>
              <a:rPr lang="en-GB" sz="2000" dirty="0" smtClean="0"/>
              <a:t>the </a:t>
            </a:r>
            <a:r>
              <a:rPr lang="en-GB" sz="2000" dirty="0"/>
              <a:t>uses of his downstream </a:t>
            </a:r>
            <a:r>
              <a:rPr lang="en-GB" sz="2000" dirty="0" smtClean="0"/>
              <a:t>users (DUs)</a:t>
            </a:r>
          </a:p>
          <a:p>
            <a:endParaRPr lang="en-GB" sz="2000" dirty="0" smtClean="0"/>
          </a:p>
          <a:p>
            <a:r>
              <a:rPr lang="en-GB" sz="2000" dirty="0" smtClean="0"/>
              <a:t>After </a:t>
            </a:r>
            <a:r>
              <a:rPr lang="en-GB" sz="2000" dirty="0"/>
              <a:t>B</a:t>
            </a:r>
            <a:r>
              <a:rPr lang="en-GB" sz="2000" dirty="0" smtClean="0"/>
              <a:t>rexit, authorisations granted to UK company will not be valid</a:t>
            </a:r>
          </a:p>
          <a:p>
            <a:endParaRPr lang="en-GB" sz="2000" dirty="0"/>
          </a:p>
          <a:p>
            <a:r>
              <a:rPr lang="en-GB" sz="2000" dirty="0" smtClean="0"/>
              <a:t>If application also covered uses of his DUs, they too will no longer be covered after Brexit</a:t>
            </a:r>
          </a:p>
          <a:p>
            <a:endParaRPr lang="en-GB" sz="2000" dirty="0"/>
          </a:p>
          <a:p>
            <a:r>
              <a:rPr lang="en-GB" sz="2000" dirty="0" smtClean="0"/>
              <a:t>Currently, no adopted decisions falling in this scenario (DU covered </a:t>
            </a:r>
            <a:r>
              <a:rPr lang="en-GB" sz="2000" dirty="0"/>
              <a:t>b</a:t>
            </a:r>
            <a:r>
              <a:rPr lang="en-GB" sz="2000" dirty="0" smtClean="0"/>
              <a:t>y UK applications), but pending ones may be; </a:t>
            </a:r>
            <a:r>
              <a:rPr lang="en-GB" sz="2000" dirty="0"/>
              <a:t>EU-27 based </a:t>
            </a:r>
            <a:r>
              <a:rPr lang="en-GB" sz="2000" dirty="0" smtClean="0"/>
              <a:t>DUs </a:t>
            </a:r>
            <a:r>
              <a:rPr lang="en-GB" sz="2000" dirty="0"/>
              <a:t>should assess if the applicant for authorisation for their use is based in the UK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3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12"/>
            <a:ext cx="8229600" cy="1143000"/>
          </a:xfrm>
        </p:spPr>
        <p:txBody>
          <a:bodyPr/>
          <a:lstStyle/>
          <a:p>
            <a:r>
              <a:rPr lang="en-GB" dirty="0"/>
              <a:t>REACH Authorisations after Brexit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1" y="1281412"/>
            <a:ext cx="8784976" cy="5243932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Options for UK company;</a:t>
            </a:r>
          </a:p>
          <a:p>
            <a:pPr marL="1080000"/>
            <a:r>
              <a:rPr lang="en-GB" sz="2000" dirty="0" smtClean="0"/>
              <a:t>transfer authorisation/pending application to EU-27/EEA OR, with effect on withdrawal date (note: importer cannot appoint an OR)</a:t>
            </a:r>
          </a:p>
          <a:p>
            <a:pPr marL="1080000"/>
            <a:endParaRPr lang="en-GB" sz="2000" dirty="0"/>
          </a:p>
          <a:p>
            <a:pPr marL="1080000"/>
            <a:r>
              <a:rPr lang="en-GB" sz="2000" dirty="0"/>
              <a:t>transfer authorisation/pending application to EU-27/EEA manufacturer/importer/downstream user of the substance, with uses covered by the application through a legal entity change. </a:t>
            </a:r>
            <a:r>
              <a:rPr lang="en-GB" sz="2000" dirty="0" smtClean="0"/>
              <a:t>(note: must </a:t>
            </a:r>
            <a:r>
              <a:rPr lang="en-GB" sz="2000" dirty="0"/>
              <a:t>happen </a:t>
            </a:r>
            <a:r>
              <a:rPr lang="en-GB" sz="2000" u="sng" dirty="0"/>
              <a:t>before</a:t>
            </a:r>
            <a:r>
              <a:rPr lang="en-GB" sz="2000" dirty="0"/>
              <a:t> UK </a:t>
            </a:r>
            <a:r>
              <a:rPr lang="en-GB" sz="2000" dirty="0" smtClean="0"/>
              <a:t>withdrawal and change </a:t>
            </a:r>
            <a:r>
              <a:rPr lang="en-GB" sz="2000" dirty="0"/>
              <a:t>of legal entity cannot extend the scope of original application)</a:t>
            </a:r>
          </a:p>
          <a:p>
            <a:pPr marL="82800" indent="0">
              <a:buNone/>
            </a:pPr>
            <a:endParaRPr lang="en-GB" sz="2000" dirty="0" smtClean="0"/>
          </a:p>
          <a:p>
            <a:pPr marL="82800" indent="0">
              <a:buNone/>
            </a:pPr>
            <a:r>
              <a:rPr lang="en-GB" sz="2000" b="1" dirty="0" smtClean="0"/>
              <a:t>Options for </a:t>
            </a:r>
            <a:r>
              <a:rPr lang="en-GB" sz="2000" b="1" dirty="0"/>
              <a:t> </a:t>
            </a:r>
            <a:r>
              <a:rPr lang="en-GB" sz="2000" b="1" dirty="0" smtClean="0"/>
              <a:t>UK-based ORs:</a:t>
            </a:r>
          </a:p>
          <a:p>
            <a:pPr marL="1080000"/>
            <a:r>
              <a:rPr lang="en-GB" sz="2000" dirty="0" smtClean="0"/>
              <a:t>transfer authorisation/pending application to EU-27/EEA OR (must happen </a:t>
            </a:r>
            <a:r>
              <a:rPr lang="en-GB" sz="2000" u="sng" dirty="0" smtClean="0"/>
              <a:t>before</a:t>
            </a:r>
            <a:r>
              <a:rPr lang="en-GB" sz="2000" dirty="0" smtClean="0"/>
              <a:t> UK withdrawal)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198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REACH Authorisations after Brexit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Options for IE downstream user relying </a:t>
            </a:r>
            <a:r>
              <a:rPr lang="en-GB" sz="2000" b="1" dirty="0"/>
              <a:t>on </a:t>
            </a:r>
            <a:r>
              <a:rPr lang="en-GB" sz="2000" b="1" dirty="0" smtClean="0"/>
              <a:t>a pending UK application for authorisation</a:t>
            </a:r>
            <a:r>
              <a:rPr lang="en-GB" sz="2000" dirty="0" smtClean="0"/>
              <a:t>:</a:t>
            </a:r>
          </a:p>
          <a:p>
            <a:pPr marL="82800" indent="0">
              <a:buNone/>
            </a:pPr>
            <a:endParaRPr lang="en-GB" sz="2000" dirty="0" smtClean="0"/>
          </a:p>
          <a:p>
            <a:pPr marL="1080000"/>
            <a:r>
              <a:rPr lang="en-GB" sz="2000" dirty="0" smtClean="0"/>
              <a:t>Contact the UK applicant to assess if he will transfer the application before the withdrawal date</a:t>
            </a:r>
          </a:p>
          <a:p>
            <a:pPr marL="1080000"/>
            <a:endParaRPr lang="en-GB" sz="2000" dirty="0" smtClean="0"/>
          </a:p>
          <a:p>
            <a:pPr marL="1080000"/>
            <a:r>
              <a:rPr lang="en-GB" sz="2000" dirty="0" smtClean="0"/>
              <a:t>If the application for authorisation is a joint application with other EU-27 legal entities, the IE DU may obtain the supply for an EU-based co-applicant</a:t>
            </a:r>
          </a:p>
          <a:p>
            <a:pPr marL="1080000"/>
            <a:endParaRPr lang="en-GB" sz="2000" dirty="0"/>
          </a:p>
          <a:p>
            <a:pPr marL="1080000"/>
            <a:r>
              <a:rPr lang="en-GB" sz="2000" dirty="0" smtClean="0"/>
              <a:t>Or, he may need to apply </a:t>
            </a:r>
            <a:r>
              <a:rPr lang="en-GB" sz="2000" dirty="0"/>
              <a:t>for an authorisation </a:t>
            </a:r>
            <a:r>
              <a:rPr lang="en-GB" sz="2000" dirty="0" smtClean="0"/>
              <a:t>himself</a:t>
            </a:r>
          </a:p>
          <a:p>
            <a:pPr marL="62280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827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Companies based outside of the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000" b="1" dirty="0" smtClean="0"/>
              <a:t>Scenario: Non EU manufacturer/formulator has appointed UK-based OR</a:t>
            </a:r>
          </a:p>
          <a:p>
            <a:pPr marL="82800" indent="0">
              <a:buNone/>
            </a:pPr>
            <a:endParaRPr lang="en-GB" sz="2000" dirty="0"/>
          </a:p>
          <a:p>
            <a:pPr marL="82800" indent="0">
              <a:buNone/>
            </a:pPr>
            <a:r>
              <a:rPr lang="en-GB" sz="2000" b="1" dirty="0" smtClean="0"/>
              <a:t>Options:</a:t>
            </a:r>
          </a:p>
          <a:p>
            <a:pPr marL="1080000"/>
            <a:r>
              <a:rPr lang="en-GB" sz="2000" dirty="0" smtClean="0"/>
              <a:t>Can </a:t>
            </a:r>
            <a:r>
              <a:rPr lang="en-GB" sz="2000" dirty="0"/>
              <a:t>appoint a new OR in an EU-27 MS/EEA</a:t>
            </a:r>
          </a:p>
          <a:p>
            <a:pPr marL="1080000"/>
            <a:endParaRPr lang="en-GB" sz="2000" dirty="0" smtClean="0"/>
          </a:p>
          <a:p>
            <a:pPr marL="1080000"/>
            <a:r>
              <a:rPr lang="en-GB" sz="2000" dirty="0" smtClean="0"/>
              <a:t>Requires collaboration between old and new OR for legal entity change</a:t>
            </a:r>
          </a:p>
          <a:p>
            <a:pPr marL="1080000"/>
            <a:endParaRPr lang="en-GB" sz="2000" dirty="0" smtClean="0"/>
          </a:p>
          <a:p>
            <a:pPr marL="1080000"/>
            <a:r>
              <a:rPr lang="en-GB" sz="2000" dirty="0" smtClean="0"/>
              <a:t>Must take place before the UK withdrawal </a:t>
            </a:r>
          </a:p>
          <a:p>
            <a:pPr marL="1080000"/>
            <a:endParaRPr lang="en-GB" sz="2000" dirty="0" smtClean="0"/>
          </a:p>
          <a:p>
            <a:pPr marL="1080000"/>
            <a:r>
              <a:rPr lang="en-GB" sz="2000" dirty="0" smtClean="0"/>
              <a:t>Must be notified to ECHA through REACH IT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48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a UK perspective….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28133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If a transitional arrangement </a:t>
            </a:r>
            <a:r>
              <a:rPr lang="en-GB" sz="2000" dirty="0"/>
              <a:t>i</a:t>
            </a:r>
            <a:r>
              <a:rPr lang="en-GB" sz="2000" dirty="0" smtClean="0"/>
              <a:t>s agreed, EU law will continue to apply in the UK during that time (subject to terms set out in Withdrawal Agreement)</a:t>
            </a:r>
          </a:p>
          <a:p>
            <a:endParaRPr lang="en-GB" sz="2000" dirty="0" smtClean="0"/>
          </a:p>
          <a:p>
            <a:pPr lvl="1"/>
            <a:r>
              <a:rPr lang="en-GB" sz="2000" dirty="0" smtClean="0"/>
              <a:t>But, HSE/DEFRA will no longer participate in EU committees or act as a ‘lead authority’ </a:t>
            </a:r>
          </a:p>
          <a:p>
            <a:endParaRPr lang="en-GB" sz="2000" dirty="0" smtClean="0"/>
          </a:p>
          <a:p>
            <a:r>
              <a:rPr lang="en-GB" sz="2000" dirty="0" smtClean="0"/>
              <a:t>Limited/no participation by UK in EU institutions, agencies and bodies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7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No Deal Contingency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 EU </a:t>
            </a:r>
            <a:r>
              <a:rPr lang="en-GB" sz="2000" dirty="0"/>
              <a:t>(</a:t>
            </a:r>
            <a:r>
              <a:rPr lang="en-GB" sz="2000" dirty="0" smtClean="0"/>
              <a:t>Withdrawal) Act became law in June 2018</a:t>
            </a:r>
          </a:p>
          <a:p>
            <a:endParaRPr lang="en-GB" sz="2000" dirty="0" smtClean="0"/>
          </a:p>
          <a:p>
            <a:r>
              <a:rPr lang="en-GB" sz="2000" dirty="0" smtClean="0"/>
              <a:t>Will convert EU chemicals regulations to UK domestic law</a:t>
            </a:r>
          </a:p>
          <a:p>
            <a:endParaRPr lang="en-GB" sz="2000" dirty="0" smtClean="0"/>
          </a:p>
          <a:p>
            <a:r>
              <a:rPr lang="en-GB" sz="2000" dirty="0" smtClean="0"/>
              <a:t>Contingency Statutory Instruments (SIs) will correct deficiencies to ensure regulations are operable outside EU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SIs ready to come into effect 29 March 2019</a:t>
            </a:r>
          </a:p>
          <a:p>
            <a:endParaRPr lang="en-GB" sz="2000" dirty="0"/>
          </a:p>
          <a:p>
            <a:r>
              <a:rPr lang="en-GB" sz="2000" dirty="0" smtClean="0"/>
              <a:t>A no deal outcome would mean companies wanting to operate in both UK and EU markets will need to deal with both regulatory systems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689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Preparing for Brexit  - REACH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888"/>
            <a:ext cx="8229600" cy="5904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/>
              <a:t>Examine your current supply chain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Do you source substances from a UK-based supplier?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Are you a downstream user, relying on a UK-based only Representative?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sz="2000" dirty="0" smtClean="0"/>
              <a:t>Are you reliant on an IE distributor who in turn sources from the UK?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May you be reliant </a:t>
            </a:r>
            <a:r>
              <a:rPr lang="en-GB" sz="2000" dirty="0" smtClean="0"/>
              <a:t>on </a:t>
            </a:r>
            <a:r>
              <a:rPr lang="en-GB" sz="2000" smtClean="0"/>
              <a:t>a </a:t>
            </a:r>
            <a:r>
              <a:rPr lang="en-GB" sz="2000" smtClean="0"/>
              <a:t>future UK </a:t>
            </a:r>
            <a:r>
              <a:rPr lang="en-GB" sz="2000" dirty="0" smtClean="0"/>
              <a:t>company granted authorisation?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Can you change your supplier to an EU-27/EEA one?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Are you in a position to take on the role of importer if you continue to source in the UK post-Brexit?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 smtClean="0"/>
              <a:t>Speak to your UK suppliers/ORs to determine their plans post-Brexit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05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Supports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 smtClean="0"/>
              <a:t>HSA chemicals helpdesk: </a:t>
            </a:r>
            <a:r>
              <a:rPr lang="en-GB" sz="2200" dirty="0" smtClean="0">
                <a:hlinkClick r:id="rId3"/>
              </a:rPr>
              <a:t>chemicals@hsa.ie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HSA webpages www.hsa.ie/brexit</a:t>
            </a:r>
          </a:p>
          <a:p>
            <a:endParaRPr lang="en-GB" sz="2200" dirty="0" smtClean="0"/>
          </a:p>
          <a:p>
            <a:r>
              <a:rPr lang="en-GB" sz="2200" dirty="0" smtClean="0"/>
              <a:t>ECHA webpages on UK </a:t>
            </a:r>
            <a:r>
              <a:rPr lang="en-GB" sz="2200" dirty="0"/>
              <a:t>withdrawal (</a:t>
            </a:r>
            <a:r>
              <a:rPr lang="en-GB" sz="2200" dirty="0" smtClean="0"/>
              <a:t>Q&amp;As and guidance) </a:t>
            </a:r>
            <a:r>
              <a:rPr lang="en-GB" sz="2200" dirty="0">
                <a:hlinkClick r:id="rId4"/>
              </a:rPr>
              <a:t>https://www.echa.europa.eu/support/qas-support/browse/-/</a:t>
            </a:r>
            <a:r>
              <a:rPr lang="en-GB" sz="2200" dirty="0" smtClean="0">
                <a:hlinkClick r:id="rId4"/>
              </a:rPr>
              <a:t>qa/70Qx/view/topic/theukswithdrawalfromtheeu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European </a:t>
            </a:r>
            <a:r>
              <a:rPr lang="en-GB" sz="2200" dirty="0"/>
              <a:t>Commission Notices </a:t>
            </a:r>
            <a:r>
              <a:rPr lang="en-GB" sz="2200" dirty="0">
                <a:hlinkClick r:id="rId5"/>
              </a:rPr>
              <a:t>https://</a:t>
            </a:r>
            <a:r>
              <a:rPr lang="en-GB" sz="2200" dirty="0" smtClean="0">
                <a:hlinkClick r:id="rId5"/>
              </a:rPr>
              <a:t>ec.europa.eu/info/brexit_en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UK Government Brexit Publications – no </a:t>
            </a:r>
            <a:r>
              <a:rPr lang="en-GB" sz="2200" dirty="0"/>
              <a:t>deal scenarios </a:t>
            </a:r>
            <a:r>
              <a:rPr lang="en-GB" sz="2200" dirty="0">
                <a:hlinkClick r:id="rId6"/>
              </a:rPr>
              <a:t>https://</a:t>
            </a:r>
            <a:r>
              <a:rPr lang="en-GB" sz="2200" dirty="0" smtClean="0">
                <a:hlinkClick r:id="rId6"/>
              </a:rPr>
              <a:t>www.gov.uk/government/brexit</a:t>
            </a:r>
            <a:r>
              <a:rPr lang="en-GB" sz="2200" dirty="0" smtClean="0"/>
              <a:t> </a:t>
            </a:r>
          </a:p>
          <a:p>
            <a:endParaRPr lang="en-GB" sz="2200" dirty="0"/>
          </a:p>
          <a:p>
            <a:r>
              <a:rPr lang="en-GB" sz="2200" dirty="0" smtClean="0"/>
              <a:t>IE Government Departments and Agencies (especially Enterprise Ireland, </a:t>
            </a:r>
            <a:r>
              <a:rPr lang="en-GB" sz="2200" dirty="0" err="1" smtClean="0"/>
              <a:t>InterTrade</a:t>
            </a:r>
            <a:r>
              <a:rPr lang="en-GB" sz="2200" dirty="0" smtClean="0"/>
              <a:t> Ireland, Strategic Banking Corporation of Ireland, Revenue)</a:t>
            </a:r>
          </a:p>
          <a:p>
            <a:endParaRPr lang="en-GB" sz="2200" dirty="0"/>
          </a:p>
          <a:p>
            <a:r>
              <a:rPr lang="en-GB" sz="2200" dirty="0" smtClean="0"/>
              <a:t>Trade organisations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7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952328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Thank you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4176464" cy="18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699791" cy="19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6755" y="1700808"/>
            <a:ext cx="412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February 28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pic>
        <p:nvPicPr>
          <p:cNvPr id="7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25837" r="50000" b="22232"/>
          <a:stretch/>
        </p:blipFill>
        <p:spPr bwMode="auto">
          <a:xfrm>
            <a:off x="6876256" y="5061023"/>
            <a:ext cx="1944216" cy="6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8" t="22223" r="7718" b="15226"/>
          <a:stretch/>
        </p:blipFill>
        <p:spPr bwMode="auto">
          <a:xfrm>
            <a:off x="6876256" y="5733255"/>
            <a:ext cx="2267744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Health and Safety Authority Mandate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0"/>
            <a:r>
              <a:rPr lang="en-IE" sz="2000" dirty="0" smtClean="0"/>
              <a:t>To </a:t>
            </a:r>
            <a:r>
              <a:rPr lang="en-IE" sz="2000" dirty="0"/>
              <a:t>regulate and promote the safety, health and welfare of people at work and those affected by work </a:t>
            </a:r>
            <a:r>
              <a:rPr lang="en-IE" sz="2000" dirty="0" smtClean="0"/>
              <a:t>activities</a:t>
            </a:r>
            <a:r>
              <a:rPr lang="en-IE" sz="2000" dirty="0"/>
              <a:t> </a:t>
            </a:r>
            <a:endParaRPr lang="en-GB" sz="2000" dirty="0"/>
          </a:p>
          <a:p>
            <a:pPr marL="82800" indent="0">
              <a:buNone/>
            </a:pPr>
            <a:endParaRPr lang="en-GB" sz="2000" dirty="0"/>
          </a:p>
          <a:p>
            <a:pPr lvl="0"/>
            <a:r>
              <a:rPr lang="en-IE" sz="2000" dirty="0"/>
              <a:t>To promote improvement in the safety, health and welfare of people at work and those affected by work </a:t>
            </a:r>
            <a:r>
              <a:rPr lang="en-IE" sz="2000" dirty="0" smtClean="0"/>
              <a:t>activities</a:t>
            </a:r>
            <a:endParaRPr lang="en-GB" sz="2000" dirty="0"/>
          </a:p>
          <a:p>
            <a:pPr marL="82800" indent="0">
              <a:buNone/>
            </a:pPr>
            <a:r>
              <a:rPr lang="en-IE" sz="2000" dirty="0"/>
              <a:t> </a:t>
            </a:r>
            <a:endParaRPr lang="en-GB" sz="2000" dirty="0"/>
          </a:p>
          <a:p>
            <a:pPr lvl="0"/>
            <a:r>
              <a:rPr lang="en-IE" sz="2000" b="1" dirty="0"/>
              <a:t>To regulate and promote the safe manufacture, use, placing on the market, trade and transport of </a:t>
            </a:r>
            <a:r>
              <a:rPr lang="en-IE" sz="2000" b="1" dirty="0" smtClean="0"/>
              <a:t>chemicals</a:t>
            </a:r>
            <a:endParaRPr lang="en-GB" sz="2000" b="1" dirty="0"/>
          </a:p>
          <a:p>
            <a:pPr marL="82800" indent="0">
              <a:buNone/>
            </a:pPr>
            <a:r>
              <a:rPr lang="en-IE" sz="2000" dirty="0"/>
              <a:t> </a:t>
            </a:r>
            <a:endParaRPr lang="en-GB" sz="2000" dirty="0"/>
          </a:p>
          <a:p>
            <a:pPr lvl="0"/>
            <a:r>
              <a:rPr lang="en-IE" sz="2000" b="1" dirty="0"/>
              <a:t>To act as surveillance authority in relation to relevant single European market </a:t>
            </a:r>
            <a:r>
              <a:rPr lang="en-IE" sz="2000" b="1" dirty="0" smtClean="0"/>
              <a:t>legislation</a:t>
            </a:r>
            <a:endParaRPr lang="en-GB" sz="2000" b="1" dirty="0"/>
          </a:p>
          <a:p>
            <a:pPr marL="82800" indent="0">
              <a:buNone/>
            </a:pPr>
            <a:r>
              <a:rPr lang="en-IE" sz="2000" b="1" dirty="0"/>
              <a:t> </a:t>
            </a:r>
            <a:endParaRPr lang="en-GB" sz="2000" b="1" dirty="0"/>
          </a:p>
          <a:p>
            <a:pPr lvl="0"/>
            <a:r>
              <a:rPr lang="en-IE" sz="2000" b="1" dirty="0"/>
              <a:t>To act as the National Accreditation Body for </a:t>
            </a:r>
            <a:r>
              <a:rPr lang="en-IE" sz="2000" b="1" dirty="0" smtClean="0"/>
              <a:t>Ireland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43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6322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4571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3"/>
            <a:ext cx="8640960" cy="166801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Supply and distribution of chemical products post-Brexit </a:t>
            </a:r>
          </a:p>
          <a:p>
            <a:r>
              <a:rPr lang="en-US" sz="32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Yvonne Mullooly, HSA</a:t>
            </a:r>
          </a:p>
          <a:p>
            <a:endParaRPr lang="en-US" sz="3200" b="1" dirty="0" smtClean="0">
              <a:solidFill>
                <a:srgbClr val="FFFEF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1412776"/>
            <a:ext cx="9148214" cy="16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_walsh.HSA\AppData\Local\Microsoft\Windows\Temporary Internet Files\Content.Outlook\HOWI7FHT\brexit_ready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5046486"/>
            <a:ext cx="4612131" cy="1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" pitchFamily="34" charset="0"/>
              </a:rPr>
              <a:t>Supply &amp; Distribution  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925939"/>
              </p:ext>
            </p:extLst>
          </p:nvPr>
        </p:nvGraphicFramePr>
        <p:xfrm>
          <a:off x="457200" y="1268760"/>
          <a:ext cx="8229600" cy="522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0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45" y="188640"/>
            <a:ext cx="8229600" cy="1143000"/>
          </a:xfrm>
        </p:spPr>
        <p:txBody>
          <a:bodyPr/>
          <a:lstStyle/>
          <a:p>
            <a:r>
              <a:rPr lang="en-GB" dirty="0" smtClean="0"/>
              <a:t>Trade &amp; Supply between Ireland &amp;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5" y="1196752"/>
            <a:ext cx="8640960" cy="532859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Majority of IE chemical products come from UK suppliers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IE companies are currently “downstream users” under REACH/CLP/Detergents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UK leaves, IE companies role may change resulting in higher regulatory obligations and associated costs.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Products imported from the UK need to be EU compliant.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Products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Substances-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Alcohols, acids, salts 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Mixtures-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Paints, Degreasers, Pigments, Detergents, Silicone, Adhesives, Coatings 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Jewellery, Shoes, Furniture, Electronic Equipment, Construction panels</a:t>
            </a:r>
          </a:p>
          <a:p>
            <a:pPr marL="82800" indent="0">
              <a:buNone/>
            </a:pP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 algn="ctr">
              <a:buNone/>
            </a:pPr>
            <a:r>
              <a:rPr lang="en-IE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CHEMICAL PRODUCTS YOU SUPPLY or USE COME FROM THE UK ?</a:t>
            </a:r>
            <a:endParaRPr lang="en-IE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16" y="74390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Substances, Mixtures &amp; 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785124" cy="5328592"/>
          </a:xfrm>
        </p:spPr>
        <p:txBody>
          <a:bodyPr>
            <a:normAutofit/>
          </a:bodyPr>
          <a:lstStyle/>
          <a:p>
            <a:endParaRPr lang="en-GB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Substances, mixtures supplied into the EU market must comply with REACH, CLP &amp; Detergents</a:t>
            </a:r>
            <a:r>
              <a:rPr lang="en-GB" sz="2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applicable)</a:t>
            </a:r>
          </a:p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 supplied to EU market must 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 with REACH</a:t>
            </a:r>
          </a:p>
          <a:p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 &amp; articles supplied 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market 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(Ireland) must 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UK standards</a:t>
            </a:r>
          </a:p>
          <a:p>
            <a:pPr marL="82800" indent="0">
              <a:buNone/>
            </a:pPr>
            <a:endParaRPr lang="en-GB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responsibility of distributors and downstream users may change !</a:t>
            </a:r>
          </a:p>
          <a:p>
            <a:endParaRPr lang="en-GB" sz="3200" dirty="0" smtClean="0"/>
          </a:p>
          <a:p>
            <a:endParaRPr lang="en-GB" sz="3200" dirty="0" smtClean="0"/>
          </a:p>
        </p:txBody>
      </p:sp>
      <p:sp>
        <p:nvSpPr>
          <p:cNvPr id="4" name="Left Arrow 3"/>
          <p:cNvSpPr/>
          <p:nvPr/>
        </p:nvSpPr>
        <p:spPr>
          <a:xfrm>
            <a:off x="963894" y="3525312"/>
            <a:ext cx="50405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>
            <a:off x="926827" y="1644403"/>
            <a:ext cx="48920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ight Arrow 6"/>
          <p:cNvSpPr/>
          <p:nvPr/>
        </p:nvSpPr>
        <p:spPr>
          <a:xfrm>
            <a:off x="1006648" y="2671394"/>
            <a:ext cx="48920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9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457200"/>
            <a:ext cx="8229600" cy="1143000"/>
          </a:xfrm>
        </p:spPr>
        <p:txBody>
          <a:bodyPr/>
          <a:lstStyle/>
          <a:p>
            <a:r>
              <a:rPr lang="en-IE" dirty="0" smtClean="0"/>
              <a:t>Change in role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5"/>
            <a:ext cx="7344816" cy="4525963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IE" sz="3200" b="1" dirty="0" smtClean="0"/>
              <a:t>			</a:t>
            </a:r>
            <a:r>
              <a:rPr lang="en-I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Distributor/Downstream users </a:t>
            </a:r>
          </a:p>
          <a:p>
            <a:pPr algn="ctr"/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 algn="ctr">
              <a:buNone/>
            </a:pPr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I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IE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Importer</a:t>
            </a:r>
            <a:endParaRPr lang="en-IE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39952" y="2636912"/>
            <a:ext cx="425475" cy="14858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30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What does it mean to be an </a:t>
            </a:r>
            <a:br>
              <a:rPr lang="en-US" sz="4400" i="1" dirty="0" smtClean="0">
                <a:solidFill>
                  <a:schemeClr val="bg1"/>
                </a:solidFill>
              </a:rPr>
            </a:br>
            <a:r>
              <a:rPr lang="en-US" sz="4400" i="1" u="sng" dirty="0" smtClean="0">
                <a:solidFill>
                  <a:schemeClr val="bg1"/>
                </a:solidFill>
              </a:rPr>
              <a:t>EU Importer</a:t>
            </a:r>
            <a:r>
              <a:rPr lang="en-US" sz="4400" i="1" dirty="0" smtClean="0">
                <a:solidFill>
                  <a:schemeClr val="bg1"/>
                </a:solidFill>
              </a:rPr>
              <a:t> of Chemical Products?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6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MARKET SUPPLY &amp; SAFE USE 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44" y="1268760"/>
            <a:ext cx="8636636" cy="5579806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Responsibility for safety of the product lies with the 1</a:t>
            </a:r>
            <a:r>
              <a:rPr lang="en-IE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 EU Importer from the UK </a:t>
            </a: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Product: Substance/mixture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Classified,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Labelled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Packaged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CLP)</a:t>
            </a:r>
          </a:p>
          <a:p>
            <a:pPr marL="828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Notified to the C&amp;L Inventory</a:t>
            </a:r>
            <a:endParaRPr lang="en-IE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Supplied with an appropriate Safety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Sheet    		  (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Product: Substance/Mixture or Article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E" sz="2400" b="1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Register/Notify  </a:t>
            </a:r>
            <a:endParaRPr lang="en-IE" sz="2400" b="1" dirty="0">
              <a:solidFill>
                <a:srgbClr val="2E01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dirty="0" smtClean="0">
                <a:solidFill>
                  <a:srgbClr val="2E01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</a:t>
            </a:r>
            <a:r>
              <a:rPr lang="en-I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 prohibited </a:t>
            </a: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                       		  (Annex XVII REACH+)</a:t>
            </a:r>
          </a:p>
          <a:p>
            <a:pPr marL="82800" indent="0">
              <a:lnSpc>
                <a:spcPct val="120000"/>
              </a:lnSpc>
              <a:spcBef>
                <a:spcPts val="0"/>
              </a:spcBef>
              <a:buNone/>
            </a:pPr>
            <a:endParaRPr lang="en-I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63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Substances in Articles</a:t>
            </a:r>
            <a:r>
              <a:rPr lang="en-IE" dirty="0"/>
              <a:t/>
            </a:r>
            <a:br>
              <a:rPr lang="en-I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6" y="764704"/>
            <a:ext cx="8461448" cy="5823222"/>
          </a:xfrm>
        </p:spPr>
        <p:txBody>
          <a:bodyPr>
            <a:normAutofit/>
          </a:bodyPr>
          <a:lstStyle/>
          <a:p>
            <a:pPr marL="82800" indent="0">
              <a:buNone/>
            </a:pPr>
            <a:r>
              <a:rPr lang="en-GB" sz="2200" b="1" dirty="0" smtClean="0"/>
              <a:t>After </a:t>
            </a:r>
            <a:r>
              <a:rPr lang="en-GB" sz="2200" b="1" dirty="0" err="1"/>
              <a:t>B</a:t>
            </a:r>
            <a:r>
              <a:rPr lang="en-GB" sz="2200" b="1" dirty="0" err="1" smtClean="0"/>
              <a:t>rexit</a:t>
            </a:r>
            <a:r>
              <a:rPr lang="en-GB" sz="2200" b="1" dirty="0" smtClean="0"/>
              <a:t>: </a:t>
            </a:r>
            <a:r>
              <a:rPr lang="en-US" sz="2200" dirty="0" smtClean="0"/>
              <a:t>Importers of articles from the UK will have a number of duties  </a:t>
            </a:r>
          </a:p>
          <a:p>
            <a:pPr marL="923925">
              <a:buFont typeface="+mj-lt"/>
              <a:buAutoNum type="alphaUcPeriod"/>
            </a:pPr>
            <a:r>
              <a:rPr lang="en-US" sz="2200" u="sng" dirty="0" smtClean="0"/>
              <a:t>Register</a:t>
            </a:r>
            <a:r>
              <a:rPr lang="en-US" sz="2200" dirty="0" smtClean="0"/>
              <a:t> </a:t>
            </a:r>
            <a:r>
              <a:rPr lang="en-GB" sz="2200" dirty="0" smtClean="0"/>
              <a:t>substances in the </a:t>
            </a:r>
            <a:r>
              <a:rPr lang="en-GB" sz="2200" dirty="0"/>
              <a:t>articles, if the substance is intended to be released under normal use </a:t>
            </a:r>
            <a:r>
              <a:rPr lang="en-GB" sz="2200" b="1" dirty="0" smtClean="0"/>
              <a:t>and</a:t>
            </a:r>
            <a:r>
              <a:rPr lang="en-GB" sz="2200" dirty="0" smtClean="0"/>
              <a:t> present in quantities &gt; 1Tonne per year </a:t>
            </a:r>
            <a:r>
              <a:rPr lang="en-GB" sz="2200" u="sng" dirty="0" smtClean="0"/>
              <a:t>per importer</a:t>
            </a:r>
            <a:r>
              <a:rPr lang="en-GB" sz="2200" dirty="0" smtClean="0"/>
              <a:t>. </a:t>
            </a:r>
          </a:p>
          <a:p>
            <a:pPr marL="923925">
              <a:buFont typeface="+mj-lt"/>
              <a:buAutoNum type="alphaUcPeriod"/>
            </a:pPr>
            <a:r>
              <a:rPr lang="en-GB" sz="2200" u="sng" dirty="0" smtClean="0"/>
              <a:t>Notify</a:t>
            </a:r>
            <a:r>
              <a:rPr lang="en-GB" sz="2200" dirty="0" smtClean="0"/>
              <a:t> ECHA if the article contains a </a:t>
            </a:r>
            <a:r>
              <a:rPr lang="en-GB" sz="2200" u="sng" dirty="0" smtClean="0"/>
              <a:t>candidate list substance </a:t>
            </a:r>
            <a:r>
              <a:rPr lang="en-GB" sz="2200" dirty="0"/>
              <a:t>&gt;</a:t>
            </a:r>
            <a:r>
              <a:rPr lang="en-GB" sz="2200" dirty="0" smtClean="0"/>
              <a:t>0.1</a:t>
            </a:r>
            <a:r>
              <a:rPr lang="en-GB" sz="2200" dirty="0"/>
              <a:t>% weight by </a:t>
            </a:r>
            <a:r>
              <a:rPr lang="en-GB" sz="2200" dirty="0" smtClean="0"/>
              <a:t>weight </a:t>
            </a:r>
            <a:r>
              <a:rPr lang="en-GB" sz="2200" b="1" u="sng" dirty="0" smtClean="0"/>
              <a:t>and</a:t>
            </a:r>
            <a:r>
              <a:rPr lang="en-GB" sz="2200" dirty="0" smtClean="0"/>
              <a:t> in </a:t>
            </a:r>
            <a:r>
              <a:rPr lang="en-GB" sz="2200" dirty="0"/>
              <a:t>quantities </a:t>
            </a:r>
            <a:r>
              <a:rPr lang="en-GB" sz="2200" dirty="0" smtClean="0"/>
              <a:t>&gt; 1 Tonne </a:t>
            </a:r>
            <a:r>
              <a:rPr lang="en-GB" sz="2200" dirty="0"/>
              <a:t>per </a:t>
            </a:r>
            <a:r>
              <a:rPr lang="en-GB" sz="2200" dirty="0" smtClean="0"/>
              <a:t>year (unless the </a:t>
            </a:r>
            <a:r>
              <a:rPr lang="en-GB" sz="2200" dirty="0"/>
              <a:t>substance </a:t>
            </a:r>
            <a:r>
              <a:rPr lang="en-GB" sz="2200" dirty="0" smtClean="0"/>
              <a:t>is </a:t>
            </a:r>
            <a:r>
              <a:rPr lang="en-GB" sz="2200" dirty="0"/>
              <a:t>already </a:t>
            </a:r>
            <a:r>
              <a:rPr lang="en-GB" sz="2200" dirty="0" smtClean="0"/>
              <a:t>registered </a:t>
            </a:r>
            <a:r>
              <a:rPr lang="en-GB" sz="2200" dirty="0"/>
              <a:t>by </a:t>
            </a:r>
            <a:r>
              <a:rPr lang="en-GB" sz="2200" dirty="0" smtClean="0"/>
              <a:t>another EU manufacturer/importer for </a:t>
            </a:r>
            <a:r>
              <a:rPr lang="en-GB" sz="2200" dirty="0"/>
              <a:t>that </a:t>
            </a:r>
            <a:r>
              <a:rPr lang="en-GB" sz="2200" dirty="0" smtClean="0"/>
              <a:t>use</a:t>
            </a:r>
          </a:p>
          <a:p>
            <a:pPr marL="923925">
              <a:buFont typeface="+mj-lt"/>
              <a:buAutoNum type="alphaUcPeriod"/>
            </a:pPr>
            <a:r>
              <a:rPr lang="en-GB" sz="2200" dirty="0" smtClean="0"/>
              <a:t>If a candidate list substance is present above </a:t>
            </a:r>
            <a:r>
              <a:rPr lang="en-GB" sz="2200" dirty="0"/>
              <a:t>0.1% (weight by weight) </a:t>
            </a:r>
            <a:r>
              <a:rPr lang="en-GB" sz="2200" dirty="0" smtClean="0"/>
              <a:t>importers will also have </a:t>
            </a:r>
            <a:r>
              <a:rPr lang="en-GB" sz="2200" dirty="0"/>
              <a:t>to provide enough information to industrial or professional users </a:t>
            </a:r>
            <a:r>
              <a:rPr lang="en-GB" sz="2200" dirty="0" smtClean="0"/>
              <a:t>to allow </a:t>
            </a:r>
            <a:r>
              <a:rPr lang="en-GB" sz="2200" dirty="0"/>
              <a:t>the safe use of the </a:t>
            </a:r>
            <a:r>
              <a:rPr lang="en-GB" sz="2200" dirty="0" smtClean="0"/>
              <a:t>article.</a:t>
            </a:r>
            <a:r>
              <a:rPr lang="en-GB" sz="2200" dirty="0"/>
              <a:t> As a minimum the name of the </a:t>
            </a:r>
            <a:r>
              <a:rPr lang="en-GB" sz="2200" dirty="0" smtClean="0"/>
              <a:t>substance. </a:t>
            </a:r>
          </a:p>
          <a:p>
            <a:pPr marL="466725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Consumers </a:t>
            </a:r>
            <a:r>
              <a:rPr lang="en-GB" sz="2200" dirty="0"/>
              <a:t>can request similar information. The supplier of the </a:t>
            </a:r>
            <a:r>
              <a:rPr lang="en-GB" sz="2200" dirty="0" smtClean="0"/>
              <a:t>	article </a:t>
            </a:r>
            <a:r>
              <a:rPr lang="en-GB" sz="2200" dirty="0"/>
              <a:t>has to provide this information within 45 days, free of </a:t>
            </a:r>
            <a:r>
              <a:rPr lang="en-GB" sz="2200" dirty="0" smtClean="0"/>
              <a:t>	charge.</a:t>
            </a:r>
          </a:p>
        </p:txBody>
      </p:sp>
    </p:spTree>
    <p:extLst>
      <p:ext uri="{BB962C8B-B14F-4D97-AF65-F5344CB8AC3E}">
        <p14:creationId xmlns:p14="http://schemas.microsoft.com/office/powerpoint/2010/main" val="891867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06"/>
            <a:ext cx="8229600" cy="1143000"/>
          </a:xfrm>
        </p:spPr>
        <p:txBody>
          <a:bodyPr/>
          <a:lstStyle/>
          <a:p>
            <a:r>
              <a:rPr lang="en-GB" dirty="0" smtClean="0"/>
              <a:t>Detergent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08912" cy="561662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Detergent Regulations: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ousehold &amp; Industrial.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labelling &amp; prohibition of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certain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Placing on the market’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means the first making available on the Union market. Import into the Union customs territory shall be deemed to be placing on the market.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Making available on the market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’ means any supply for distribution, consumption or use on the Union market in the course of a commercial activity, whether in return for payment or free of charge.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80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hygiene products (shower gels, shampoos)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fall within the scope of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Detergents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3914136" cy="17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1"/>
            <a:ext cx="2699791" cy="186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6755" y="1700808"/>
            <a:ext cx="412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February 28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pic>
        <p:nvPicPr>
          <p:cNvPr id="7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25837" r="50000" b="22232"/>
          <a:stretch/>
        </p:blipFill>
        <p:spPr bwMode="auto">
          <a:xfrm>
            <a:off x="7380312" y="5061023"/>
            <a:ext cx="1440160" cy="6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8" t="22223" r="7718" b="15226"/>
          <a:stretch/>
        </p:blipFill>
        <p:spPr bwMode="auto">
          <a:xfrm>
            <a:off x="7380312" y="5733256"/>
            <a:ext cx="1440160" cy="9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Market Surveillance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/>
          </a:bodyPr>
          <a:lstStyle/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majority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“non compliant”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found on the Irish market are referred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Authorities to enforce.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Product Recall &amp; EU RAPEX Alert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 impacts on business resources &amp; reputation</a:t>
            </a:r>
          </a:p>
          <a:p>
            <a:pPr marL="8280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 impact on Authority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GB" sz="2400" dirty="0" smtClean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6200" lvl="1" indent="-355600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6200" lvl="1" indent="-355600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1" indent="-533400"/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85395"/>
          </a:xfrm>
        </p:spPr>
        <p:txBody>
          <a:bodyPr/>
          <a:lstStyle/>
          <a:p>
            <a:pPr marL="597150" indent="-514350">
              <a:buFont typeface="+mj-lt"/>
              <a:buAutoNum type="arabicPeriod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another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 willing to supply the Irish market. </a:t>
            </a:r>
          </a:p>
          <a:p>
            <a:pPr marL="82800" indent="0">
              <a:buNone/>
            </a:pPr>
            <a:r>
              <a:rPr lang="en-I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 Remember labels &amp; SDS’s must be in English 	&amp; SDS 	 must contain relevant </a:t>
            </a:r>
            <a:r>
              <a:rPr lang="en-IE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rish standards!</a:t>
            </a:r>
          </a:p>
          <a:p>
            <a:pPr marL="82800" indent="0">
              <a:buNone/>
            </a:pP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7150" indent="-514350">
              <a:buFont typeface="+mj-lt"/>
              <a:buAutoNum type="arabicPeriod" startAt="2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Source/employ competent person familiar with REACH, CLP &amp;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rish national standards to ensure you can supply compliant chemical products to the Irish/EU market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28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Important information to note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32" y="1556792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“Only Representative”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CLP &amp; Detergent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Regulations.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Existing UK C&amp;L notification information will remain available unless it is removed via REACH IT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</a:p>
          <a:p>
            <a:pPr marL="8280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Irish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companies may need to seek new suppliers of their chemicals within EU – may lead to shortages in supply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Look for business opportunities!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97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/>
            </a:r>
            <a:br>
              <a:rPr lang="en-US" sz="4400" i="1" dirty="0" smtClean="0">
                <a:solidFill>
                  <a:schemeClr val="bg1"/>
                </a:solidFill>
              </a:rPr>
            </a:br>
            <a:r>
              <a:rPr lang="en-US" sz="4400" i="1" u="sng" dirty="0" smtClean="0">
                <a:solidFill>
                  <a:schemeClr val="bg1"/>
                </a:solidFill>
              </a:rPr>
              <a:t>Exporting</a:t>
            </a:r>
            <a:r>
              <a:rPr lang="en-US" sz="4400" i="1" dirty="0" smtClean="0">
                <a:solidFill>
                  <a:schemeClr val="bg1"/>
                </a:solidFill>
              </a:rPr>
              <a:t> Chemical Products to the UK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Exporting Chemical Products to UK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Rotterdam Regulation – Prior Informed Consent 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applies to banned or severely restricted Pesticides &amp; Industrial Chemicals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Customs requires a RIN for custom declaration 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Apply via electronic system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ECHA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Exports &lt; 10 kg/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/country for R&amp;D/Testing- Special RIN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(SAD Box 44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Yearly notification of quantity shipped per country</a:t>
            </a: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1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209"/>
            <a:ext cx="8229600" cy="1143000"/>
          </a:xfrm>
        </p:spPr>
        <p:txBody>
          <a:bodyPr/>
          <a:lstStyle/>
          <a:p>
            <a:r>
              <a:rPr lang="en-IE" dirty="0" smtClean="0"/>
              <a:t>Exporting to the UK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if any substances listed in </a:t>
            </a: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PIC Part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in any of your chemical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DEAL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Withdrawal starts earlier than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notifications must be submitted 35 days before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Notifications will cease to exist from March 2019</a:t>
            </a:r>
          </a:p>
          <a:p>
            <a:pPr marL="8280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UK still a party to Rotterdam Convention UK companies still have obligations</a:t>
            </a:r>
          </a:p>
          <a:p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40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4" y="1793"/>
            <a:ext cx="8229600" cy="1143000"/>
          </a:xfrm>
        </p:spPr>
        <p:txBody>
          <a:bodyPr/>
          <a:lstStyle/>
          <a:p>
            <a:r>
              <a:rPr lang="en-GB" dirty="0" smtClean="0"/>
              <a:t>Export Import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4785395"/>
          </a:xfrm>
        </p:spPr>
        <p:txBody>
          <a:bodyPr>
            <a:noAutofit/>
          </a:bodyPr>
          <a:lstStyle/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Regulations will also apply to Irish products on the UK market</a:t>
            </a:r>
          </a:p>
          <a:p>
            <a:pPr marL="8280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product requirements are different in the UK </a:t>
            </a:r>
          </a:p>
          <a:p>
            <a:pPr marL="11620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Divergence may occur on the enforcement side if a non-compliance is observed for a UK product on the IE market. </a:t>
            </a:r>
          </a:p>
          <a:p>
            <a:pPr marL="11620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Resolution of non compliant products could fall to the Irish Importer.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://www.hsa.ie/eng/Chemicals/Export_Import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dirty="0" smtClean="0"/>
              <a:t>Parting advice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642"/>
            <a:ext cx="7704856" cy="4896544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2600" dirty="0" smtClean="0">
                <a:latin typeface="Arial" panose="020B0604020202020204" pitchFamily="34" charset="0"/>
                <a:cs typeface="Arial" pitchFamily="34" charset="0"/>
              </a:rPr>
              <a:t>Your company will </a:t>
            </a:r>
            <a:r>
              <a:rPr lang="en-IE" sz="2600" dirty="0">
                <a:latin typeface="Arial" pitchFamily="34" charset="0"/>
                <a:cs typeface="Arial" pitchFamily="34" charset="0"/>
              </a:rPr>
              <a:t>experience change if </a:t>
            </a:r>
            <a:r>
              <a:rPr lang="en-IE" sz="2600" dirty="0" smtClean="0">
                <a:latin typeface="Arial" pitchFamily="34" charset="0"/>
                <a:cs typeface="Arial" pitchFamily="34" charset="0"/>
              </a:rPr>
              <a:t>your business </a:t>
            </a:r>
            <a:r>
              <a:rPr lang="en-IE" sz="2600" dirty="0">
                <a:latin typeface="Arial" pitchFamily="34" charset="0"/>
                <a:cs typeface="Arial" pitchFamily="34" charset="0"/>
              </a:rPr>
              <a:t>supply chain is in any way linked to </a:t>
            </a:r>
            <a:r>
              <a:rPr lang="en-IE" sz="2600" dirty="0" smtClean="0">
                <a:latin typeface="Arial" pitchFamily="34" charset="0"/>
                <a:cs typeface="Arial" pitchFamily="34" charset="0"/>
              </a:rPr>
              <a:t>the UK</a:t>
            </a:r>
          </a:p>
          <a:p>
            <a:pPr algn="just"/>
            <a:r>
              <a:rPr lang="en-I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Downstream users: </a:t>
            </a: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know if your distributor will </a:t>
            </a:r>
            <a:r>
              <a:rPr lang="en-IE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to source your product?</a:t>
            </a:r>
          </a:p>
          <a:p>
            <a:pPr algn="just"/>
            <a:endParaRPr lang="en-I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E" sz="2600" dirty="0">
                <a:latin typeface="Arial" pitchFamily="34" charset="0"/>
                <a:cs typeface="Arial" pitchFamily="34" charset="0"/>
              </a:rPr>
              <a:t>Start your market preparations now! </a:t>
            </a:r>
            <a:r>
              <a:rPr lang="en-IE" sz="2600" dirty="0" smtClean="0">
                <a:latin typeface="Arial" pitchFamily="34" charset="0"/>
                <a:cs typeface="Arial" pitchFamily="34" charset="0"/>
              </a:rPr>
              <a:t>Register in </a:t>
            </a:r>
            <a:r>
              <a:rPr lang="en-IE" sz="2600" dirty="0" err="1" smtClean="0">
                <a:latin typeface="Arial" pitchFamily="34" charset="0"/>
                <a:cs typeface="Arial" pitchFamily="34" charset="0"/>
              </a:rPr>
              <a:t>ePIC</a:t>
            </a:r>
            <a:endParaRPr lang="en-IE" sz="2600" dirty="0">
              <a:latin typeface="Arial" pitchFamily="34" charset="0"/>
              <a:cs typeface="Arial" pitchFamily="34" charset="0"/>
            </a:endParaRPr>
          </a:p>
          <a:p>
            <a:pPr marL="82800" indent="0">
              <a:buNone/>
            </a:pPr>
            <a:endParaRPr lang="en-IE" sz="2600" dirty="0"/>
          </a:p>
          <a:p>
            <a:pPr marL="10800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 </a:t>
            </a:r>
            <a:r>
              <a:rPr lang="en-I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lang="en-I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 SOURCE</a:t>
            </a:r>
            <a:endParaRPr lang="en-IE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0800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 TO YOUR SUPPLY </a:t>
            </a:r>
            <a:r>
              <a:rPr lang="en-I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CHAIN</a:t>
            </a:r>
          </a:p>
          <a:p>
            <a:pPr marL="10800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DIVERSIFY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600" dirty="0" smtClean="0">
                <a:latin typeface="Arial" pitchFamily="34" charset="0"/>
                <a:cs typeface="Arial" pitchFamily="34" charset="0"/>
              </a:rPr>
              <a:t>Follow the withdrawal negotiations to determine your future obligations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/>
            </a:r>
            <a:br>
              <a:rPr lang="en-US" sz="4400" i="1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Information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r="2735" b="53409"/>
          <a:stretch/>
        </p:blipFill>
        <p:spPr bwMode="auto">
          <a:xfrm>
            <a:off x="2292517" y="359269"/>
            <a:ext cx="4226320" cy="11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8" r="1693" b="45467"/>
          <a:stretch/>
        </p:blipFill>
        <p:spPr bwMode="auto">
          <a:xfrm>
            <a:off x="256890" y="2667209"/>
            <a:ext cx="3880088" cy="14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r="2344" b="40893"/>
          <a:stretch/>
        </p:blipFill>
        <p:spPr bwMode="auto">
          <a:xfrm>
            <a:off x="4727099" y="4366902"/>
            <a:ext cx="4086378" cy="14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5" r="4948" b="48730"/>
          <a:stretch/>
        </p:blipFill>
        <p:spPr bwMode="auto">
          <a:xfrm>
            <a:off x="326740" y="4509120"/>
            <a:ext cx="3785392" cy="129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6" t="16470" r="24769" b="58445"/>
          <a:stretch/>
        </p:blipFill>
        <p:spPr bwMode="auto">
          <a:xfrm>
            <a:off x="352536" y="1489791"/>
            <a:ext cx="3733801" cy="117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8889" r="5000" b="23778"/>
          <a:stretch/>
        </p:blipFill>
        <p:spPr bwMode="auto">
          <a:xfrm>
            <a:off x="4727576" y="1372301"/>
            <a:ext cx="4292671" cy="144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t="14805" r="31750" b="62972"/>
          <a:stretch/>
        </p:blipFill>
        <p:spPr bwMode="auto">
          <a:xfrm>
            <a:off x="4504427" y="2815616"/>
            <a:ext cx="4666585" cy="152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0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6322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4571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3"/>
            <a:ext cx="8640960" cy="166801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Brexit and the implications for REACH</a:t>
            </a:r>
          </a:p>
          <a:p>
            <a:r>
              <a:rPr lang="en-US" sz="3200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Dr. Majella Cosgrave, HSA</a:t>
            </a:r>
          </a:p>
          <a:p>
            <a:endParaRPr lang="en-US" sz="3200" b="1" dirty="0" smtClean="0">
              <a:solidFill>
                <a:srgbClr val="FFFEF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1412776"/>
            <a:ext cx="9148214" cy="16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_walsh.HSA\AppData\Local\Microsoft\Windows\Temporary Internet Files\Content.Outlook\HOWI7FHT\brexit_ready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5046486"/>
            <a:ext cx="4612131" cy="1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Relevant Publications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46" y="1124744"/>
            <a:ext cx="8594350" cy="5184576"/>
          </a:xfrm>
        </p:spPr>
        <p:txBody>
          <a:bodyPr>
            <a:no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a) Importers b) Exporters c) Distributers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Retailers- Classification, Labelling and Packaging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Classification, Labelling and Packaging of substances and mixtures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Classification,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abelling and Packaging of Detergents 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Data Sheets</a:t>
            </a:r>
          </a:p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 and Supply of Articles</a:t>
            </a:r>
          </a:p>
          <a:p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available at www.hsa.ie/eng/publications/chemicalsand </a:t>
            </a:r>
            <a:r>
              <a:rPr lang="en-IE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hazardoussubstances</a:t>
            </a:r>
            <a:endParaRPr lang="en-IE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ECHA YouTube Videos</a:t>
            </a:r>
          </a:p>
          <a:p>
            <a:r>
              <a:rPr lang="en-GB" sz="2400" dirty="0">
                <a:hlinkClick r:id="rId2"/>
              </a:rPr>
              <a:t>https://www.youtube.com/user/EUchemicals/videos</a:t>
            </a:r>
            <a:endParaRPr lang="en-GB" sz="2400" dirty="0"/>
          </a:p>
          <a:p>
            <a:pPr marL="82800" indent="0">
              <a:buNone/>
            </a:pPr>
            <a:endParaRPr lang="en-GB" sz="2400" dirty="0"/>
          </a:p>
          <a:p>
            <a:endParaRPr lang="en-IE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indent="0">
              <a:buNone/>
            </a:pPr>
            <a:r>
              <a:rPr lang="en-I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We are here to help!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>
                <a:latin typeface="Arial" pitchFamily="34" charset="0"/>
                <a:cs typeface="Arial" pitchFamily="34" charset="0"/>
              </a:rPr>
              <a:t>HSA Chemicals helpdesk email </a:t>
            </a:r>
            <a:r>
              <a:rPr lang="en-IE" sz="2400" dirty="0">
                <a:latin typeface="Arial" pitchFamily="34" charset="0"/>
                <a:cs typeface="Arial" pitchFamily="34" charset="0"/>
                <a:hlinkClick r:id="rId3"/>
              </a:rPr>
              <a:t>chemicals@hsa.ie</a:t>
            </a:r>
            <a:endParaRPr lang="en-IE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HSA: UK Withdrawal HSA webpage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ECHA</a:t>
            </a:r>
            <a:r>
              <a:rPr lang="en-IE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IE" sz="2000" dirty="0">
                <a:latin typeface="Arial" pitchFamily="34" charset="0"/>
                <a:cs typeface="Arial" pitchFamily="34" charset="0"/>
                <a:hlinkClick r:id="rId4"/>
              </a:rPr>
              <a:t>https://echa.europa.eu/uk-withdrawal-from-the-eu</a:t>
            </a:r>
            <a:r>
              <a:rPr lang="en-IE" sz="2000" dirty="0">
                <a:latin typeface="Arial" pitchFamily="34" charset="0"/>
                <a:cs typeface="Arial" pitchFamily="34" charset="0"/>
              </a:rPr>
              <a:t> 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ECHA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to notify to the C&amp;L inventory</a:t>
            </a:r>
            <a:r>
              <a:rPr lang="en-GB" sz="2000" dirty="0"/>
              <a:t>: </a:t>
            </a:r>
            <a:r>
              <a:rPr lang="en-GB" sz="2000" u="sng" dirty="0">
                <a:hlinkClick r:id="rId5"/>
              </a:rPr>
              <a:t>https://echa.europa.eu/support/dossier-submission-tools/reach-it/notification-to-the-cl-inventory</a:t>
            </a:r>
            <a:r>
              <a:rPr lang="en-GB" sz="2000" dirty="0"/>
              <a:t>. </a:t>
            </a:r>
            <a:endParaRPr lang="en-GB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DBEI</a:t>
            </a:r>
            <a:r>
              <a:rPr lang="en-IE" sz="2000" dirty="0">
                <a:latin typeface="Arial" pitchFamily="34" charset="0"/>
                <a:cs typeface="Arial" pitchFamily="34" charset="0"/>
                <a:hlinkClick r:id="rId6"/>
              </a:rPr>
              <a:t>: https://</a:t>
            </a:r>
            <a:r>
              <a:rPr lang="en-IE" sz="2000" dirty="0" smtClean="0">
                <a:latin typeface="Arial" pitchFamily="34" charset="0"/>
                <a:cs typeface="Arial" pitchFamily="34" charset="0"/>
                <a:hlinkClick r:id="rId6"/>
              </a:rPr>
              <a:t>dbei.gov.ie/en/What-We-Do/EU-Internal-Market/Brexit/</a:t>
            </a:r>
            <a:endParaRPr lang="en-IE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EU Commission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IE" sz="2000" dirty="0" smtClean="0">
                <a:latin typeface="Arial" pitchFamily="34" charset="0"/>
                <a:cs typeface="Arial" pitchFamily="34" charset="0"/>
                <a:hlinkClick r:id="rId7"/>
              </a:rPr>
              <a:t>https</a:t>
            </a:r>
            <a:r>
              <a:rPr lang="en-IE" sz="2000" dirty="0">
                <a:latin typeface="Arial" pitchFamily="34" charset="0"/>
                <a:cs typeface="Arial" pitchFamily="34" charset="0"/>
                <a:hlinkClick r:id="rId7"/>
              </a:rPr>
              <a:t>://</a:t>
            </a:r>
            <a:r>
              <a:rPr lang="en-IE" sz="2000" dirty="0" smtClean="0">
                <a:latin typeface="Arial" pitchFamily="34" charset="0"/>
                <a:cs typeface="Arial" pitchFamily="34" charset="0"/>
                <a:hlinkClick r:id="rId7"/>
              </a:rPr>
              <a:t>ec.europa.eu/commission/brexit-negotiations_en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2800" indent="0">
              <a:buNone/>
            </a:pPr>
            <a:endParaRPr lang="en-IE" sz="20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9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3161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075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altLang="en-US" sz="4400" dirty="0" smtClean="0">
                <a:solidFill>
                  <a:schemeClr val="bg1"/>
                </a:solidFill>
              </a:rPr>
              <a:t/>
            </a:r>
            <a:br>
              <a:rPr lang="en-GB" altLang="en-US" sz="4400" dirty="0" smtClean="0">
                <a:solidFill>
                  <a:schemeClr val="bg1"/>
                </a:solidFill>
              </a:rPr>
            </a:br>
            <a:r>
              <a:rPr lang="en-GB" altLang="en-US" sz="4400" dirty="0" smtClean="0">
                <a:solidFill>
                  <a:schemeClr val="bg1"/>
                </a:solidFill>
              </a:rPr>
              <a:t/>
            </a:r>
            <a:br>
              <a:rPr lang="en-GB" altLang="en-US" sz="4400" dirty="0" smtClean="0">
                <a:solidFill>
                  <a:schemeClr val="bg1"/>
                </a:solidFill>
              </a:rPr>
            </a:br>
            <a:r>
              <a:rPr lang="en-GB" altLang="en-US" sz="4400" dirty="0" smtClean="0">
                <a:solidFill>
                  <a:schemeClr val="bg1"/>
                </a:solidFill>
              </a:rPr>
              <a:t>“</a:t>
            </a:r>
            <a:r>
              <a:rPr lang="en-GB" altLang="en-US" sz="4400" i="1" dirty="0">
                <a:solidFill>
                  <a:schemeClr val="bg1"/>
                </a:solidFill>
              </a:rPr>
              <a:t>Get </a:t>
            </a:r>
            <a:r>
              <a:rPr lang="en-GB" altLang="en-US" sz="4400" i="1" dirty="0" err="1">
                <a:solidFill>
                  <a:schemeClr val="bg1"/>
                </a:solidFill>
              </a:rPr>
              <a:t>Brexit</a:t>
            </a:r>
            <a:r>
              <a:rPr lang="en-GB" altLang="en-US" sz="4400" i="1" dirty="0">
                <a:solidFill>
                  <a:schemeClr val="bg1"/>
                </a:solidFill>
              </a:rPr>
              <a:t> Ready &amp; </a:t>
            </a:r>
            <a:br>
              <a:rPr lang="en-GB" altLang="en-US" sz="4400" i="1" dirty="0">
                <a:solidFill>
                  <a:schemeClr val="bg1"/>
                </a:solidFill>
              </a:rPr>
            </a:br>
            <a:r>
              <a:rPr lang="en-GB" altLang="en-US" sz="4400" i="1" dirty="0">
                <a:solidFill>
                  <a:schemeClr val="bg1"/>
                </a:solidFill>
              </a:rPr>
              <a:t>Know Your Source</a:t>
            </a:r>
            <a:r>
              <a:rPr lang="en-GB" altLang="en-US" sz="4400" i="1" dirty="0" smtClean="0">
                <a:solidFill>
                  <a:schemeClr val="bg1"/>
                </a:solidFill>
              </a:rPr>
              <a:t>”</a:t>
            </a:r>
            <a:br>
              <a:rPr lang="en-GB" altLang="en-US" sz="4400" i="1" dirty="0" smtClean="0">
                <a:solidFill>
                  <a:schemeClr val="bg1"/>
                </a:solidFill>
              </a:rPr>
            </a:br>
            <a:r>
              <a:rPr lang="en-GB" altLang="en-US" sz="4400" i="1" dirty="0">
                <a:solidFill>
                  <a:schemeClr val="bg1"/>
                </a:solidFill>
              </a:rPr>
              <a:t/>
            </a:r>
            <a:br>
              <a:rPr lang="en-GB" altLang="en-US" sz="4400" i="1" dirty="0">
                <a:solidFill>
                  <a:schemeClr val="bg1"/>
                </a:solidFill>
              </a:rPr>
            </a:br>
            <a:r>
              <a:rPr lang="en-GB" altLang="en-US" sz="4400" i="1" dirty="0" smtClean="0">
                <a:solidFill>
                  <a:schemeClr val="bg1"/>
                </a:solidFill>
              </a:rPr>
              <a:t>Thank You</a:t>
            </a:r>
            <a:r>
              <a:rPr lang="en-GB" altLang="en-US" sz="4400" i="1" dirty="0"/>
              <a:t/>
            </a:r>
            <a:br>
              <a:rPr lang="en-GB" altLang="en-US" sz="4400" i="1" dirty="0"/>
            </a:b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4176464" cy="18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699791" cy="19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6755" y="1700808"/>
            <a:ext cx="412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February 28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pic>
        <p:nvPicPr>
          <p:cNvPr id="7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25837" r="50000" b="22232"/>
          <a:stretch/>
        </p:blipFill>
        <p:spPr bwMode="auto">
          <a:xfrm>
            <a:off x="6876256" y="5061023"/>
            <a:ext cx="1944216" cy="6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8" t="22223" r="7718" b="15226"/>
          <a:stretch/>
        </p:blipFill>
        <p:spPr bwMode="auto">
          <a:xfrm>
            <a:off x="6876256" y="5733255"/>
            <a:ext cx="2267744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1390650" y="4741863"/>
            <a:ext cx="7086600" cy="1503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dirty="0" smtClean="0">
                <a:ea typeface="Open Sans"/>
                <a:cs typeface="Open Sans"/>
              </a:rPr>
              <a:t>Dr Finbar Brown</a:t>
            </a:r>
          </a:p>
          <a:p>
            <a:r>
              <a:rPr lang="en-IE" altLang="en-US" dirty="0" smtClean="0">
                <a:ea typeface="Open Sans"/>
                <a:cs typeface="Open Sans"/>
              </a:rPr>
              <a:t>Pesticide Control Division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7086600" cy="2620962"/>
          </a:xfrm>
        </p:spPr>
        <p:txBody>
          <a:bodyPr/>
          <a:lstStyle/>
          <a:p>
            <a:pPr algn="ctr" defTabSz="3467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Brexit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Impact on Biocides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7316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EU-27 Position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138" y="1682750"/>
            <a:ext cx="6943725" cy="4360863"/>
          </a:xfrm>
          <a:noFill/>
        </p:spPr>
      </p:pic>
    </p:spTree>
    <p:extLst>
      <p:ext uri="{BB962C8B-B14F-4D97-AF65-F5344CB8AC3E}">
        <p14:creationId xmlns:p14="http://schemas.microsoft.com/office/powerpoint/2010/main" val="15859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UK Parliament…March?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00213"/>
            <a:ext cx="6794500" cy="3819525"/>
          </a:xfrm>
          <a:noFill/>
        </p:spPr>
      </p:pic>
    </p:spTree>
    <p:extLst>
      <p:ext uri="{BB962C8B-B14F-4D97-AF65-F5344CB8AC3E}">
        <p14:creationId xmlns:p14="http://schemas.microsoft.com/office/powerpoint/2010/main" val="30597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E" altLang="en-US" dirty="0" smtClean="0">
                <a:solidFill>
                  <a:srgbClr val="FF0000"/>
                </a:solidFill>
              </a:rPr>
              <a:t>What about Biocides</a:t>
            </a:r>
            <a:br>
              <a:rPr lang="en-IE" altLang="en-US" dirty="0" smtClean="0">
                <a:solidFill>
                  <a:srgbClr val="FF0000"/>
                </a:solidFill>
              </a:rPr>
            </a:br>
            <a:r>
              <a:rPr lang="en-IE" altLang="en-US" dirty="0" smtClean="0">
                <a:solidFill>
                  <a:srgbClr val="FF0000"/>
                </a:solidFill>
              </a:rPr>
              <a:t> </a:t>
            </a:r>
            <a:r>
              <a:rPr lang="en-IE" altLang="en-US" dirty="0" smtClean="0">
                <a:solidFill>
                  <a:schemeClr val="tx2">
                    <a:lumMod val="75000"/>
                  </a:schemeClr>
                </a:solidFill>
              </a:rPr>
              <a:t>Regulation (EU) No 528/2012?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altLang="en-US" smtClean="0"/>
          </a:p>
          <a:p>
            <a:endParaRPr lang="en-IE" altLang="en-US" smtClean="0"/>
          </a:p>
        </p:txBody>
      </p:sp>
      <p:sp>
        <p:nvSpPr>
          <p:cNvPr id="19460" name="AutoShape 4" descr="Image result for question mark and brex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IE" alt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irc_mi" descr="Image result for active substance and biocid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7656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Impact – many questions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mtClean="0"/>
              <a:t>Effect on active substances (a.s.)?</a:t>
            </a:r>
          </a:p>
          <a:p>
            <a:r>
              <a:rPr lang="en-IE" altLang="en-US" smtClean="0"/>
              <a:t>Effect on products (b.p.)?</a:t>
            </a:r>
          </a:p>
          <a:p>
            <a:r>
              <a:rPr lang="en-IE" altLang="en-US" smtClean="0"/>
              <a:t>Effect on a.s. and b.p. suppliers (Art.95)?</a:t>
            </a:r>
          </a:p>
          <a:p>
            <a:r>
              <a:rPr lang="en-IE" altLang="en-US" smtClean="0"/>
              <a:t>Effect on case owners?</a:t>
            </a:r>
          </a:p>
          <a:p>
            <a:r>
              <a:rPr lang="en-IE" altLang="en-US" smtClean="0"/>
              <a:t>Effect on Authorisation Holders (A.H.)?</a:t>
            </a:r>
          </a:p>
          <a:p>
            <a:r>
              <a:rPr lang="en-IE" altLang="en-US" smtClean="0"/>
              <a:t>Effect on Letters of Access (L.o.A.)?</a:t>
            </a:r>
          </a:p>
          <a:p>
            <a:r>
              <a:rPr lang="en-IE" altLang="en-US" smtClean="0"/>
              <a:t>Effect on data protection?</a:t>
            </a:r>
          </a:p>
          <a:p>
            <a:r>
              <a:rPr lang="en-IE" altLang="en-US" smtClean="0"/>
              <a:t>And so on…..</a:t>
            </a:r>
          </a:p>
          <a:p>
            <a:endParaRPr lang="en-IE" altLang="en-US" smtClean="0"/>
          </a:p>
        </p:txBody>
      </p:sp>
      <p:sp>
        <p:nvSpPr>
          <p:cNvPr id="20484" name="AutoShape 4" descr="Image result for question mark and brex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IE" alt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26038"/>
            <a:ext cx="16192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What is certain?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What is certain come 29</a:t>
            </a:r>
            <a:r>
              <a:rPr lang="en-IE" altLang="en-US" baseline="30000" smtClean="0"/>
              <a:t>th</a:t>
            </a:r>
            <a:r>
              <a:rPr lang="en-IE" altLang="en-US" smtClean="0"/>
              <a:t> March 2019?</a:t>
            </a:r>
          </a:p>
          <a:p>
            <a:pPr eaLnBrk="1" hangingPunct="1"/>
            <a:r>
              <a:rPr lang="en-IE" altLang="en-US" smtClean="0"/>
              <a:t>UK can no longer act as an eCA</a:t>
            </a:r>
          </a:p>
          <a:p>
            <a:pPr eaLnBrk="1" hangingPunct="1"/>
            <a:r>
              <a:rPr lang="en-IE" altLang="en-US" smtClean="0"/>
              <a:t>Applies to both active substances &amp; products</a:t>
            </a:r>
          </a:p>
          <a:p>
            <a:pPr eaLnBrk="1" hangingPunct="1"/>
            <a:r>
              <a:rPr lang="en-IE" altLang="en-US" smtClean="0"/>
              <a:t>EU-27, EEA and CH have to carry more work</a:t>
            </a:r>
          </a:p>
          <a:p>
            <a:pPr eaLnBrk="1" hangingPunct="1"/>
            <a:r>
              <a:rPr lang="en-IE" altLang="en-US" smtClean="0"/>
              <a:t>eCAs have to increase capacity</a:t>
            </a:r>
          </a:p>
          <a:p>
            <a:pPr eaLnBrk="1" hangingPunct="1"/>
            <a:r>
              <a:rPr lang="en-IE" altLang="en-US" smtClean="0"/>
              <a:t>Inevitable delay in MS evaluations</a:t>
            </a:r>
          </a:p>
          <a:p>
            <a:pPr eaLnBrk="1" hangingPunct="1"/>
            <a:r>
              <a:rPr lang="en-IE" altLang="en-US" smtClean="0"/>
              <a:t>Potential loss of some products to IE market</a:t>
            </a:r>
          </a:p>
          <a:p>
            <a:pPr eaLnBrk="1" hangingPunct="1"/>
            <a:r>
              <a:rPr lang="en-IE" altLang="en-US" smtClean="0"/>
              <a:t>There is still time to act</a:t>
            </a:r>
          </a:p>
          <a:p>
            <a:pPr eaLnBrk="1" hangingPunct="1">
              <a:buFont typeface="Arial" pitchFamily="34" charset="0"/>
              <a:buNone/>
            </a:pPr>
            <a:r>
              <a:rPr lang="en-IE" altLang="en-US" smtClean="0"/>
              <a:t> </a:t>
            </a:r>
          </a:p>
          <a:p>
            <a:pPr eaLnBrk="1" hangingPunct="1"/>
            <a:endParaRPr lang="en-IE" altLang="en-US" smtClean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16575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Most elements of REACH will be impacted by Brexit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Key areas for Irish companies will be </a:t>
            </a:r>
            <a:r>
              <a:rPr lang="en-GB" sz="2000" b="1" dirty="0" smtClean="0"/>
              <a:t>registration</a:t>
            </a:r>
            <a:r>
              <a:rPr lang="en-GB" sz="2000" dirty="0" smtClean="0"/>
              <a:t> and </a:t>
            </a:r>
            <a:r>
              <a:rPr lang="en-GB" sz="2000" b="1" dirty="0" smtClean="0"/>
              <a:t>authorisation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Non- EU companies and UK-based Only Representatives (ORs) also affected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523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Preparation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7 Brexit Technical Seminars  </a:t>
            </a:r>
          </a:p>
          <a:p>
            <a:pPr eaLnBrk="1" hangingPunct="1"/>
            <a:r>
              <a:rPr lang="en-IE" altLang="en-US" smtClean="0"/>
              <a:t>Search for new eCA for a.s.</a:t>
            </a:r>
          </a:p>
          <a:p>
            <a:pPr eaLnBrk="1" hangingPunct="1"/>
            <a:r>
              <a:rPr lang="en-IE" altLang="en-US" smtClean="0"/>
              <a:t>Change to Review Programme – existing a.s. </a:t>
            </a:r>
          </a:p>
          <a:p>
            <a:pPr eaLnBrk="1" hangingPunct="1"/>
            <a:r>
              <a:rPr lang="en-IE" altLang="en-US" smtClean="0"/>
              <a:t>Search for new eCA for a.s. renewal</a:t>
            </a:r>
          </a:p>
          <a:p>
            <a:pPr eaLnBrk="1" hangingPunct="1"/>
            <a:r>
              <a:rPr lang="en-IE" altLang="en-US" smtClean="0"/>
              <a:t>Search for alternative eCAs for products</a:t>
            </a:r>
          </a:p>
          <a:p>
            <a:pPr eaLnBrk="1" hangingPunct="1"/>
            <a:r>
              <a:rPr lang="en-IE" altLang="en-US" smtClean="0"/>
              <a:t>First authorisations and renewals</a:t>
            </a:r>
          </a:p>
          <a:p>
            <a:pPr eaLnBrk="1" hangingPunct="1"/>
            <a:endParaRPr lang="en-IE" altLang="en-US" smtClean="0"/>
          </a:p>
        </p:txBody>
      </p:sp>
      <p:sp>
        <p:nvSpPr>
          <p:cNvPr id="22532" name="AutoShape 7" descr="Image result for EU com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IE" alt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257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5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Active substances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77838" y="1268413"/>
            <a:ext cx="8229600" cy="4525962"/>
          </a:xfrm>
        </p:spPr>
        <p:txBody>
          <a:bodyPr/>
          <a:lstStyle/>
          <a:p>
            <a:r>
              <a:rPr lang="en-IE" altLang="en-US" smtClean="0"/>
              <a:t>Applicant is UK based? </a:t>
            </a:r>
            <a:r>
              <a:rPr lang="en-IE" altLang="en-US" smtClean="0">
                <a:solidFill>
                  <a:srgbClr val="FF0000"/>
                </a:solidFill>
              </a:rPr>
              <a:t>Still OK.</a:t>
            </a:r>
          </a:p>
          <a:p>
            <a:r>
              <a:rPr lang="en-IE" altLang="en-US" smtClean="0"/>
              <a:t>Manufacturer is UK based? </a:t>
            </a:r>
            <a:r>
              <a:rPr lang="en-IE" altLang="en-US" smtClean="0">
                <a:solidFill>
                  <a:srgbClr val="FF0000"/>
                </a:solidFill>
              </a:rPr>
              <a:t>OK. </a:t>
            </a:r>
          </a:p>
          <a:p>
            <a:r>
              <a:rPr lang="en-IE" altLang="en-US" smtClean="0"/>
              <a:t>Will ECHA refuse UK companies right to refer to vertebrate test/study? </a:t>
            </a:r>
            <a:r>
              <a:rPr lang="en-IE" altLang="en-US" smtClean="0">
                <a:solidFill>
                  <a:srgbClr val="FF0000"/>
                </a:solidFill>
              </a:rPr>
              <a:t>No outright refusal.</a:t>
            </a:r>
          </a:p>
          <a:p>
            <a:r>
              <a:rPr lang="en-IE" altLang="en-US" smtClean="0"/>
              <a:t>Will a.s. studies retain data protection? </a:t>
            </a:r>
            <a:r>
              <a:rPr lang="en-IE" altLang="en-US" smtClean="0">
                <a:solidFill>
                  <a:srgbClr val="FF0000"/>
                </a:solidFill>
              </a:rPr>
              <a:t>Yes.</a:t>
            </a:r>
          </a:p>
          <a:p>
            <a:r>
              <a:rPr lang="en-IE" altLang="en-US" smtClean="0"/>
              <a:t>Status of approved a.s. (UK refMS)? </a:t>
            </a:r>
            <a:r>
              <a:rPr lang="en-IE" altLang="en-US" smtClean="0">
                <a:solidFill>
                  <a:srgbClr val="FF0000"/>
                </a:solidFill>
              </a:rPr>
              <a:t>OK.</a:t>
            </a:r>
          </a:p>
          <a:p>
            <a:r>
              <a:rPr lang="en-IE" altLang="en-US" smtClean="0"/>
              <a:t>Art.95 listed supplier is UK based? </a:t>
            </a:r>
            <a:r>
              <a:rPr lang="en-IE" altLang="en-US" smtClean="0">
                <a:solidFill>
                  <a:srgbClr val="FF0000"/>
                </a:solidFill>
              </a:rPr>
              <a:t>Not OK.</a:t>
            </a:r>
          </a:p>
          <a:p>
            <a:r>
              <a:rPr lang="en-IE" altLang="en-US" smtClean="0"/>
              <a:t>L.o.A. to data from UK company? </a:t>
            </a:r>
            <a:r>
              <a:rPr lang="en-IE" altLang="en-US" smtClean="0">
                <a:solidFill>
                  <a:srgbClr val="FF0000"/>
                </a:solidFill>
              </a:rPr>
              <a:t>OK.</a:t>
            </a:r>
          </a:p>
          <a:p>
            <a:r>
              <a:rPr lang="en-IE" altLang="en-US" smtClean="0"/>
              <a:t>UK a.s. evaluation ongoing? </a:t>
            </a:r>
            <a:r>
              <a:rPr lang="en-IE" altLang="en-US" smtClean="0">
                <a:solidFill>
                  <a:srgbClr val="FF0000"/>
                </a:solidFill>
              </a:rPr>
              <a:t>Not OK. </a:t>
            </a:r>
          </a:p>
          <a:p>
            <a:endParaRPr lang="en-IE" altLang="en-US" smtClean="0">
              <a:solidFill>
                <a:srgbClr val="FF0000"/>
              </a:solidFill>
            </a:endParaRPr>
          </a:p>
          <a:p>
            <a:endParaRPr lang="en-IE" altLang="en-US" smtClean="0"/>
          </a:p>
          <a:p>
            <a:endParaRPr lang="en-IE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  <a:p>
            <a:endParaRPr lang="en-IE" altLang="en-US" smtClean="0"/>
          </a:p>
          <a:p>
            <a:endParaRPr lang="en-IE" alt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1270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Product Notifications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en-IE" altLang="en-US" smtClean="0"/>
              <a:t>Registration under Article 89 transitional phase</a:t>
            </a:r>
          </a:p>
          <a:p>
            <a:pPr eaLnBrk="1" hangingPunct="1"/>
            <a:r>
              <a:rPr lang="en-IE" altLang="en-US" smtClean="0"/>
              <a:t>Brexit impact come 29/3?</a:t>
            </a:r>
          </a:p>
          <a:p>
            <a:pPr eaLnBrk="1" hangingPunct="1"/>
            <a:r>
              <a:rPr lang="en-IE" altLang="en-US" smtClean="0"/>
              <a:t>Art.95 listed supplier is UK based? </a:t>
            </a:r>
            <a:r>
              <a:rPr lang="en-IE" altLang="en-US" smtClean="0">
                <a:solidFill>
                  <a:srgbClr val="FF0000"/>
                </a:solidFill>
              </a:rPr>
              <a:t>Not OK. </a:t>
            </a:r>
          </a:p>
          <a:p>
            <a:pPr eaLnBrk="1" hangingPunct="1"/>
            <a:r>
              <a:rPr lang="en-IE" altLang="en-US" smtClean="0"/>
              <a:t>Can the notification holder be UK based? </a:t>
            </a:r>
            <a:r>
              <a:rPr lang="en-IE" altLang="en-US" smtClean="0">
                <a:solidFill>
                  <a:srgbClr val="FF0000"/>
                </a:solidFill>
              </a:rPr>
              <a:t>Yes*</a:t>
            </a:r>
          </a:p>
          <a:p>
            <a:pPr eaLnBrk="1" hangingPunct="1"/>
            <a:r>
              <a:rPr lang="en-IE" altLang="en-US" smtClean="0"/>
              <a:t>Can the label be an IE-UK dual label? </a:t>
            </a:r>
            <a:r>
              <a:rPr lang="en-IE" altLang="en-US" smtClean="0">
                <a:solidFill>
                  <a:srgbClr val="FF0000"/>
                </a:solidFill>
              </a:rPr>
              <a:t>Yes*</a:t>
            </a:r>
          </a:p>
          <a:p>
            <a:pPr eaLnBrk="1" hangingPunct="1"/>
            <a:endParaRPr lang="en-IE" altLang="en-US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IE" altLang="en-US" smtClean="0">
                <a:solidFill>
                  <a:srgbClr val="FF0000"/>
                </a:solidFill>
              </a:rPr>
              <a:t>* </a:t>
            </a:r>
            <a:r>
              <a:rPr lang="en-IE" altLang="en-US" sz="2400" smtClean="0">
                <a:solidFill>
                  <a:srgbClr val="FF0000"/>
                </a:solidFill>
              </a:rPr>
              <a:t>The understanding of the IE CA would be yes, but await confirmation from EU COM.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51588"/>
            <a:ext cx="1981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Product Authorisations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en-IE" altLang="en-US" smtClean="0"/>
              <a:t>Authorisation under the BPR</a:t>
            </a:r>
          </a:p>
          <a:p>
            <a:pPr eaLnBrk="1" hangingPunct="1"/>
            <a:r>
              <a:rPr lang="en-IE" altLang="en-US" smtClean="0"/>
              <a:t>Brexit impact come 29/3?</a:t>
            </a:r>
          </a:p>
          <a:p>
            <a:pPr eaLnBrk="1" hangingPunct="1"/>
            <a:r>
              <a:rPr lang="en-IE" altLang="en-US" smtClean="0"/>
              <a:t>Art.95 listed supplier is UK based? </a:t>
            </a:r>
            <a:r>
              <a:rPr lang="en-IE" altLang="en-US" smtClean="0">
                <a:solidFill>
                  <a:srgbClr val="FF0000"/>
                </a:solidFill>
              </a:rPr>
              <a:t>Not OK. </a:t>
            </a:r>
          </a:p>
          <a:p>
            <a:pPr eaLnBrk="1" hangingPunct="1"/>
            <a:r>
              <a:rPr lang="en-IE" altLang="en-US" smtClean="0"/>
              <a:t>AH is UK based? </a:t>
            </a:r>
            <a:r>
              <a:rPr lang="en-IE" altLang="en-US" smtClean="0">
                <a:solidFill>
                  <a:srgbClr val="FF0000"/>
                </a:solidFill>
              </a:rPr>
              <a:t>Not OK. EU-27, EEA AH base.</a:t>
            </a:r>
          </a:p>
          <a:p>
            <a:pPr eaLnBrk="1" hangingPunct="1"/>
            <a:r>
              <a:rPr lang="en-IE" altLang="en-US" smtClean="0"/>
              <a:t>Can the label be an IE-UK dual label? </a:t>
            </a:r>
            <a:r>
              <a:rPr lang="en-IE" altLang="en-US" smtClean="0">
                <a:solidFill>
                  <a:srgbClr val="FF0000"/>
                </a:solidFill>
              </a:rPr>
              <a:t>Yes*</a:t>
            </a:r>
          </a:p>
          <a:p>
            <a:pPr eaLnBrk="1" hangingPunct="1"/>
            <a:r>
              <a:rPr lang="en-IE" altLang="en-US" smtClean="0"/>
              <a:t>UK company information on the label? </a:t>
            </a:r>
            <a:r>
              <a:rPr lang="en-IE" altLang="en-US" smtClean="0">
                <a:solidFill>
                  <a:srgbClr val="FF0000"/>
                </a:solidFill>
              </a:rPr>
              <a:t>Yes*</a:t>
            </a:r>
          </a:p>
          <a:p>
            <a:pPr eaLnBrk="1" hangingPunct="1"/>
            <a:r>
              <a:rPr lang="en-IE" altLang="en-US" smtClean="0"/>
              <a:t>L.o.A. to data from UK company? </a:t>
            </a:r>
            <a:r>
              <a:rPr lang="en-IE" altLang="en-US" smtClean="0">
                <a:solidFill>
                  <a:srgbClr val="FF0000"/>
                </a:solidFill>
              </a:rPr>
              <a:t>OK.</a:t>
            </a:r>
          </a:p>
          <a:p>
            <a:pPr eaLnBrk="1" hangingPunct="1"/>
            <a:r>
              <a:rPr lang="en-IE" altLang="en-US" smtClean="0"/>
              <a:t>UK evaluation ongoing? </a:t>
            </a:r>
            <a:r>
              <a:rPr lang="en-IE" altLang="en-US" smtClean="0">
                <a:solidFill>
                  <a:srgbClr val="FF0000"/>
                </a:solidFill>
              </a:rPr>
              <a:t>Not OK. </a:t>
            </a:r>
          </a:p>
          <a:p>
            <a:pPr eaLnBrk="1" hangingPunct="1"/>
            <a:endParaRPr lang="en-IE" altLang="en-US" smtClean="0">
              <a:solidFill>
                <a:srgbClr val="FF0000"/>
              </a:solidFill>
            </a:endParaRPr>
          </a:p>
          <a:p>
            <a:pPr eaLnBrk="1" hangingPunct="1"/>
            <a:endParaRPr lang="en-IE" altLang="en-US" smtClean="0">
              <a:solidFill>
                <a:srgbClr val="FF0000"/>
              </a:solidFill>
            </a:endParaRPr>
          </a:p>
          <a:p>
            <a:pPr eaLnBrk="1" hangingPunct="1"/>
            <a:endParaRPr lang="en-IE" altLang="en-US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IE" altLang="en-US" smtClean="0">
                <a:solidFill>
                  <a:srgbClr val="FF0000"/>
                </a:solidFill>
              </a:rPr>
              <a:t>*</a:t>
            </a:r>
            <a:r>
              <a:rPr lang="en-IE" altLang="en-US" sz="2400" smtClean="0">
                <a:solidFill>
                  <a:srgbClr val="FF0000"/>
                </a:solidFill>
              </a:rPr>
              <a:t>The understanding of the IE CA would be yes, but await confirmation from EU COM.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637213"/>
            <a:ext cx="23209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Specific type of BPR Authorisations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en-IE" altLang="en-US" smtClean="0"/>
              <a:t>Brexit impact come 29/3?</a:t>
            </a:r>
          </a:p>
          <a:p>
            <a:pPr eaLnBrk="1" hangingPunct="1"/>
            <a:r>
              <a:rPr lang="en-IE" altLang="en-US" smtClean="0"/>
              <a:t>National Autorisations</a:t>
            </a:r>
          </a:p>
          <a:p>
            <a:pPr eaLnBrk="1" hangingPunct="1"/>
            <a:r>
              <a:rPr lang="en-IE" altLang="en-US" smtClean="0"/>
              <a:t>Mutual Recognitions (Sequence &amp; Parallel)</a:t>
            </a:r>
          </a:p>
          <a:p>
            <a:pPr eaLnBrk="1" hangingPunct="1"/>
            <a:r>
              <a:rPr lang="en-IE" altLang="en-US" smtClean="0"/>
              <a:t>Union Authorisations</a:t>
            </a:r>
          </a:p>
          <a:p>
            <a:pPr eaLnBrk="1" hangingPunct="1"/>
            <a:r>
              <a:rPr lang="en-IE" altLang="en-US" smtClean="0"/>
              <a:t>Simplified Authorisations and notifications</a:t>
            </a:r>
          </a:p>
          <a:p>
            <a:pPr eaLnBrk="1" hangingPunct="1"/>
            <a:r>
              <a:rPr lang="en-IE" altLang="en-US" smtClean="0"/>
              <a:t>Same Biocidal Products</a:t>
            </a:r>
          </a:p>
          <a:p>
            <a:pPr eaLnBrk="1" hangingPunct="1"/>
            <a:r>
              <a:rPr lang="en-IE" altLang="en-US" smtClean="0"/>
              <a:t>Changes (minor/major/admin) to authorisations</a:t>
            </a:r>
          </a:p>
        </p:txBody>
      </p:sp>
    </p:spTree>
    <p:extLst>
      <p:ext uri="{BB962C8B-B14F-4D97-AF65-F5344CB8AC3E}">
        <p14:creationId xmlns:p14="http://schemas.microsoft.com/office/powerpoint/2010/main" val="362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National Autorisations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Assets and ongoing cases in UK on 29/3/?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endParaRPr lang="en-IE" altLang="en-US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24175"/>
            <a:ext cx="17145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1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Mutual Recognitions - Parallel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Available agreed SPC/PAR or Authorised 29/3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6838"/>
            <a:ext cx="17145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4932363" y="2781300"/>
            <a:ext cx="2411412" cy="2673350"/>
            <a:chOff x="6182472" y="1216497"/>
            <a:chExt cx="2361056" cy="2674306"/>
          </a:xfrm>
        </p:grpSpPr>
        <p:pic>
          <p:nvPicPr>
            <p:cNvPr id="28680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72" y="1216497"/>
              <a:ext cx="2361056" cy="26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2440" y="2102639"/>
              <a:ext cx="898414" cy="9020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8682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09" y="2294074"/>
              <a:ext cx="289381" cy="48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8" y="2328111"/>
              <a:ext cx="454897" cy="46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492375"/>
            <a:ext cx="423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Mutual Recognitions - Parallel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SPC/PAR will not be agreed by 29/3. Need new refMS.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17145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2987675" y="2781300"/>
            <a:ext cx="2411413" cy="2673350"/>
            <a:chOff x="6182472" y="1216497"/>
            <a:chExt cx="2361056" cy="2674306"/>
          </a:xfrm>
        </p:grpSpPr>
        <p:pic>
          <p:nvPicPr>
            <p:cNvPr id="2970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72" y="1216497"/>
              <a:ext cx="2361056" cy="26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2440" y="2102639"/>
              <a:ext cx="898413" cy="9020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9710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09" y="2294074"/>
              <a:ext cx="289381" cy="48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8" y="2328111"/>
              <a:ext cx="454897" cy="46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92600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9363"/>
            <a:ext cx="1135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97200"/>
            <a:ext cx="2522538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5364163" y="3573463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en-US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NA-MRP</a:t>
            </a:r>
            <a:endParaRPr lang="en-GB" altLang="en-US" sz="14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7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423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3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Mutual Recognitions - Sequence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Agreed SPC (Evaluate &amp; Decide step) by 29/3?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6838"/>
            <a:ext cx="17145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932363" y="2781300"/>
            <a:ext cx="2411412" cy="2673350"/>
            <a:chOff x="6182472" y="1216497"/>
            <a:chExt cx="2361056" cy="2674306"/>
          </a:xfrm>
        </p:grpSpPr>
        <p:pic>
          <p:nvPicPr>
            <p:cNvPr id="30729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72" y="1216497"/>
              <a:ext cx="2361056" cy="26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2440" y="2102639"/>
              <a:ext cx="898414" cy="9020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30731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09" y="2294074"/>
              <a:ext cx="289381" cy="48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8" y="2328111"/>
              <a:ext cx="454897" cy="46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3635375" y="3644900"/>
            <a:ext cx="1050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Evaluate &amp; Decide</a:t>
            </a:r>
          </a:p>
        </p:txBody>
      </p:sp>
      <p:pic>
        <p:nvPicPr>
          <p:cNvPr id="30728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16338"/>
            <a:ext cx="4238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2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Mutual Recognitions - Sequence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No agreed SPC (in MSCA accept or Validate steps) by 29/3?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6838"/>
            <a:ext cx="17145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4932363" y="2781300"/>
            <a:ext cx="2411412" cy="2673350"/>
            <a:chOff x="6182472" y="1216497"/>
            <a:chExt cx="2361056" cy="2674306"/>
          </a:xfrm>
        </p:grpSpPr>
        <p:pic>
          <p:nvPicPr>
            <p:cNvPr id="3175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72" y="1216497"/>
              <a:ext cx="2361056" cy="26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2440" y="2102639"/>
              <a:ext cx="898414" cy="9020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31755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09" y="2294074"/>
              <a:ext cx="289381" cy="48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8" y="2328111"/>
              <a:ext cx="454897" cy="46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89363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3708400" y="3644900"/>
            <a:ext cx="10493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MSCA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4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accept</a:t>
            </a:r>
          </a:p>
        </p:txBody>
      </p:sp>
    </p:spTree>
    <p:extLst>
      <p:ext uri="{BB962C8B-B14F-4D97-AF65-F5344CB8AC3E}">
        <p14:creationId xmlns:p14="http://schemas.microsoft.com/office/powerpoint/2010/main" val="25598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 smtClean="0"/>
              <a:t>REACH 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r>
              <a:rPr lang="en-GB" sz="2000" dirty="0" smtClean="0"/>
              <a:t>Requirement that substance manufactured in EU, or imported into EU at greater than 1 tonne per annum, must be registered</a:t>
            </a:r>
          </a:p>
          <a:p>
            <a:endParaRPr lang="en-GB" sz="2000" dirty="0"/>
          </a:p>
          <a:p>
            <a:r>
              <a:rPr lang="en-GB" sz="2000" dirty="0" smtClean="0"/>
              <a:t>UK registration statistics :</a:t>
            </a:r>
          </a:p>
          <a:p>
            <a:pPr marL="1260000" lvl="1"/>
            <a:r>
              <a:rPr lang="en-GB" sz="2000" dirty="0" smtClean="0"/>
              <a:t>12,419 registrations</a:t>
            </a:r>
          </a:p>
          <a:p>
            <a:pPr marL="1260000"/>
            <a:r>
              <a:rPr lang="en-GB" sz="2000" dirty="0" smtClean="0"/>
              <a:t>5,749 substances</a:t>
            </a:r>
          </a:p>
          <a:p>
            <a:pPr marL="1260000"/>
            <a:r>
              <a:rPr lang="en-GB" sz="2000" dirty="0" smtClean="0"/>
              <a:t>1,773 companies</a:t>
            </a:r>
          </a:p>
          <a:p>
            <a:pPr marL="1260000"/>
            <a:endParaRPr lang="en-GB" sz="2000" dirty="0"/>
          </a:p>
          <a:p>
            <a:pPr marL="1260000"/>
            <a:r>
              <a:rPr lang="en-GB" sz="2000" dirty="0" smtClean="0"/>
              <a:t>30% importers</a:t>
            </a:r>
          </a:p>
          <a:p>
            <a:pPr marL="1260000"/>
            <a:r>
              <a:rPr lang="en-GB" sz="2000" dirty="0" smtClean="0"/>
              <a:t>18% manufacturers</a:t>
            </a:r>
          </a:p>
          <a:p>
            <a:pPr marL="1260000"/>
            <a:r>
              <a:rPr lang="en-GB" sz="2000" dirty="0" smtClean="0"/>
              <a:t>47% Only Representatives (ORs)</a:t>
            </a:r>
          </a:p>
          <a:p>
            <a:pPr marL="1260000"/>
            <a:r>
              <a:rPr lang="en-GB" sz="2000" dirty="0" smtClean="0"/>
              <a:t>5% manufacturers and importers</a:t>
            </a:r>
          </a:p>
          <a:p>
            <a:endParaRPr lang="en-GB" sz="2000" dirty="0"/>
          </a:p>
          <a:p>
            <a:r>
              <a:rPr lang="en-GB" sz="2000" dirty="0" smtClean="0"/>
              <a:t>Many Irish companies may be relying on these UK-based registrations for their own supply (or covered by the UK-based OR)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08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Union Authorisation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Granted before 29/3,but need new eCA for RNL and Change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277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92375"/>
            <a:ext cx="423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0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Union Authorisation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Not likely to be granted before 29/3, need new eCA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379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0938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Union Authorisation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BPC Opinion adopted before 29/3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482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00213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Renewal products 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UK reference will not be completed before 29/3.  Need to find new refMS.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584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Simplified procedure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If UK was the refMS, need new refMS to authorise before 29/3 and new notifications 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686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419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500438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500438"/>
            <a:ext cx="1120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FF0000"/>
                </a:solidFill>
              </a:rPr>
              <a:t>Same Biocidal Products</a:t>
            </a:r>
            <a:r>
              <a:rPr lang="en-IE" altLang="en-US" smtClean="0"/>
              <a:t/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Remain unaffected by 29/3. Standalone auths.</a:t>
            </a:r>
          </a:p>
          <a:p>
            <a:endParaRPr lang="en-GB" altLang="en-US" smtClean="0"/>
          </a:p>
          <a:p>
            <a:pPr>
              <a:buFont typeface="Arial" pitchFamily="34" charset="0"/>
              <a:buNone/>
            </a:pPr>
            <a:endParaRPr lang="en-GB" altLang="en-US" smtClean="0"/>
          </a:p>
          <a:p>
            <a:pPr>
              <a:buFont typeface="Arial" pitchFamily="34" charset="0"/>
              <a:buNone/>
            </a:pPr>
            <a:endParaRPr lang="en-IE" altLang="en-US" smtClean="0"/>
          </a:p>
        </p:txBody>
      </p:sp>
      <p:pic>
        <p:nvPicPr>
          <p:cNvPr id="3789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3313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65400"/>
            <a:ext cx="431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IT Tools – R4BP3 &amp; SPC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Brexit impact come 29/3?</a:t>
            </a:r>
          </a:p>
          <a:p>
            <a:pPr eaLnBrk="1" hangingPunct="1"/>
            <a:r>
              <a:rPr lang="en-IE" altLang="en-US" smtClean="0"/>
              <a:t>Access to R4BP3 - UK CA? </a:t>
            </a:r>
            <a:r>
              <a:rPr lang="en-IE" altLang="en-US" smtClean="0">
                <a:solidFill>
                  <a:srgbClr val="FF0000"/>
                </a:solidFill>
              </a:rPr>
              <a:t>Restrictions.</a:t>
            </a:r>
          </a:p>
          <a:p>
            <a:pPr eaLnBrk="1" hangingPunct="1"/>
            <a:r>
              <a:rPr lang="en-IE" altLang="en-US" smtClean="0"/>
              <a:t>Access to their data – UK companies? </a:t>
            </a:r>
            <a:r>
              <a:rPr lang="en-IE" altLang="en-US" smtClean="0">
                <a:solidFill>
                  <a:srgbClr val="FF0000"/>
                </a:solidFill>
              </a:rPr>
              <a:t>Yes.</a:t>
            </a:r>
          </a:p>
          <a:p>
            <a:pPr eaLnBrk="1" hangingPunct="1"/>
            <a:r>
              <a:rPr lang="en-IE" altLang="en-US" smtClean="0"/>
              <a:t>UK company submit applications via R4BP3? </a:t>
            </a:r>
            <a:r>
              <a:rPr lang="en-IE" altLang="en-US" smtClean="0">
                <a:solidFill>
                  <a:srgbClr val="FF0000"/>
                </a:solidFill>
              </a:rPr>
              <a:t>Yes, but note ‘case owner’ and ‘AH’ difference</a:t>
            </a:r>
          </a:p>
          <a:p>
            <a:pPr eaLnBrk="1" hangingPunct="1"/>
            <a:r>
              <a:rPr lang="en-IE" altLang="en-US" smtClean="0"/>
              <a:t>ECHA Dissemination website </a:t>
            </a:r>
          </a:p>
          <a:p>
            <a:pPr eaLnBrk="1" hangingPunct="1"/>
            <a:endParaRPr lang="en-IE" alt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890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5013325"/>
            <a:ext cx="377983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Useful Resources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ECHA Q &amp; A</a:t>
            </a:r>
          </a:p>
          <a:p>
            <a:pPr eaLnBrk="1" hangingPunct="1">
              <a:buFont typeface="Arial" pitchFamily="34" charset="0"/>
              <a:buNone/>
            </a:pPr>
            <a:r>
              <a:rPr lang="en-IE" altLang="en-US" sz="1400" smtClean="0">
                <a:hlinkClick r:id="rId2"/>
              </a:rPr>
              <a:t>https://echa.europa.eu/support/qas-support/browse/-/qa/70Qx/view/topic/theukswithdrawalfromtheeu</a:t>
            </a:r>
            <a:endParaRPr lang="en-IE" altLang="en-US" sz="1400" smtClean="0"/>
          </a:p>
          <a:p>
            <a:pPr eaLnBrk="1" hangingPunct="1">
              <a:buFont typeface="Arial" pitchFamily="34" charset="0"/>
              <a:buNone/>
            </a:pPr>
            <a:endParaRPr lang="en-IE" altLang="en-US" sz="1400" smtClean="0"/>
          </a:p>
          <a:p>
            <a:pPr eaLnBrk="1" hangingPunct="1"/>
            <a:r>
              <a:rPr lang="en-IE" altLang="en-US" smtClean="0"/>
              <a:t>EU COM Q &amp; A</a:t>
            </a:r>
          </a:p>
          <a:p>
            <a:pPr eaLnBrk="1" hangingPunct="1">
              <a:buFont typeface="Arial" pitchFamily="34" charset="0"/>
              <a:buNone/>
            </a:pPr>
            <a:r>
              <a:rPr lang="en-IE" altLang="en-US" sz="1400" smtClean="0">
                <a:hlinkClick r:id="rId3"/>
              </a:rPr>
              <a:t>https://ec.europa.eu/info/sites/info/files/qa_biocides.pdf</a:t>
            </a:r>
            <a:endParaRPr lang="en-IE" altLang="en-US" sz="1400" smtClean="0"/>
          </a:p>
          <a:p>
            <a:pPr eaLnBrk="1" hangingPunct="1">
              <a:buFont typeface="Arial" pitchFamily="34" charset="0"/>
              <a:buNone/>
            </a:pPr>
            <a:endParaRPr lang="en-IE" altLang="en-US" sz="1400" smtClean="0"/>
          </a:p>
          <a:p>
            <a:pPr eaLnBrk="1" hangingPunct="1"/>
            <a:r>
              <a:rPr lang="en-IE" altLang="en-US" smtClean="0"/>
              <a:t>UK Gov. Biocide page</a:t>
            </a:r>
          </a:p>
          <a:p>
            <a:pPr eaLnBrk="1" hangingPunct="1">
              <a:buFont typeface="Arial" pitchFamily="34" charset="0"/>
              <a:buNone/>
            </a:pPr>
            <a:r>
              <a:rPr lang="en-IE" altLang="en-US" sz="1400" smtClean="0">
                <a:hlinkClick r:id="rId4"/>
              </a:rPr>
              <a:t>https://www.gov.uk/government/publications/regulating-biocidal-products-if-theres-no-brexit-deal/regulating-biocidal-products-if-theres-no-brexit-deal</a:t>
            </a:r>
            <a:endParaRPr lang="en-IE" altLang="en-US" sz="1400" smtClean="0"/>
          </a:p>
          <a:p>
            <a:pPr eaLnBrk="1" hangingPunct="1">
              <a:buFont typeface="Arial" pitchFamily="34" charset="0"/>
              <a:buNone/>
            </a:pPr>
            <a:endParaRPr lang="en-IE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9456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Conclusions &amp; take home message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Making the uncomfortable comfortable</a:t>
            </a:r>
          </a:p>
          <a:p>
            <a:pPr eaLnBrk="1" hangingPunct="1"/>
            <a:r>
              <a:rPr lang="en-IE" altLang="en-US" smtClean="0"/>
              <a:t>Check status of your a.s./products</a:t>
            </a:r>
          </a:p>
          <a:p>
            <a:pPr eaLnBrk="1" hangingPunct="1"/>
            <a:r>
              <a:rPr lang="en-IE" altLang="en-US" smtClean="0"/>
              <a:t>Check AH location</a:t>
            </a:r>
          </a:p>
          <a:p>
            <a:pPr eaLnBrk="1" hangingPunct="1"/>
            <a:r>
              <a:rPr lang="en-IE" altLang="en-US" smtClean="0"/>
              <a:t>Check Art.95 supplier listing</a:t>
            </a:r>
          </a:p>
          <a:p>
            <a:pPr eaLnBrk="1" hangingPunct="1"/>
            <a:r>
              <a:rPr lang="en-IE" altLang="en-US" smtClean="0"/>
              <a:t>Consider a new refMS if necessary</a:t>
            </a:r>
          </a:p>
          <a:p>
            <a:pPr eaLnBrk="1" hangingPunct="1"/>
            <a:r>
              <a:rPr lang="en-IE" altLang="en-US" smtClean="0"/>
              <a:t>Consider market area for future submissions</a:t>
            </a:r>
          </a:p>
          <a:p>
            <a:pPr eaLnBrk="1" hangingPunct="1"/>
            <a:r>
              <a:rPr lang="en-IE" altLang="en-US" smtClean="0"/>
              <a:t>There is still time to act</a:t>
            </a:r>
          </a:p>
          <a:p>
            <a:pPr eaLnBrk="1" hangingPunct="1"/>
            <a:r>
              <a:rPr lang="en-IE" altLang="en-US" smtClean="0"/>
              <a:t>Contact your CA for further information</a:t>
            </a:r>
          </a:p>
          <a:p>
            <a:pPr eaLnBrk="1" hangingPunct="1">
              <a:buFont typeface="Arial" pitchFamily="34" charset="0"/>
              <a:buNone/>
            </a:pPr>
            <a:endParaRPr lang="en-IE" altLang="en-US" smtClean="0"/>
          </a:p>
          <a:p>
            <a:pPr eaLnBrk="1" hangingPunct="1"/>
            <a:endParaRPr lang="en-IE" altLang="en-US" smtClean="0"/>
          </a:p>
          <a:p>
            <a:pPr eaLnBrk="1" hangingPunct="1"/>
            <a:endParaRPr lang="en-IE" altLang="en-US" smtClean="0"/>
          </a:p>
        </p:txBody>
      </p:sp>
    </p:spTree>
    <p:extLst>
      <p:ext uri="{BB962C8B-B14F-4D97-AF65-F5344CB8AC3E}">
        <p14:creationId xmlns:p14="http://schemas.microsoft.com/office/powerpoint/2010/main" val="23803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n-IE" altLang="en-US" dirty="0"/>
          </a:p>
          <a:p>
            <a:pPr algn="ctr"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IE" altLang="en-US" dirty="0" smtClean="0"/>
              <a:t>Contact: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IE" altLang="en-US" dirty="0" smtClean="0">
                <a:hlinkClick r:id="rId2"/>
              </a:rPr>
              <a:t>Biocides@agriculture.gov.ie</a:t>
            </a:r>
            <a:r>
              <a:rPr lang="en-IE" altLang="en-US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IE" alt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IE" altLang="en-US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06500"/>
            <a:ext cx="37798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Registrations after Brexit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UK will be a third country</a:t>
            </a:r>
          </a:p>
          <a:p>
            <a:endParaRPr lang="en-GB" sz="2000" dirty="0" smtClean="0"/>
          </a:p>
          <a:p>
            <a:r>
              <a:rPr lang="en-GB" sz="2000" dirty="0" smtClean="0"/>
              <a:t>UK REACH registrations will become non-existent</a:t>
            </a:r>
          </a:p>
          <a:p>
            <a:pPr marL="82800" indent="0">
              <a:buNone/>
            </a:pPr>
            <a:endParaRPr lang="en-GB" sz="2000" dirty="0" smtClean="0"/>
          </a:p>
          <a:p>
            <a:r>
              <a:rPr lang="en-GB" sz="2000" dirty="0" smtClean="0"/>
              <a:t>UK authorities will also no longer:</a:t>
            </a:r>
          </a:p>
          <a:p>
            <a:pPr marL="82800" indent="0">
              <a:buNone/>
            </a:pPr>
            <a:endParaRPr lang="en-GB" sz="2000" dirty="0" smtClean="0"/>
          </a:p>
          <a:p>
            <a:pPr marL="1260000"/>
            <a:r>
              <a:rPr lang="en-GB" sz="2000" dirty="0"/>
              <a:t>P</a:t>
            </a:r>
            <a:r>
              <a:rPr lang="en-GB" sz="2000" dirty="0" smtClean="0"/>
              <a:t>articipate in EU regulatory and decision making processes</a:t>
            </a:r>
          </a:p>
          <a:p>
            <a:pPr marL="1260000"/>
            <a:endParaRPr lang="en-GB" sz="2000" dirty="0" smtClean="0"/>
          </a:p>
          <a:p>
            <a:pPr marL="1260000"/>
            <a:r>
              <a:rPr lang="en-GB" sz="2000" dirty="0" smtClean="0"/>
              <a:t>Have access to ECHA databases </a:t>
            </a:r>
          </a:p>
          <a:p>
            <a:pPr marL="1260000"/>
            <a:endParaRPr lang="en-GB" sz="2000" dirty="0" smtClean="0"/>
          </a:p>
          <a:p>
            <a:pPr marL="1260000"/>
            <a:r>
              <a:rPr lang="en-GB" sz="2000" dirty="0" smtClean="0"/>
              <a:t>Be part of, or send experts to, ECHA or Commission committees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908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 3b 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4" y="-6322"/>
            <a:ext cx="9152428" cy="686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87"/>
            <a:ext cx="7772400" cy="4571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3"/>
            <a:ext cx="8640960" cy="166801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Questions and Answers </a:t>
            </a:r>
          </a:p>
          <a:p>
            <a:r>
              <a:rPr lang="en-US" b="1" dirty="0">
                <a:solidFill>
                  <a:srgbClr val="FFFEFD"/>
                </a:solidFill>
                <a:latin typeface="Arial" pitchFamily="34" charset="0"/>
                <a:cs typeface="Arial" pitchFamily="34" charset="0"/>
              </a:rPr>
              <a:t>Session 1 </a:t>
            </a:r>
          </a:p>
          <a:p>
            <a:endParaRPr lang="en-US" sz="3200" b="1" dirty="0" smtClean="0">
              <a:solidFill>
                <a:srgbClr val="FFFEF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1412776"/>
            <a:ext cx="9148214" cy="16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_walsh.HSA\AppData\Local\Microsoft\Windows\Temporary Internet Files\Content.Outlook\HOWI7FHT\brexit_ready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79" y="5058995"/>
            <a:ext cx="4612131" cy="18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25837" r="50000" b="22232"/>
          <a:stretch/>
        </p:blipFill>
        <p:spPr bwMode="auto">
          <a:xfrm>
            <a:off x="7149110" y="5058994"/>
            <a:ext cx="1994890" cy="9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8" t="22223" r="7718" b="15226"/>
          <a:stretch/>
        </p:blipFill>
        <p:spPr bwMode="auto">
          <a:xfrm>
            <a:off x="7149110" y="5966780"/>
            <a:ext cx="1999103" cy="95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5058995"/>
            <a:ext cx="2699791" cy="185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5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GH_J~1\AppData\Local\Temp\FWTemp\000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7170"/>
            <a:ext cx="3914136" cy="17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1"/>
            <a:ext cx="2699791" cy="186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6755" y="1700808"/>
            <a:ext cx="412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February 28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2019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2952"/>
            <a:ext cx="9193213" cy="1681751"/>
          </a:xfrm>
          <a:prstGeom prst="rect">
            <a:avLst/>
          </a:prstGeom>
          <a:solidFill>
            <a:srgbClr val="2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8626" y="126203"/>
            <a:ext cx="90364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 and the Implications on Supply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Chemicals, Machinery 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Products </a:t>
            </a:r>
          </a:p>
        </p:txBody>
      </p:sp>
      <p:pic>
        <p:nvPicPr>
          <p:cNvPr id="7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25837" r="50000" b="22232"/>
          <a:stretch/>
        </p:blipFill>
        <p:spPr bwMode="auto">
          <a:xfrm>
            <a:off x="7380312" y="5061023"/>
            <a:ext cx="1440160" cy="6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ugh_jordan\AppData\Local\Microsoft\Windows\Temporary Internet Files\Content.Outlook\H5RUZXGP\CC_200year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8" t="22223" r="7718" b="15226"/>
          <a:stretch/>
        </p:blipFill>
        <p:spPr bwMode="auto">
          <a:xfrm>
            <a:off x="7380312" y="5733256"/>
            <a:ext cx="1440160" cy="9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Impacts on IE companies </a:t>
            </a:r>
            <a:r>
              <a:rPr lang="en-GB" dirty="0"/>
              <a:t>-</a:t>
            </a:r>
            <a:r>
              <a:rPr lang="en-GB" dirty="0" smtClean="0"/>
              <a:t> 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Currently, if IE company buys chemicals from UK supplier, role under REACH is as a downstream user -&gt; </a:t>
            </a:r>
            <a:r>
              <a:rPr lang="en-GB" sz="2000" b="1" dirty="0" smtClean="0"/>
              <a:t>no registration obligations</a:t>
            </a:r>
          </a:p>
          <a:p>
            <a:pPr marL="82800" indent="0">
              <a:buNone/>
            </a:pPr>
            <a:endParaRPr lang="en-GB" sz="2000" dirty="0"/>
          </a:p>
          <a:p>
            <a:r>
              <a:rPr lang="en-GB" sz="2000" dirty="0" smtClean="0"/>
              <a:t>If IE company continues to buy chemicals from that UK supplier after </a:t>
            </a:r>
            <a:r>
              <a:rPr lang="en-GB" sz="2000" dirty="0" err="1" smtClean="0"/>
              <a:t>brexit</a:t>
            </a:r>
            <a:r>
              <a:rPr lang="en-GB" sz="2000" dirty="0" smtClean="0"/>
              <a:t>, role under REACH changes to importer -&gt; </a:t>
            </a:r>
            <a:r>
              <a:rPr lang="en-GB" sz="2000" b="1" dirty="0" smtClean="0"/>
              <a:t>registration obligations</a:t>
            </a:r>
          </a:p>
          <a:p>
            <a:endParaRPr lang="en-GB" sz="2000" b="1" dirty="0" smtClean="0"/>
          </a:p>
          <a:p>
            <a:r>
              <a:rPr lang="en-GB" sz="2000" dirty="0" smtClean="0"/>
              <a:t>Consideration also needs to be given to IE distributors that may supply IE companies  –  their source could be UK-based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44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Agriculture_Dept_PPT-Template" id="{51CCF448-E046-4E2A-BED9-B15A3F082F60}" vid="{0FFA82E3-691E-4102-8FD1-F9932DCD2427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F1BA95422BE1A64DA19DE90A58AEB6020100F5A95D405BD8C14EB0A4A4459BEDB4BA" ma:contentTypeVersion="48" ma:contentTypeDescription="" ma:contentTypeScope="" ma:versionID="33cdc79793896eedb4377eafd116ff9b">
  <xsd:schema xmlns:xsd="http://www.w3.org/2001/XMLSchema" xmlns:xs="http://www.w3.org/2001/XMLSchema" xmlns:p="http://schemas.microsoft.com/office/2006/metadata/properties" xmlns:ns2="f2722de8-a3c4-44f7-809c-5aae864989b7" xmlns:ns3="http://schemas.microsoft.com/sharepoint/v3/fields" targetNamespace="http://schemas.microsoft.com/office/2006/metadata/properties" ma:root="true" ma:fieldsID="d40ec2fdf9d239763509514e8a1662e6" ns2:_="" ns3:_="">
    <xsd:import namespace="f2722de8-a3c4-44f7-809c-5aae864989b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l0439d673390432c8f4760c5a455ac93" minOccurs="0"/>
                <xsd:element ref="ns2:TaxCatchAll" minOccurs="0"/>
                <xsd:element ref="ns2:TaxCatchAllLabel" minOccurs="0"/>
                <xsd:element ref="ns2:Date1"/>
                <xsd:element ref="ns2:n0931430ca494154b9c352ba38783a91" minOccurs="0"/>
                <xsd:element ref="ns2:j3dcd20625fb4e509c8810f6c12f130a" minOccurs="0"/>
                <xsd:element ref="ns2:Requested_x0020_By" minOccurs="0"/>
                <xsd:element ref="ns3: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22de8-a3c4-44f7-809c-5aae864989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0439d673390432c8f4760c5a455ac93" ma:index="11" ma:taxonomy="true" ma:internalName="l0439d673390432c8f4760c5a455ac93" ma:taxonomyFieldName="Classification_x0020_Scheme" ma:displayName="Classification Scheme" ma:indexed="true" ma:readOnly="false" ma:default="" ma:fieldId="{50439d67-3390-432c-8f47-60c5a455ac93}" ma:sspId="1d7cc777-1957-431e-8bcf-ecabe01d98d4" ma:termSetId="9b95482a-f11c-471e-9c32-a86f81c894e6" ma:anchorId="162b87e7-3222-43f3-bbb8-dc0729bba21e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a674565b-251d-49f1-bba0-58784c551697}" ma:internalName="TaxCatchAll" ma:showField="CatchAllData" ma:web="f2722de8-a3c4-44f7-809c-5aae86498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a674565b-251d-49f1-bba0-58784c551697}" ma:internalName="TaxCatchAllLabel" ma:readOnly="true" ma:showField="CatchAllDataLabel" ma:web="f2722de8-a3c4-44f7-809c-5aae86498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1" ma:index="15" ma:displayName="Date" ma:default="[today]" ma:format="DateOnly" ma:internalName="Date1" ma:readOnly="false">
      <xsd:simpleType>
        <xsd:restriction base="dms:DateTime"/>
      </xsd:simpleType>
    </xsd:element>
    <xsd:element name="n0931430ca494154b9c352ba38783a91" ma:index="17" ma:taxonomy="true" ma:internalName="n0931430ca494154b9c352ba38783a91" ma:taxonomyFieldName="Record_x0020_Type" ma:displayName="Record Type" ma:indexed="true" ma:readOnly="false" ma:default="" ma:fieldId="{70931430-ca49-4154-b9c3-52ba38783a91}" ma:sspId="1d7cc777-1957-431e-8bcf-ecabe01d98d4" ma:termSetId="09d66c77-7bd2-4ff3-b4ba-fcee43436d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3dcd20625fb4e509c8810f6c12f130a" ma:index="19" ma:taxonomy="true" ma:internalName="j3dcd20625fb4e509c8810f6c12f130a" ma:taxonomyFieldName="Year" ma:displayName="Year" ma:indexed="true" ma:readOnly="false" ma:default="1310;#2019|f7018c91-fb87-42d2-b7af-6a77f0c46e3b" ma:fieldId="{33dcd206-25fb-4e50-9c88-10f6c12f130a}" ma:sspId="1d7cc777-1957-431e-8bcf-ecabe01d98d4" ma:termSetId="2cffe675-3845-4e8d-9e8d-ef5ead1e2f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quested_x0020_By" ma:index="21" nillable="true" ma:displayName="Requested By" ma:internalName="Requested_x0020_B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22" nillable="true" ma:displayName="Location" ma:internalName="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16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3dcd20625fb4e509c8810f6c12f130a xmlns="f2722de8-a3c4-44f7-809c-5aae86498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f7018c91-fb87-42d2-b7af-6a77f0c46e3b</TermId>
        </TermInfo>
      </Terms>
    </j3dcd20625fb4e509c8810f6c12f130a>
    <TaxCatchAll xmlns="f2722de8-a3c4-44f7-809c-5aae864989b7">
      <Value>6</Value>
      <Value>1191</Value>
      <Value>1310</Value>
    </TaxCatchAll>
    <Date1 xmlns="f2722de8-a3c4-44f7-809c-5aae864989b7">2019-02-25T00:00:00+00:00</Date1>
    <n0931430ca494154b9c352ba38783a91 xmlns="f2722de8-a3c4-44f7-809c-5aae86498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(pre)</TermName>
          <TermId xmlns="http://schemas.microsoft.com/office/infopath/2007/PartnerControls">3f0ad9ce-f984-47c9-bdab-3e6b17f8e29f</TermId>
        </TermInfo>
      </Terms>
    </n0931430ca494154b9c352ba38783a91>
    <l0439d673390432c8f4760c5a455ac93 xmlns="f2722de8-a3c4-44f7-809c-5aae86498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Conferences</TermName>
          <TermId xmlns="http://schemas.microsoft.com/office/infopath/2007/PartnerControls">a4c7dfd4-f1d7-4254-ab44-8a6e45093199</TermId>
        </TermInfo>
      </Terms>
    </l0439d673390432c8f4760c5a455ac93>
    <_dlc_DocId xmlns="f2722de8-a3c4-44f7-809c-5aae864989b7">RVSECDK7SQEP-12-36292</_dlc_DocId>
    <_dlc_DocIdUrl xmlns="f2722de8-a3c4-44f7-809c-5aae864989b7">
      <Url>http://shareflow/sites/services/CandM/_layouts/DocIdRedir.aspx?ID=RVSECDK7SQEP-12-36292</Url>
      <Description>RVSECDK7SQEP-12-36292</Description>
    </_dlc_DocIdUrl>
    <Requested_x0020_By xmlns="f2722de8-a3c4-44f7-809c-5aae864989b7" xsi:nil="true"/>
    <Location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97C1C1A-A4EA-48F7-B6CC-3E8817D360E9}"/>
</file>

<file path=customXml/itemProps2.xml><?xml version="1.0" encoding="utf-8"?>
<ds:datastoreItem xmlns:ds="http://schemas.openxmlformats.org/officeDocument/2006/customXml" ds:itemID="{5EB05246-FF32-4010-92F8-8D3FDA66CC66}"/>
</file>

<file path=customXml/itemProps3.xml><?xml version="1.0" encoding="utf-8"?>
<ds:datastoreItem xmlns:ds="http://schemas.openxmlformats.org/officeDocument/2006/customXml" ds:itemID="{C30FBEAF-666A-44AB-8C72-696DCE50DC16}"/>
</file>

<file path=customXml/itemProps4.xml><?xml version="1.0" encoding="utf-8"?>
<ds:datastoreItem xmlns:ds="http://schemas.openxmlformats.org/officeDocument/2006/customXml" ds:itemID="{84309931-0F56-4232-ACA3-0C4C367B38B2}"/>
</file>

<file path=customXml/itemProps5.xml><?xml version="1.0" encoding="utf-8"?>
<ds:datastoreItem xmlns:ds="http://schemas.openxmlformats.org/officeDocument/2006/customXml" ds:itemID="{2F54A760-3263-49AC-9EC6-327A1989379E}"/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3579</Words>
  <Application>Microsoft Office PowerPoint</Application>
  <PresentationFormat>On-screen Show (4:3)</PresentationFormat>
  <Paragraphs>600</Paragraphs>
  <Slides>81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Office Theme</vt:lpstr>
      <vt:lpstr>1_Office Theme</vt:lpstr>
      <vt:lpstr>Standard</vt:lpstr>
      <vt:lpstr>2_Office Theme</vt:lpstr>
      <vt:lpstr>PowerPoint Presentation</vt:lpstr>
      <vt:lpstr>PowerPoint Presentation</vt:lpstr>
      <vt:lpstr>Health and Safety Authority Mandate</vt:lpstr>
      <vt:lpstr>PowerPoint Presentation</vt:lpstr>
      <vt:lpstr>PowerPoint Presentation</vt:lpstr>
      <vt:lpstr>REACH</vt:lpstr>
      <vt:lpstr>REACH Registration</vt:lpstr>
      <vt:lpstr>REACH Registrations after Brexit </vt:lpstr>
      <vt:lpstr>Impacts on IE companies - registration</vt:lpstr>
      <vt:lpstr>Impacts on registration for IE companies (1) </vt:lpstr>
      <vt:lpstr>Impacts on registration for IE companies (2)</vt:lpstr>
      <vt:lpstr>Impacts on registration for ORs</vt:lpstr>
      <vt:lpstr>UK companies transferring registrations to EU-27/EEA (1)</vt:lpstr>
      <vt:lpstr>UK companies transferring registrations to EU-27/EEA (2)</vt:lpstr>
      <vt:lpstr>IE downstream users/distributors sourcing mixtures from UK supplier</vt:lpstr>
      <vt:lpstr>IE downstream users/distributors sourcing mixtures from UK supplier</vt:lpstr>
      <vt:lpstr>Exemption for re-imported substances (1)</vt:lpstr>
      <vt:lpstr>Exemption for re-imported substances (2)</vt:lpstr>
      <vt:lpstr>UK Land Bridge</vt:lpstr>
      <vt:lpstr>REACH Authorisation</vt:lpstr>
      <vt:lpstr>REACH Authorisations after Brexit</vt:lpstr>
      <vt:lpstr>REACH Authorisations after Brexit</vt:lpstr>
      <vt:lpstr>Companies based outside of the EU</vt:lpstr>
      <vt:lpstr>From a UK perspective…. </vt:lpstr>
      <vt:lpstr>UK No Deal Contingency Planning</vt:lpstr>
      <vt:lpstr>Preparing for Brexit  - REACH </vt:lpstr>
      <vt:lpstr>REACH Supports</vt:lpstr>
      <vt:lpstr>Thank you</vt:lpstr>
      <vt:lpstr>PowerPoint Presentation</vt:lpstr>
      <vt:lpstr>PowerPoint Presentation</vt:lpstr>
      <vt:lpstr>Supply &amp; Distribution  </vt:lpstr>
      <vt:lpstr>Trade &amp; Supply between Ireland &amp; UK</vt:lpstr>
      <vt:lpstr>Chemical Products</vt:lpstr>
      <vt:lpstr> Substances, Mixtures &amp; Articles</vt:lpstr>
      <vt:lpstr>Change in role</vt:lpstr>
      <vt:lpstr>What does it mean to be an  EU Importer of Chemical Products?</vt:lpstr>
      <vt:lpstr> MARKET SUPPLY &amp; SAFE USE   </vt:lpstr>
      <vt:lpstr> Substances in Articles </vt:lpstr>
      <vt:lpstr>Detergent Products</vt:lpstr>
      <vt:lpstr>Market Surveillance</vt:lpstr>
      <vt:lpstr>Options</vt:lpstr>
      <vt:lpstr>Important information to note </vt:lpstr>
      <vt:lpstr> Exporting Chemical Products to the UK</vt:lpstr>
      <vt:lpstr>Exporting Chemical Products to UK</vt:lpstr>
      <vt:lpstr>Exporting to the UK</vt:lpstr>
      <vt:lpstr>Export Import</vt:lpstr>
      <vt:lpstr>Parting advice</vt:lpstr>
      <vt:lpstr> Information</vt:lpstr>
      <vt:lpstr>PowerPoint Presentation</vt:lpstr>
      <vt:lpstr>Relevant Publications</vt:lpstr>
      <vt:lpstr>Support</vt:lpstr>
      <vt:lpstr>  “Get Brexit Ready &amp;  Know Your Source”  Thank You </vt:lpstr>
      <vt:lpstr>PowerPoint Presentation</vt:lpstr>
      <vt:lpstr>Brexit   Impact on Biocides </vt:lpstr>
      <vt:lpstr>EU-27 Position</vt:lpstr>
      <vt:lpstr>UK Parliament…March?</vt:lpstr>
      <vt:lpstr>What about Biocides  Regulation (EU) No 528/2012?</vt:lpstr>
      <vt:lpstr>Impact – many questions</vt:lpstr>
      <vt:lpstr>What is certain?</vt:lpstr>
      <vt:lpstr>Preparation</vt:lpstr>
      <vt:lpstr>Active substances</vt:lpstr>
      <vt:lpstr>Product Notifications</vt:lpstr>
      <vt:lpstr>Product Authorisations</vt:lpstr>
      <vt:lpstr>Specific type of BPR Authorisations</vt:lpstr>
      <vt:lpstr>National Autorisations </vt:lpstr>
      <vt:lpstr>Mutual Recognitions - Parallel  </vt:lpstr>
      <vt:lpstr>Mutual Recognitions - Parallel  </vt:lpstr>
      <vt:lpstr>Mutual Recognitions - Sequence  </vt:lpstr>
      <vt:lpstr>Mutual Recognitions - Sequence  </vt:lpstr>
      <vt:lpstr>Union Authorisation </vt:lpstr>
      <vt:lpstr>Union Authorisation </vt:lpstr>
      <vt:lpstr>Union Authorisation </vt:lpstr>
      <vt:lpstr>Renewal products  </vt:lpstr>
      <vt:lpstr>Simplified procedure </vt:lpstr>
      <vt:lpstr>Same Biocidal Products </vt:lpstr>
      <vt:lpstr>IT Tools – R4BP3 &amp; SPC</vt:lpstr>
      <vt:lpstr>Useful Resources</vt:lpstr>
      <vt:lpstr>Conclusions &amp; take home message</vt:lpstr>
      <vt:lpstr>Thank you!</vt:lpstr>
      <vt:lpstr>PowerPoint Presentation</vt:lpstr>
      <vt:lpstr>PowerPoint Presentation</vt:lpstr>
    </vt:vector>
  </TitlesOfParts>
  <Company>Power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HSA</dc:creator>
  <cp:lastModifiedBy>Majella Cosgrave</cp:lastModifiedBy>
  <cp:revision>263</cp:revision>
  <cp:lastPrinted>2013-05-28T09:28:57Z</cp:lastPrinted>
  <dcterms:created xsi:type="dcterms:W3CDTF">2013-03-05T14:37:16Z</dcterms:created>
  <dcterms:modified xsi:type="dcterms:W3CDTF">2019-03-04T12:02:36Z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0x010100F1BA95422BE1A64DA19DE90A58AEB6020100F5A95D405BD8C14EB0A4A4459BEDB4BA</vt:lpwstr>
  </property>
  <property fmtid="{D5CDD505-2E9C-101B-9397-08002B2CF9AE}" pid="3" name="_dlc_DocIdItemGuid">
    <vt:lpwstr>b8646b34-61e7-47a5-b4e8-b2edf8697391</vt:lpwstr>
  </property>
  <property fmtid="{D5CDD505-2E9C-101B-9397-08002B2CF9AE}" pid="4" name="Year">
    <vt:lpwstr>1310</vt:lpwstr>
  </property>
  <property fmtid="{D5CDD505-2E9C-101B-9397-08002B2CF9AE}" pid="5" name="Classification Scheme">
    <vt:lpwstr>1191</vt:lpwstr>
  </property>
  <property fmtid="{D5CDD505-2E9C-101B-9397-08002B2CF9AE}" pid="6" name="Record Type">
    <vt:lpwstr>6</vt:lpwstr>
  </property>
</Properties>
</file>