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61"/>
  </p:notesMasterIdLst>
  <p:handoutMasterIdLst>
    <p:handoutMasterId r:id="rId62"/>
  </p:handoutMasterIdLst>
  <p:sldIdLst>
    <p:sldId id="524" r:id="rId7"/>
    <p:sldId id="517" r:id="rId8"/>
    <p:sldId id="461" r:id="rId9"/>
    <p:sldId id="462" r:id="rId10"/>
    <p:sldId id="463" r:id="rId11"/>
    <p:sldId id="464" r:id="rId12"/>
    <p:sldId id="465" r:id="rId13"/>
    <p:sldId id="466" r:id="rId14"/>
    <p:sldId id="467" r:id="rId15"/>
    <p:sldId id="468" r:id="rId16"/>
    <p:sldId id="469" r:id="rId17"/>
    <p:sldId id="470" r:id="rId18"/>
    <p:sldId id="471" r:id="rId19"/>
    <p:sldId id="472" r:id="rId20"/>
    <p:sldId id="473" r:id="rId21"/>
    <p:sldId id="474" r:id="rId22"/>
    <p:sldId id="475" r:id="rId23"/>
    <p:sldId id="476" r:id="rId24"/>
    <p:sldId id="477" r:id="rId25"/>
    <p:sldId id="478" r:id="rId26"/>
    <p:sldId id="479" r:id="rId27"/>
    <p:sldId id="480" r:id="rId28"/>
    <p:sldId id="525" r:id="rId29"/>
    <p:sldId id="518" r:id="rId30"/>
    <p:sldId id="530" r:id="rId31"/>
    <p:sldId id="531" r:id="rId32"/>
    <p:sldId id="532" r:id="rId33"/>
    <p:sldId id="533" r:id="rId34"/>
    <p:sldId id="534" r:id="rId35"/>
    <p:sldId id="535" r:id="rId36"/>
    <p:sldId id="536" r:id="rId37"/>
    <p:sldId id="537" r:id="rId38"/>
    <p:sldId id="538" r:id="rId39"/>
    <p:sldId id="539" r:id="rId40"/>
    <p:sldId id="540" r:id="rId41"/>
    <p:sldId id="541" r:id="rId42"/>
    <p:sldId id="542" r:id="rId43"/>
    <p:sldId id="543" r:id="rId44"/>
    <p:sldId id="544" r:id="rId45"/>
    <p:sldId id="545" r:id="rId46"/>
    <p:sldId id="546" r:id="rId47"/>
    <p:sldId id="547" r:id="rId48"/>
    <p:sldId id="548" r:id="rId49"/>
    <p:sldId id="549" r:id="rId50"/>
    <p:sldId id="550" r:id="rId51"/>
    <p:sldId id="506" r:id="rId52"/>
    <p:sldId id="507" r:id="rId53"/>
    <p:sldId id="508" r:id="rId54"/>
    <p:sldId id="509" r:id="rId55"/>
    <p:sldId id="510" r:id="rId56"/>
    <p:sldId id="526" r:id="rId57"/>
    <p:sldId id="528" r:id="rId58"/>
    <p:sldId id="529" r:id="rId59"/>
    <p:sldId id="527" r:id="rId60"/>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snapToObjects="1">
      <p:cViewPr varScale="1">
        <p:scale>
          <a:sx n="83" d="100"/>
          <a:sy n="83" d="100"/>
        </p:scale>
        <p:origin x="145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1FFC1-FF21-4A32-A36C-AA9D896C4A16}"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GB"/>
        </a:p>
      </dgm:t>
    </dgm:pt>
    <dgm:pt modelId="{B12F7742-825E-4849-AC76-9C7D9EB9F8D9}">
      <dgm:prSet phldrT="[Text]"/>
      <dgm:spPr/>
      <dgm:t>
        <a:bodyPr/>
        <a:lstStyle/>
        <a:p>
          <a:r>
            <a:rPr lang="en-GB" dirty="0" smtClean="0"/>
            <a:t>What is transportable pressure equipment (TPE)? </a:t>
          </a:r>
          <a:endParaRPr lang="en-GB" dirty="0"/>
        </a:p>
      </dgm:t>
    </dgm:pt>
    <dgm:pt modelId="{D3F08A9E-8863-4546-B64A-8E969820F045}" type="parTrans" cxnId="{27F6D0BB-B984-4D9F-994D-9DC5D418A1A3}">
      <dgm:prSet/>
      <dgm:spPr/>
      <dgm:t>
        <a:bodyPr/>
        <a:lstStyle/>
        <a:p>
          <a:endParaRPr lang="en-GB"/>
        </a:p>
      </dgm:t>
    </dgm:pt>
    <dgm:pt modelId="{A9FA238D-95D5-473C-BBAF-80C5BFA54AC8}" type="sibTrans" cxnId="{27F6D0BB-B984-4D9F-994D-9DC5D418A1A3}">
      <dgm:prSet/>
      <dgm:spPr/>
      <dgm:t>
        <a:bodyPr/>
        <a:lstStyle/>
        <a:p>
          <a:endParaRPr lang="en-GB"/>
        </a:p>
      </dgm:t>
    </dgm:pt>
    <dgm:pt modelId="{D66C6EE0-CEA4-4BC7-8878-AE7A01B54CB6}">
      <dgm:prSet phldrT="[Text]"/>
      <dgm:spPr/>
      <dgm:t>
        <a:bodyPr/>
        <a:lstStyle/>
        <a:p>
          <a:r>
            <a:rPr lang="en-GB" dirty="0" smtClean="0"/>
            <a:t>How is the TPE directive implemented in IE? </a:t>
          </a:r>
          <a:endParaRPr lang="en-GB" dirty="0"/>
        </a:p>
      </dgm:t>
    </dgm:pt>
    <dgm:pt modelId="{C399480A-D233-444C-A419-A749A2BBB391}" type="parTrans" cxnId="{E36A7CC9-508B-4B38-AC5D-8ED50469989A}">
      <dgm:prSet/>
      <dgm:spPr/>
      <dgm:t>
        <a:bodyPr/>
        <a:lstStyle/>
        <a:p>
          <a:endParaRPr lang="en-GB"/>
        </a:p>
      </dgm:t>
    </dgm:pt>
    <dgm:pt modelId="{065A253B-86EE-4FC1-B2D5-5B28460CA2B6}" type="sibTrans" cxnId="{E36A7CC9-508B-4B38-AC5D-8ED50469989A}">
      <dgm:prSet/>
      <dgm:spPr/>
      <dgm:t>
        <a:bodyPr/>
        <a:lstStyle/>
        <a:p>
          <a:endParaRPr lang="en-GB"/>
        </a:p>
      </dgm:t>
    </dgm:pt>
    <dgm:pt modelId="{3D246AE2-CE8D-4A07-9435-345DC3C8AA18}">
      <dgm:prSet phldrT="[Text]"/>
      <dgm:spPr/>
      <dgm:t>
        <a:bodyPr/>
        <a:lstStyle/>
        <a:p>
          <a:r>
            <a:rPr lang="en-GB" dirty="0" smtClean="0"/>
            <a:t>What is required under the TPE directive? </a:t>
          </a:r>
          <a:endParaRPr lang="en-GB" dirty="0"/>
        </a:p>
      </dgm:t>
    </dgm:pt>
    <dgm:pt modelId="{2F1FD665-142D-4A85-9F02-74A5B98EB441}" type="parTrans" cxnId="{DCE46F3F-0063-44B9-A533-7ED13F50EDA2}">
      <dgm:prSet/>
      <dgm:spPr/>
      <dgm:t>
        <a:bodyPr/>
        <a:lstStyle/>
        <a:p>
          <a:endParaRPr lang="en-GB"/>
        </a:p>
      </dgm:t>
    </dgm:pt>
    <dgm:pt modelId="{813588B9-FF39-4A5F-ACF5-D7A6F75F403D}" type="sibTrans" cxnId="{DCE46F3F-0063-44B9-A533-7ED13F50EDA2}">
      <dgm:prSet/>
      <dgm:spPr/>
      <dgm:t>
        <a:bodyPr/>
        <a:lstStyle/>
        <a:p>
          <a:endParaRPr lang="en-GB"/>
        </a:p>
      </dgm:t>
    </dgm:pt>
    <dgm:pt modelId="{F8B9AFB9-C8EE-495D-82FC-02103B3CEE6F}">
      <dgm:prSet phldrT="[Text]"/>
      <dgm:spPr/>
      <dgm:t>
        <a:bodyPr/>
        <a:lstStyle/>
        <a:p>
          <a:r>
            <a:rPr lang="en-GB" dirty="0" smtClean="0"/>
            <a:t>European Commission Notice 22 January 2018</a:t>
          </a:r>
          <a:endParaRPr lang="en-GB" dirty="0"/>
        </a:p>
      </dgm:t>
    </dgm:pt>
    <dgm:pt modelId="{44014734-9704-4641-959E-97E57400E9C9}" type="parTrans" cxnId="{44B05CCB-7521-4D7A-94EF-A8E5D9DDE955}">
      <dgm:prSet/>
      <dgm:spPr/>
      <dgm:t>
        <a:bodyPr/>
        <a:lstStyle/>
        <a:p>
          <a:endParaRPr lang="en-GB"/>
        </a:p>
      </dgm:t>
    </dgm:pt>
    <dgm:pt modelId="{EE89BEF5-407D-4054-A785-B2F52281432A}" type="sibTrans" cxnId="{44B05CCB-7521-4D7A-94EF-A8E5D9DDE955}">
      <dgm:prSet/>
      <dgm:spPr/>
      <dgm:t>
        <a:bodyPr/>
        <a:lstStyle/>
        <a:p>
          <a:endParaRPr lang="en-GB"/>
        </a:p>
      </dgm:t>
    </dgm:pt>
    <dgm:pt modelId="{FD1B9346-6A7D-4615-BDF7-77BDE42F72CB}">
      <dgm:prSet phldrT="[Text]"/>
      <dgm:spPr/>
      <dgm:t>
        <a:bodyPr/>
        <a:lstStyle/>
        <a:p>
          <a:r>
            <a:rPr lang="en-GB" dirty="0" smtClean="0"/>
            <a:t>What are the implications of a ‘no deal’ scenario?</a:t>
          </a:r>
          <a:endParaRPr lang="en-GB" dirty="0"/>
        </a:p>
      </dgm:t>
    </dgm:pt>
    <dgm:pt modelId="{0A4B2CD4-BEBB-4D7A-A717-A86A37CF431D}" type="parTrans" cxnId="{4E9BB73E-348C-4CE9-89AD-899DE7DCAE54}">
      <dgm:prSet/>
      <dgm:spPr/>
      <dgm:t>
        <a:bodyPr/>
        <a:lstStyle/>
        <a:p>
          <a:endParaRPr lang="en-GB"/>
        </a:p>
      </dgm:t>
    </dgm:pt>
    <dgm:pt modelId="{0C5BABB3-F182-483F-B3C4-58D76BFE4390}" type="sibTrans" cxnId="{4E9BB73E-348C-4CE9-89AD-899DE7DCAE54}">
      <dgm:prSet/>
      <dgm:spPr/>
      <dgm:t>
        <a:bodyPr/>
        <a:lstStyle/>
        <a:p>
          <a:endParaRPr lang="en-GB"/>
        </a:p>
      </dgm:t>
    </dgm:pt>
    <dgm:pt modelId="{D342811C-0F34-4F72-8A08-939215EDC314}" type="pres">
      <dgm:prSet presAssocID="{0E11FFC1-FF21-4A32-A36C-AA9D896C4A16}" presName="Name0" presStyleCnt="0">
        <dgm:presLayoutVars>
          <dgm:chMax val="7"/>
          <dgm:chPref val="7"/>
          <dgm:dir/>
        </dgm:presLayoutVars>
      </dgm:prSet>
      <dgm:spPr/>
      <dgm:t>
        <a:bodyPr/>
        <a:lstStyle/>
        <a:p>
          <a:endParaRPr lang="en-GB"/>
        </a:p>
      </dgm:t>
    </dgm:pt>
    <dgm:pt modelId="{BC2EAAFC-1925-4982-964A-A7AFA1BCD763}" type="pres">
      <dgm:prSet presAssocID="{0E11FFC1-FF21-4A32-A36C-AA9D896C4A16}" presName="Name1" presStyleCnt="0"/>
      <dgm:spPr/>
    </dgm:pt>
    <dgm:pt modelId="{684F733D-2CF8-4FE5-AD6E-9054865FFFE6}" type="pres">
      <dgm:prSet presAssocID="{0E11FFC1-FF21-4A32-A36C-AA9D896C4A16}" presName="cycle" presStyleCnt="0"/>
      <dgm:spPr/>
    </dgm:pt>
    <dgm:pt modelId="{FFA516FC-4C0C-4FA1-99AF-2C3B5636AC30}" type="pres">
      <dgm:prSet presAssocID="{0E11FFC1-FF21-4A32-A36C-AA9D896C4A16}" presName="srcNode" presStyleLbl="node1" presStyleIdx="0" presStyleCnt="5"/>
      <dgm:spPr/>
    </dgm:pt>
    <dgm:pt modelId="{B4BE40EE-559C-4E6C-A6CA-89FC18B8BBDF}" type="pres">
      <dgm:prSet presAssocID="{0E11FFC1-FF21-4A32-A36C-AA9D896C4A16}" presName="conn" presStyleLbl="parChTrans1D2" presStyleIdx="0" presStyleCnt="1"/>
      <dgm:spPr/>
      <dgm:t>
        <a:bodyPr/>
        <a:lstStyle/>
        <a:p>
          <a:endParaRPr lang="en-GB"/>
        </a:p>
      </dgm:t>
    </dgm:pt>
    <dgm:pt modelId="{7E63432E-7587-4644-80CC-CBCCE6C30D8F}" type="pres">
      <dgm:prSet presAssocID="{0E11FFC1-FF21-4A32-A36C-AA9D896C4A16}" presName="extraNode" presStyleLbl="node1" presStyleIdx="0" presStyleCnt="5"/>
      <dgm:spPr/>
    </dgm:pt>
    <dgm:pt modelId="{72596C67-926F-4080-9C3A-F856CB48DA99}" type="pres">
      <dgm:prSet presAssocID="{0E11FFC1-FF21-4A32-A36C-AA9D896C4A16}" presName="dstNode" presStyleLbl="node1" presStyleIdx="0" presStyleCnt="5"/>
      <dgm:spPr/>
    </dgm:pt>
    <dgm:pt modelId="{EA25DDE8-D23D-4917-8210-E07517506F0E}" type="pres">
      <dgm:prSet presAssocID="{B12F7742-825E-4849-AC76-9C7D9EB9F8D9}" presName="text_1" presStyleLbl="node1" presStyleIdx="0" presStyleCnt="5">
        <dgm:presLayoutVars>
          <dgm:bulletEnabled val="1"/>
        </dgm:presLayoutVars>
      </dgm:prSet>
      <dgm:spPr/>
      <dgm:t>
        <a:bodyPr/>
        <a:lstStyle/>
        <a:p>
          <a:endParaRPr lang="en-GB"/>
        </a:p>
      </dgm:t>
    </dgm:pt>
    <dgm:pt modelId="{29739402-4493-4D6A-8818-88394B8A7C41}" type="pres">
      <dgm:prSet presAssocID="{B12F7742-825E-4849-AC76-9C7D9EB9F8D9}" presName="accent_1" presStyleCnt="0"/>
      <dgm:spPr/>
    </dgm:pt>
    <dgm:pt modelId="{269B4E51-A235-4D14-ABEB-C0B972F6D4F9}" type="pres">
      <dgm:prSet presAssocID="{B12F7742-825E-4849-AC76-9C7D9EB9F8D9}" presName="accentRepeatNode" presStyleLbl="solidFgAcc1" presStyleIdx="0" presStyleCnt="5"/>
      <dgm:spPr/>
    </dgm:pt>
    <dgm:pt modelId="{5B551E42-31DB-4ABD-AA77-37826BFB7FC5}" type="pres">
      <dgm:prSet presAssocID="{D66C6EE0-CEA4-4BC7-8878-AE7A01B54CB6}" presName="text_2" presStyleLbl="node1" presStyleIdx="1" presStyleCnt="5">
        <dgm:presLayoutVars>
          <dgm:bulletEnabled val="1"/>
        </dgm:presLayoutVars>
      </dgm:prSet>
      <dgm:spPr/>
      <dgm:t>
        <a:bodyPr/>
        <a:lstStyle/>
        <a:p>
          <a:endParaRPr lang="en-GB"/>
        </a:p>
      </dgm:t>
    </dgm:pt>
    <dgm:pt modelId="{A7010E6B-DF0F-45AC-BF2A-193D902414C4}" type="pres">
      <dgm:prSet presAssocID="{D66C6EE0-CEA4-4BC7-8878-AE7A01B54CB6}" presName="accent_2" presStyleCnt="0"/>
      <dgm:spPr/>
    </dgm:pt>
    <dgm:pt modelId="{C8F4AD6A-C189-4BA0-B3CC-2054AC3C8B74}" type="pres">
      <dgm:prSet presAssocID="{D66C6EE0-CEA4-4BC7-8878-AE7A01B54CB6}" presName="accentRepeatNode" presStyleLbl="solidFgAcc1" presStyleIdx="1" presStyleCnt="5"/>
      <dgm:spPr/>
    </dgm:pt>
    <dgm:pt modelId="{460AB184-F25F-46AB-A78F-2F1EF5B5D923}" type="pres">
      <dgm:prSet presAssocID="{3D246AE2-CE8D-4A07-9435-345DC3C8AA18}" presName="text_3" presStyleLbl="node1" presStyleIdx="2" presStyleCnt="5">
        <dgm:presLayoutVars>
          <dgm:bulletEnabled val="1"/>
        </dgm:presLayoutVars>
      </dgm:prSet>
      <dgm:spPr/>
      <dgm:t>
        <a:bodyPr/>
        <a:lstStyle/>
        <a:p>
          <a:endParaRPr lang="en-GB"/>
        </a:p>
      </dgm:t>
    </dgm:pt>
    <dgm:pt modelId="{FEDEECA7-AF58-4F28-98B9-73701A695EA8}" type="pres">
      <dgm:prSet presAssocID="{3D246AE2-CE8D-4A07-9435-345DC3C8AA18}" presName="accent_3" presStyleCnt="0"/>
      <dgm:spPr/>
    </dgm:pt>
    <dgm:pt modelId="{446E21FF-5CB1-4CDC-B180-E5FF9C45A809}" type="pres">
      <dgm:prSet presAssocID="{3D246AE2-CE8D-4A07-9435-345DC3C8AA18}" presName="accentRepeatNode" presStyleLbl="solidFgAcc1" presStyleIdx="2" presStyleCnt="5"/>
      <dgm:spPr/>
    </dgm:pt>
    <dgm:pt modelId="{DA3EE06B-FDF0-4CB6-8A51-B10DEB7F94A4}" type="pres">
      <dgm:prSet presAssocID="{F8B9AFB9-C8EE-495D-82FC-02103B3CEE6F}" presName="text_4" presStyleLbl="node1" presStyleIdx="3" presStyleCnt="5">
        <dgm:presLayoutVars>
          <dgm:bulletEnabled val="1"/>
        </dgm:presLayoutVars>
      </dgm:prSet>
      <dgm:spPr/>
      <dgm:t>
        <a:bodyPr/>
        <a:lstStyle/>
        <a:p>
          <a:endParaRPr lang="en-GB"/>
        </a:p>
      </dgm:t>
    </dgm:pt>
    <dgm:pt modelId="{FCD4E2A5-BB3C-4DCB-BAC1-E5D870AF8EE4}" type="pres">
      <dgm:prSet presAssocID="{F8B9AFB9-C8EE-495D-82FC-02103B3CEE6F}" presName="accent_4" presStyleCnt="0"/>
      <dgm:spPr/>
    </dgm:pt>
    <dgm:pt modelId="{F2FD1B1A-187D-418F-AE4C-4848BB919C70}" type="pres">
      <dgm:prSet presAssocID="{F8B9AFB9-C8EE-495D-82FC-02103B3CEE6F}" presName="accentRepeatNode" presStyleLbl="solidFgAcc1" presStyleIdx="3" presStyleCnt="5"/>
      <dgm:spPr/>
    </dgm:pt>
    <dgm:pt modelId="{723685F9-184C-43BD-83BD-88A0F5B72253}" type="pres">
      <dgm:prSet presAssocID="{FD1B9346-6A7D-4615-BDF7-77BDE42F72CB}" presName="text_5" presStyleLbl="node1" presStyleIdx="4" presStyleCnt="5">
        <dgm:presLayoutVars>
          <dgm:bulletEnabled val="1"/>
        </dgm:presLayoutVars>
      </dgm:prSet>
      <dgm:spPr/>
      <dgm:t>
        <a:bodyPr/>
        <a:lstStyle/>
        <a:p>
          <a:endParaRPr lang="en-GB"/>
        </a:p>
      </dgm:t>
    </dgm:pt>
    <dgm:pt modelId="{C7845A6B-26A3-4E1E-99A5-8146878DAD96}" type="pres">
      <dgm:prSet presAssocID="{FD1B9346-6A7D-4615-BDF7-77BDE42F72CB}" presName="accent_5" presStyleCnt="0"/>
      <dgm:spPr/>
    </dgm:pt>
    <dgm:pt modelId="{578D3800-DBCD-41CF-9DC6-9ED23FBEB7C6}" type="pres">
      <dgm:prSet presAssocID="{FD1B9346-6A7D-4615-BDF7-77BDE42F72CB}" presName="accentRepeatNode" presStyleLbl="solidFgAcc1" presStyleIdx="4" presStyleCnt="5"/>
      <dgm:spPr/>
    </dgm:pt>
  </dgm:ptLst>
  <dgm:cxnLst>
    <dgm:cxn modelId="{B3443A20-D077-4D49-BBDF-D7BCAF155D29}" type="presOf" srcId="{FD1B9346-6A7D-4615-BDF7-77BDE42F72CB}" destId="{723685F9-184C-43BD-83BD-88A0F5B72253}" srcOrd="0" destOrd="0" presId="urn:microsoft.com/office/officeart/2008/layout/VerticalCurvedList"/>
    <dgm:cxn modelId="{C81C824A-66D7-478D-865B-4584DF99AA16}" type="presOf" srcId="{A9FA238D-95D5-473C-BBAF-80C5BFA54AC8}" destId="{B4BE40EE-559C-4E6C-A6CA-89FC18B8BBDF}" srcOrd="0" destOrd="0" presId="urn:microsoft.com/office/officeart/2008/layout/VerticalCurvedList"/>
    <dgm:cxn modelId="{C012A0F1-2FCF-4CC5-AC10-C9227389C8CD}" type="presOf" srcId="{D66C6EE0-CEA4-4BC7-8878-AE7A01B54CB6}" destId="{5B551E42-31DB-4ABD-AA77-37826BFB7FC5}" srcOrd="0" destOrd="0" presId="urn:microsoft.com/office/officeart/2008/layout/VerticalCurvedList"/>
    <dgm:cxn modelId="{44B05CCB-7521-4D7A-94EF-A8E5D9DDE955}" srcId="{0E11FFC1-FF21-4A32-A36C-AA9D896C4A16}" destId="{F8B9AFB9-C8EE-495D-82FC-02103B3CEE6F}" srcOrd="3" destOrd="0" parTransId="{44014734-9704-4641-959E-97E57400E9C9}" sibTransId="{EE89BEF5-407D-4054-A785-B2F52281432A}"/>
    <dgm:cxn modelId="{27F6D0BB-B984-4D9F-994D-9DC5D418A1A3}" srcId="{0E11FFC1-FF21-4A32-A36C-AA9D896C4A16}" destId="{B12F7742-825E-4849-AC76-9C7D9EB9F8D9}" srcOrd="0" destOrd="0" parTransId="{D3F08A9E-8863-4546-B64A-8E969820F045}" sibTransId="{A9FA238D-95D5-473C-BBAF-80C5BFA54AC8}"/>
    <dgm:cxn modelId="{3E9D329A-EB20-4508-AD91-146DA04CE7C4}" type="presOf" srcId="{F8B9AFB9-C8EE-495D-82FC-02103B3CEE6F}" destId="{DA3EE06B-FDF0-4CB6-8A51-B10DEB7F94A4}" srcOrd="0" destOrd="0" presId="urn:microsoft.com/office/officeart/2008/layout/VerticalCurvedList"/>
    <dgm:cxn modelId="{E36A7CC9-508B-4B38-AC5D-8ED50469989A}" srcId="{0E11FFC1-FF21-4A32-A36C-AA9D896C4A16}" destId="{D66C6EE0-CEA4-4BC7-8878-AE7A01B54CB6}" srcOrd="1" destOrd="0" parTransId="{C399480A-D233-444C-A419-A749A2BBB391}" sibTransId="{065A253B-86EE-4FC1-B2D5-5B28460CA2B6}"/>
    <dgm:cxn modelId="{DCE46F3F-0063-44B9-A533-7ED13F50EDA2}" srcId="{0E11FFC1-FF21-4A32-A36C-AA9D896C4A16}" destId="{3D246AE2-CE8D-4A07-9435-345DC3C8AA18}" srcOrd="2" destOrd="0" parTransId="{2F1FD665-142D-4A85-9F02-74A5B98EB441}" sibTransId="{813588B9-FF39-4A5F-ACF5-D7A6F75F403D}"/>
    <dgm:cxn modelId="{58FA4B09-C992-4CDB-8A73-515A94DDC7FB}" type="presOf" srcId="{B12F7742-825E-4849-AC76-9C7D9EB9F8D9}" destId="{EA25DDE8-D23D-4917-8210-E07517506F0E}" srcOrd="0" destOrd="0" presId="urn:microsoft.com/office/officeart/2008/layout/VerticalCurvedList"/>
    <dgm:cxn modelId="{92E90847-A26F-4036-A73C-8999D2597FE8}" type="presOf" srcId="{3D246AE2-CE8D-4A07-9435-345DC3C8AA18}" destId="{460AB184-F25F-46AB-A78F-2F1EF5B5D923}" srcOrd="0" destOrd="0" presId="urn:microsoft.com/office/officeart/2008/layout/VerticalCurvedList"/>
    <dgm:cxn modelId="{4E9BB73E-348C-4CE9-89AD-899DE7DCAE54}" srcId="{0E11FFC1-FF21-4A32-A36C-AA9D896C4A16}" destId="{FD1B9346-6A7D-4615-BDF7-77BDE42F72CB}" srcOrd="4" destOrd="0" parTransId="{0A4B2CD4-BEBB-4D7A-A717-A86A37CF431D}" sibTransId="{0C5BABB3-F182-483F-B3C4-58D76BFE4390}"/>
    <dgm:cxn modelId="{6D1DC671-8570-4B25-8FF1-932EA3B21D10}" type="presOf" srcId="{0E11FFC1-FF21-4A32-A36C-AA9D896C4A16}" destId="{D342811C-0F34-4F72-8A08-939215EDC314}" srcOrd="0" destOrd="0" presId="urn:microsoft.com/office/officeart/2008/layout/VerticalCurvedList"/>
    <dgm:cxn modelId="{3831A63E-BCE3-4401-B74A-E00DA3184488}" type="presParOf" srcId="{D342811C-0F34-4F72-8A08-939215EDC314}" destId="{BC2EAAFC-1925-4982-964A-A7AFA1BCD763}" srcOrd="0" destOrd="0" presId="urn:microsoft.com/office/officeart/2008/layout/VerticalCurvedList"/>
    <dgm:cxn modelId="{CB3D2471-5667-4F8E-AAE7-6EF341B53B6C}" type="presParOf" srcId="{BC2EAAFC-1925-4982-964A-A7AFA1BCD763}" destId="{684F733D-2CF8-4FE5-AD6E-9054865FFFE6}" srcOrd="0" destOrd="0" presId="urn:microsoft.com/office/officeart/2008/layout/VerticalCurvedList"/>
    <dgm:cxn modelId="{4109555F-6ED3-430E-AFA3-E500015D22F7}" type="presParOf" srcId="{684F733D-2CF8-4FE5-AD6E-9054865FFFE6}" destId="{FFA516FC-4C0C-4FA1-99AF-2C3B5636AC30}" srcOrd="0" destOrd="0" presId="urn:microsoft.com/office/officeart/2008/layout/VerticalCurvedList"/>
    <dgm:cxn modelId="{C5D681C6-026C-4429-96D1-10A8448AC37D}" type="presParOf" srcId="{684F733D-2CF8-4FE5-AD6E-9054865FFFE6}" destId="{B4BE40EE-559C-4E6C-A6CA-89FC18B8BBDF}" srcOrd="1" destOrd="0" presId="urn:microsoft.com/office/officeart/2008/layout/VerticalCurvedList"/>
    <dgm:cxn modelId="{CA0A333C-9FCF-4E34-BE2E-5D82FB8A4825}" type="presParOf" srcId="{684F733D-2CF8-4FE5-AD6E-9054865FFFE6}" destId="{7E63432E-7587-4644-80CC-CBCCE6C30D8F}" srcOrd="2" destOrd="0" presId="urn:microsoft.com/office/officeart/2008/layout/VerticalCurvedList"/>
    <dgm:cxn modelId="{EC6CC1D7-D033-47F8-9152-47BC29D4603D}" type="presParOf" srcId="{684F733D-2CF8-4FE5-AD6E-9054865FFFE6}" destId="{72596C67-926F-4080-9C3A-F856CB48DA99}" srcOrd="3" destOrd="0" presId="urn:microsoft.com/office/officeart/2008/layout/VerticalCurvedList"/>
    <dgm:cxn modelId="{C15FAAFC-3635-4A67-B21B-26EBD92FED10}" type="presParOf" srcId="{BC2EAAFC-1925-4982-964A-A7AFA1BCD763}" destId="{EA25DDE8-D23D-4917-8210-E07517506F0E}" srcOrd="1" destOrd="0" presId="urn:microsoft.com/office/officeart/2008/layout/VerticalCurvedList"/>
    <dgm:cxn modelId="{9660C3E8-EE35-4CF2-8527-10C0138CA5B3}" type="presParOf" srcId="{BC2EAAFC-1925-4982-964A-A7AFA1BCD763}" destId="{29739402-4493-4D6A-8818-88394B8A7C41}" srcOrd="2" destOrd="0" presId="urn:microsoft.com/office/officeart/2008/layout/VerticalCurvedList"/>
    <dgm:cxn modelId="{DE788F6B-C276-46BB-B5E0-5A8425F749AC}" type="presParOf" srcId="{29739402-4493-4D6A-8818-88394B8A7C41}" destId="{269B4E51-A235-4D14-ABEB-C0B972F6D4F9}" srcOrd="0" destOrd="0" presId="urn:microsoft.com/office/officeart/2008/layout/VerticalCurvedList"/>
    <dgm:cxn modelId="{7794B339-D3C3-4410-8531-34E918885EAE}" type="presParOf" srcId="{BC2EAAFC-1925-4982-964A-A7AFA1BCD763}" destId="{5B551E42-31DB-4ABD-AA77-37826BFB7FC5}" srcOrd="3" destOrd="0" presId="urn:microsoft.com/office/officeart/2008/layout/VerticalCurvedList"/>
    <dgm:cxn modelId="{7770277E-13B3-4393-B4CB-2AECD1461486}" type="presParOf" srcId="{BC2EAAFC-1925-4982-964A-A7AFA1BCD763}" destId="{A7010E6B-DF0F-45AC-BF2A-193D902414C4}" srcOrd="4" destOrd="0" presId="urn:microsoft.com/office/officeart/2008/layout/VerticalCurvedList"/>
    <dgm:cxn modelId="{40C1D244-7903-488E-B9A0-61E04871A14F}" type="presParOf" srcId="{A7010E6B-DF0F-45AC-BF2A-193D902414C4}" destId="{C8F4AD6A-C189-4BA0-B3CC-2054AC3C8B74}" srcOrd="0" destOrd="0" presId="urn:microsoft.com/office/officeart/2008/layout/VerticalCurvedList"/>
    <dgm:cxn modelId="{2A9EAF7C-44C4-4031-A3CA-4E9999DE179F}" type="presParOf" srcId="{BC2EAAFC-1925-4982-964A-A7AFA1BCD763}" destId="{460AB184-F25F-46AB-A78F-2F1EF5B5D923}" srcOrd="5" destOrd="0" presId="urn:microsoft.com/office/officeart/2008/layout/VerticalCurvedList"/>
    <dgm:cxn modelId="{0973D0E4-1826-4523-8E1B-9819E96F27BC}" type="presParOf" srcId="{BC2EAAFC-1925-4982-964A-A7AFA1BCD763}" destId="{FEDEECA7-AF58-4F28-98B9-73701A695EA8}" srcOrd="6" destOrd="0" presId="urn:microsoft.com/office/officeart/2008/layout/VerticalCurvedList"/>
    <dgm:cxn modelId="{E9F615F7-B454-45C0-99C9-F661BFBC7C96}" type="presParOf" srcId="{FEDEECA7-AF58-4F28-98B9-73701A695EA8}" destId="{446E21FF-5CB1-4CDC-B180-E5FF9C45A809}" srcOrd="0" destOrd="0" presId="urn:microsoft.com/office/officeart/2008/layout/VerticalCurvedList"/>
    <dgm:cxn modelId="{18AA8158-B96F-4086-BD41-A426FEE85CAD}" type="presParOf" srcId="{BC2EAAFC-1925-4982-964A-A7AFA1BCD763}" destId="{DA3EE06B-FDF0-4CB6-8A51-B10DEB7F94A4}" srcOrd="7" destOrd="0" presId="urn:microsoft.com/office/officeart/2008/layout/VerticalCurvedList"/>
    <dgm:cxn modelId="{23656D53-5420-4780-A35A-A1F550877B50}" type="presParOf" srcId="{BC2EAAFC-1925-4982-964A-A7AFA1BCD763}" destId="{FCD4E2A5-BB3C-4DCB-BAC1-E5D870AF8EE4}" srcOrd="8" destOrd="0" presId="urn:microsoft.com/office/officeart/2008/layout/VerticalCurvedList"/>
    <dgm:cxn modelId="{6CB4FB80-3769-44E0-ACF4-57D8101BFD08}" type="presParOf" srcId="{FCD4E2A5-BB3C-4DCB-BAC1-E5D870AF8EE4}" destId="{F2FD1B1A-187D-418F-AE4C-4848BB919C70}" srcOrd="0" destOrd="0" presId="urn:microsoft.com/office/officeart/2008/layout/VerticalCurvedList"/>
    <dgm:cxn modelId="{0CE57017-2949-4A2C-AAE6-7C1DA8A969D6}" type="presParOf" srcId="{BC2EAAFC-1925-4982-964A-A7AFA1BCD763}" destId="{723685F9-184C-43BD-83BD-88A0F5B72253}" srcOrd="9" destOrd="0" presId="urn:microsoft.com/office/officeart/2008/layout/VerticalCurvedList"/>
    <dgm:cxn modelId="{A2242C01-1876-4AEF-9C98-B5A69929C428}" type="presParOf" srcId="{BC2EAAFC-1925-4982-964A-A7AFA1BCD763}" destId="{C7845A6B-26A3-4E1E-99A5-8146878DAD96}" srcOrd="10" destOrd="0" presId="urn:microsoft.com/office/officeart/2008/layout/VerticalCurvedList"/>
    <dgm:cxn modelId="{38BBC3D9-334F-4297-B3A6-B0A016222BEC}" type="presParOf" srcId="{C7845A6B-26A3-4E1E-99A5-8146878DAD96}" destId="{578D3800-DBCD-41CF-9DC6-9ED23FBEB7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04539A-0800-4790-B3D2-4DF9A360CA3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C3D36E10-58E4-4A5C-8F6E-10EE5F96298C}">
      <dgm:prSet phldrT="[Text]" custT="1"/>
      <dgm:spPr/>
      <dgm:t>
        <a:bodyPr/>
        <a:lstStyle/>
        <a:p>
          <a:r>
            <a:rPr lang="en-GB" sz="2000" baseline="0" dirty="0" smtClean="0"/>
            <a:t>European Communities (Carriage of Dangerous Goods by Road and Use of Transportable Pressure Equipment) Regulations </a:t>
          </a:r>
        </a:p>
        <a:p>
          <a:r>
            <a:rPr lang="en-GB" sz="2000" baseline="0" dirty="0" smtClean="0"/>
            <a:t>2011 to 2018 </a:t>
          </a:r>
          <a:endParaRPr lang="en-GB" sz="2000" baseline="0" dirty="0"/>
        </a:p>
      </dgm:t>
    </dgm:pt>
    <dgm:pt modelId="{45778A48-EC58-4A6A-862B-B106255D93AF}" type="parTrans" cxnId="{158DC000-DA53-435C-B39E-C43032504938}">
      <dgm:prSet/>
      <dgm:spPr/>
      <dgm:t>
        <a:bodyPr/>
        <a:lstStyle/>
        <a:p>
          <a:endParaRPr lang="en-GB"/>
        </a:p>
      </dgm:t>
    </dgm:pt>
    <dgm:pt modelId="{AF640444-1A92-4834-86D4-AD9EA00AAE00}" type="sibTrans" cxnId="{158DC000-DA53-435C-B39E-C43032504938}">
      <dgm:prSet/>
      <dgm:spPr/>
      <dgm:t>
        <a:bodyPr/>
        <a:lstStyle/>
        <a:p>
          <a:endParaRPr lang="en-GB"/>
        </a:p>
      </dgm:t>
    </dgm:pt>
    <dgm:pt modelId="{39F258A2-7362-4667-B132-ABBBAE0FB40D}">
      <dgm:prSet phldrT="[Text]" custT="1"/>
      <dgm:spPr/>
      <dgm:t>
        <a:bodyPr/>
        <a:lstStyle/>
        <a:p>
          <a:r>
            <a:rPr lang="en-GB" sz="1600" dirty="0" smtClean="0"/>
            <a:t>Transportable Pressure Equipment</a:t>
          </a:r>
        </a:p>
        <a:p>
          <a:r>
            <a:rPr lang="en-GB" sz="1600" b="0" baseline="0" dirty="0" smtClean="0"/>
            <a:t>2010/35/EU</a:t>
          </a:r>
          <a:endParaRPr lang="en-GB" sz="1600" dirty="0"/>
        </a:p>
      </dgm:t>
    </dgm:pt>
    <dgm:pt modelId="{D8F817D7-EF98-4261-8454-C211424C2682}" type="parTrans" cxnId="{B823A035-8407-492C-8D63-D5DE09B301FD}">
      <dgm:prSet/>
      <dgm:spPr/>
      <dgm:t>
        <a:bodyPr/>
        <a:lstStyle/>
        <a:p>
          <a:endParaRPr lang="en-GB"/>
        </a:p>
      </dgm:t>
    </dgm:pt>
    <dgm:pt modelId="{D99F2D96-A85F-4044-9CBC-B9E2446D43DE}" type="sibTrans" cxnId="{B823A035-8407-492C-8D63-D5DE09B301FD}">
      <dgm:prSet/>
      <dgm:spPr/>
      <dgm:t>
        <a:bodyPr/>
        <a:lstStyle/>
        <a:p>
          <a:endParaRPr lang="en-GB"/>
        </a:p>
      </dgm:t>
    </dgm:pt>
    <dgm:pt modelId="{54CB153C-BC40-4822-AAC5-5A07A867A727}">
      <dgm:prSet phldrT="[Text]" custT="1"/>
      <dgm:spPr/>
      <dgm:t>
        <a:bodyPr/>
        <a:lstStyle/>
        <a:p>
          <a:r>
            <a:rPr lang="en-GB" sz="1600" dirty="0" smtClean="0"/>
            <a:t>Inland Transport of Dangerous Goods</a:t>
          </a:r>
        </a:p>
        <a:p>
          <a:r>
            <a:rPr lang="en-GB" sz="1600" b="0" baseline="0" dirty="0" smtClean="0"/>
            <a:t>2008/68/EC </a:t>
          </a:r>
          <a:endParaRPr lang="en-GB" sz="1600" dirty="0"/>
        </a:p>
      </dgm:t>
    </dgm:pt>
    <dgm:pt modelId="{38E7E587-1E0A-428F-9E28-7597433435F7}" type="parTrans" cxnId="{0C94A187-80D3-4064-920C-1A6C1B9C8322}">
      <dgm:prSet/>
      <dgm:spPr/>
      <dgm:t>
        <a:bodyPr/>
        <a:lstStyle/>
        <a:p>
          <a:endParaRPr lang="en-GB"/>
        </a:p>
      </dgm:t>
    </dgm:pt>
    <dgm:pt modelId="{9648B2AF-38C2-4649-8055-0496DF13D73F}" type="sibTrans" cxnId="{0C94A187-80D3-4064-920C-1A6C1B9C8322}">
      <dgm:prSet/>
      <dgm:spPr/>
      <dgm:t>
        <a:bodyPr/>
        <a:lstStyle/>
        <a:p>
          <a:endParaRPr lang="en-GB"/>
        </a:p>
      </dgm:t>
    </dgm:pt>
    <dgm:pt modelId="{1B8DEADE-5935-4F7F-A681-FD7A4D07CBC9}" type="pres">
      <dgm:prSet presAssocID="{7904539A-0800-4790-B3D2-4DF9A360CA3D}" presName="hierChild1" presStyleCnt="0">
        <dgm:presLayoutVars>
          <dgm:orgChart val="1"/>
          <dgm:chPref val="1"/>
          <dgm:dir/>
          <dgm:animOne val="branch"/>
          <dgm:animLvl val="lvl"/>
          <dgm:resizeHandles/>
        </dgm:presLayoutVars>
      </dgm:prSet>
      <dgm:spPr/>
      <dgm:t>
        <a:bodyPr/>
        <a:lstStyle/>
        <a:p>
          <a:endParaRPr lang="en-GB"/>
        </a:p>
      </dgm:t>
    </dgm:pt>
    <dgm:pt modelId="{F65E21A9-1829-47D9-A85E-F1892FECEF29}" type="pres">
      <dgm:prSet presAssocID="{C3D36E10-58E4-4A5C-8F6E-10EE5F96298C}" presName="hierRoot1" presStyleCnt="0">
        <dgm:presLayoutVars>
          <dgm:hierBranch val="init"/>
        </dgm:presLayoutVars>
      </dgm:prSet>
      <dgm:spPr/>
    </dgm:pt>
    <dgm:pt modelId="{35A11F60-2ACD-4F10-9134-B8135BDF657A}" type="pres">
      <dgm:prSet presAssocID="{C3D36E10-58E4-4A5C-8F6E-10EE5F96298C}" presName="rootComposite1" presStyleCnt="0"/>
      <dgm:spPr/>
    </dgm:pt>
    <dgm:pt modelId="{729CD3B3-512D-4487-BA6E-BDC1202503CB}" type="pres">
      <dgm:prSet presAssocID="{C3D36E10-58E4-4A5C-8F6E-10EE5F96298C}" presName="rootText1" presStyleLbl="node0" presStyleIdx="0" presStyleCnt="1" custScaleX="342046" custScaleY="102686" custLinFactNeighborX="179" custLinFactNeighborY="-61059">
        <dgm:presLayoutVars>
          <dgm:chPref val="3"/>
        </dgm:presLayoutVars>
      </dgm:prSet>
      <dgm:spPr/>
      <dgm:t>
        <a:bodyPr/>
        <a:lstStyle/>
        <a:p>
          <a:endParaRPr lang="en-GB"/>
        </a:p>
      </dgm:t>
    </dgm:pt>
    <dgm:pt modelId="{E6544331-9697-4B1E-8734-EABD1F5D452C}" type="pres">
      <dgm:prSet presAssocID="{C3D36E10-58E4-4A5C-8F6E-10EE5F96298C}" presName="rootConnector1" presStyleLbl="node1" presStyleIdx="0" presStyleCnt="0"/>
      <dgm:spPr/>
      <dgm:t>
        <a:bodyPr/>
        <a:lstStyle/>
        <a:p>
          <a:endParaRPr lang="en-GB"/>
        </a:p>
      </dgm:t>
    </dgm:pt>
    <dgm:pt modelId="{7CF71272-301D-49CF-965A-4651355758A6}" type="pres">
      <dgm:prSet presAssocID="{C3D36E10-58E4-4A5C-8F6E-10EE5F96298C}" presName="hierChild2" presStyleCnt="0"/>
      <dgm:spPr/>
    </dgm:pt>
    <dgm:pt modelId="{0B129605-0DC4-467B-9F69-8A660020AE31}" type="pres">
      <dgm:prSet presAssocID="{D8F817D7-EF98-4261-8454-C211424C2682}" presName="Name37" presStyleLbl="parChTrans1D2" presStyleIdx="0" presStyleCnt="2"/>
      <dgm:spPr/>
      <dgm:t>
        <a:bodyPr/>
        <a:lstStyle/>
        <a:p>
          <a:endParaRPr lang="en-GB"/>
        </a:p>
      </dgm:t>
    </dgm:pt>
    <dgm:pt modelId="{34AD957D-5D3F-4D43-AD15-84AF770EC484}" type="pres">
      <dgm:prSet presAssocID="{39F258A2-7362-4667-B132-ABBBAE0FB40D}" presName="hierRoot2" presStyleCnt="0">
        <dgm:presLayoutVars>
          <dgm:hierBranch val="init"/>
        </dgm:presLayoutVars>
      </dgm:prSet>
      <dgm:spPr/>
    </dgm:pt>
    <dgm:pt modelId="{19CD99F5-B0BC-4668-8622-3E355783EF5E}" type="pres">
      <dgm:prSet presAssocID="{39F258A2-7362-4667-B132-ABBBAE0FB40D}" presName="rootComposite" presStyleCnt="0"/>
      <dgm:spPr/>
    </dgm:pt>
    <dgm:pt modelId="{0B44A0C0-8E55-4045-827A-E0776FF807DD}" type="pres">
      <dgm:prSet presAssocID="{39F258A2-7362-4667-B132-ABBBAE0FB40D}" presName="rootText" presStyleLbl="node2" presStyleIdx="0" presStyleCnt="2" custScaleY="87787">
        <dgm:presLayoutVars>
          <dgm:chPref val="3"/>
        </dgm:presLayoutVars>
      </dgm:prSet>
      <dgm:spPr/>
      <dgm:t>
        <a:bodyPr/>
        <a:lstStyle/>
        <a:p>
          <a:endParaRPr lang="en-GB"/>
        </a:p>
      </dgm:t>
    </dgm:pt>
    <dgm:pt modelId="{1EBA7BD9-3C3C-48B4-8753-F0DC999CA105}" type="pres">
      <dgm:prSet presAssocID="{39F258A2-7362-4667-B132-ABBBAE0FB40D}" presName="rootConnector" presStyleLbl="node2" presStyleIdx="0" presStyleCnt="2"/>
      <dgm:spPr/>
      <dgm:t>
        <a:bodyPr/>
        <a:lstStyle/>
        <a:p>
          <a:endParaRPr lang="en-GB"/>
        </a:p>
      </dgm:t>
    </dgm:pt>
    <dgm:pt modelId="{90270E3D-BC4B-4692-A9AC-9F586A0FF5E9}" type="pres">
      <dgm:prSet presAssocID="{39F258A2-7362-4667-B132-ABBBAE0FB40D}" presName="hierChild4" presStyleCnt="0"/>
      <dgm:spPr/>
    </dgm:pt>
    <dgm:pt modelId="{1303493F-5154-4AD3-84A6-9780176A336C}" type="pres">
      <dgm:prSet presAssocID="{39F258A2-7362-4667-B132-ABBBAE0FB40D}" presName="hierChild5" presStyleCnt="0"/>
      <dgm:spPr/>
    </dgm:pt>
    <dgm:pt modelId="{8F708E84-6EDE-4CF9-8997-B5CE2AE51C45}" type="pres">
      <dgm:prSet presAssocID="{38E7E587-1E0A-428F-9E28-7597433435F7}" presName="Name37" presStyleLbl="parChTrans1D2" presStyleIdx="1" presStyleCnt="2"/>
      <dgm:spPr/>
      <dgm:t>
        <a:bodyPr/>
        <a:lstStyle/>
        <a:p>
          <a:endParaRPr lang="en-GB"/>
        </a:p>
      </dgm:t>
    </dgm:pt>
    <dgm:pt modelId="{120FBEB7-39BB-4C00-93C0-A213355688E0}" type="pres">
      <dgm:prSet presAssocID="{54CB153C-BC40-4822-AAC5-5A07A867A727}" presName="hierRoot2" presStyleCnt="0">
        <dgm:presLayoutVars>
          <dgm:hierBranch val="init"/>
        </dgm:presLayoutVars>
      </dgm:prSet>
      <dgm:spPr/>
    </dgm:pt>
    <dgm:pt modelId="{27AF2AEA-B169-4DB5-8F8C-050039676624}" type="pres">
      <dgm:prSet presAssocID="{54CB153C-BC40-4822-AAC5-5A07A867A727}" presName="rootComposite" presStyleCnt="0"/>
      <dgm:spPr/>
    </dgm:pt>
    <dgm:pt modelId="{9D677A82-55B2-4C37-9DF3-41324B5CAF6C}" type="pres">
      <dgm:prSet presAssocID="{54CB153C-BC40-4822-AAC5-5A07A867A727}" presName="rootText" presStyleLbl="node2" presStyleIdx="1" presStyleCnt="2" custScaleY="87787">
        <dgm:presLayoutVars>
          <dgm:chPref val="3"/>
        </dgm:presLayoutVars>
      </dgm:prSet>
      <dgm:spPr/>
      <dgm:t>
        <a:bodyPr/>
        <a:lstStyle/>
        <a:p>
          <a:endParaRPr lang="en-GB"/>
        </a:p>
      </dgm:t>
    </dgm:pt>
    <dgm:pt modelId="{680ABDBA-0FA0-4B75-92CE-F3EE97DCC539}" type="pres">
      <dgm:prSet presAssocID="{54CB153C-BC40-4822-AAC5-5A07A867A727}" presName="rootConnector" presStyleLbl="node2" presStyleIdx="1" presStyleCnt="2"/>
      <dgm:spPr/>
      <dgm:t>
        <a:bodyPr/>
        <a:lstStyle/>
        <a:p>
          <a:endParaRPr lang="en-GB"/>
        </a:p>
      </dgm:t>
    </dgm:pt>
    <dgm:pt modelId="{81199A14-3C82-452B-BCEC-6DD5A71B4AEE}" type="pres">
      <dgm:prSet presAssocID="{54CB153C-BC40-4822-AAC5-5A07A867A727}" presName="hierChild4" presStyleCnt="0"/>
      <dgm:spPr/>
    </dgm:pt>
    <dgm:pt modelId="{A8D68DE5-853E-44CA-B1F1-0747D3192C45}" type="pres">
      <dgm:prSet presAssocID="{54CB153C-BC40-4822-AAC5-5A07A867A727}" presName="hierChild5" presStyleCnt="0"/>
      <dgm:spPr/>
    </dgm:pt>
    <dgm:pt modelId="{B7BB922C-CE81-459A-A802-CA0B1D214638}" type="pres">
      <dgm:prSet presAssocID="{C3D36E10-58E4-4A5C-8F6E-10EE5F96298C}" presName="hierChild3" presStyleCnt="0"/>
      <dgm:spPr/>
    </dgm:pt>
  </dgm:ptLst>
  <dgm:cxnLst>
    <dgm:cxn modelId="{32C543DF-0EFA-4D35-B446-6B9D9421C08F}" type="presOf" srcId="{39F258A2-7362-4667-B132-ABBBAE0FB40D}" destId="{0B44A0C0-8E55-4045-827A-E0776FF807DD}" srcOrd="0" destOrd="0" presId="urn:microsoft.com/office/officeart/2005/8/layout/orgChart1"/>
    <dgm:cxn modelId="{62F28D3D-F7B6-48A2-91E7-F301698E3EED}" type="presOf" srcId="{38E7E587-1E0A-428F-9E28-7597433435F7}" destId="{8F708E84-6EDE-4CF9-8997-B5CE2AE51C45}" srcOrd="0" destOrd="0" presId="urn:microsoft.com/office/officeart/2005/8/layout/orgChart1"/>
    <dgm:cxn modelId="{D150CBAE-7276-4B49-AEBB-E8371630C24F}" type="presOf" srcId="{54CB153C-BC40-4822-AAC5-5A07A867A727}" destId="{9D677A82-55B2-4C37-9DF3-41324B5CAF6C}" srcOrd="0" destOrd="0" presId="urn:microsoft.com/office/officeart/2005/8/layout/orgChart1"/>
    <dgm:cxn modelId="{0C94A187-80D3-4064-920C-1A6C1B9C8322}" srcId="{C3D36E10-58E4-4A5C-8F6E-10EE5F96298C}" destId="{54CB153C-BC40-4822-AAC5-5A07A867A727}" srcOrd="1" destOrd="0" parTransId="{38E7E587-1E0A-428F-9E28-7597433435F7}" sibTransId="{9648B2AF-38C2-4649-8055-0496DF13D73F}"/>
    <dgm:cxn modelId="{158DC000-DA53-435C-B39E-C43032504938}" srcId="{7904539A-0800-4790-B3D2-4DF9A360CA3D}" destId="{C3D36E10-58E4-4A5C-8F6E-10EE5F96298C}" srcOrd="0" destOrd="0" parTransId="{45778A48-EC58-4A6A-862B-B106255D93AF}" sibTransId="{AF640444-1A92-4834-86D4-AD9EA00AAE00}"/>
    <dgm:cxn modelId="{E5B33272-9145-4806-AED1-850D8510C1A7}" type="presOf" srcId="{7904539A-0800-4790-B3D2-4DF9A360CA3D}" destId="{1B8DEADE-5935-4F7F-A681-FD7A4D07CBC9}" srcOrd="0" destOrd="0" presId="urn:microsoft.com/office/officeart/2005/8/layout/orgChart1"/>
    <dgm:cxn modelId="{C56E5679-5163-43C1-B2D3-9481C075CCBF}" type="presOf" srcId="{54CB153C-BC40-4822-AAC5-5A07A867A727}" destId="{680ABDBA-0FA0-4B75-92CE-F3EE97DCC539}" srcOrd="1" destOrd="0" presId="urn:microsoft.com/office/officeart/2005/8/layout/orgChart1"/>
    <dgm:cxn modelId="{6C127BF2-2AAB-4823-8B2C-2661E6F5CF2A}" type="presOf" srcId="{39F258A2-7362-4667-B132-ABBBAE0FB40D}" destId="{1EBA7BD9-3C3C-48B4-8753-F0DC999CA105}" srcOrd="1" destOrd="0" presId="urn:microsoft.com/office/officeart/2005/8/layout/orgChart1"/>
    <dgm:cxn modelId="{B33488EC-1C52-4009-A248-9AA88531A721}" type="presOf" srcId="{C3D36E10-58E4-4A5C-8F6E-10EE5F96298C}" destId="{729CD3B3-512D-4487-BA6E-BDC1202503CB}" srcOrd="0" destOrd="0" presId="urn:microsoft.com/office/officeart/2005/8/layout/orgChart1"/>
    <dgm:cxn modelId="{B823A035-8407-492C-8D63-D5DE09B301FD}" srcId="{C3D36E10-58E4-4A5C-8F6E-10EE5F96298C}" destId="{39F258A2-7362-4667-B132-ABBBAE0FB40D}" srcOrd="0" destOrd="0" parTransId="{D8F817D7-EF98-4261-8454-C211424C2682}" sibTransId="{D99F2D96-A85F-4044-9CBC-B9E2446D43DE}"/>
    <dgm:cxn modelId="{D9E8923E-DABA-4328-9A7E-F59A84F59ABE}" type="presOf" srcId="{D8F817D7-EF98-4261-8454-C211424C2682}" destId="{0B129605-0DC4-467B-9F69-8A660020AE31}" srcOrd="0" destOrd="0" presId="urn:microsoft.com/office/officeart/2005/8/layout/orgChart1"/>
    <dgm:cxn modelId="{C95978F4-7825-40FE-98F3-1A3F30FB3D49}" type="presOf" srcId="{C3D36E10-58E4-4A5C-8F6E-10EE5F96298C}" destId="{E6544331-9697-4B1E-8734-EABD1F5D452C}" srcOrd="1" destOrd="0" presId="urn:microsoft.com/office/officeart/2005/8/layout/orgChart1"/>
    <dgm:cxn modelId="{759AF306-A625-4ECF-9550-988BCC83A668}" type="presParOf" srcId="{1B8DEADE-5935-4F7F-A681-FD7A4D07CBC9}" destId="{F65E21A9-1829-47D9-A85E-F1892FECEF29}" srcOrd="0" destOrd="0" presId="urn:microsoft.com/office/officeart/2005/8/layout/orgChart1"/>
    <dgm:cxn modelId="{4CACC50C-F4DB-4663-ADE3-C35B5C99C36A}" type="presParOf" srcId="{F65E21A9-1829-47D9-A85E-F1892FECEF29}" destId="{35A11F60-2ACD-4F10-9134-B8135BDF657A}" srcOrd="0" destOrd="0" presId="urn:microsoft.com/office/officeart/2005/8/layout/orgChart1"/>
    <dgm:cxn modelId="{1B5CD240-1ED4-4668-BD28-993373487034}" type="presParOf" srcId="{35A11F60-2ACD-4F10-9134-B8135BDF657A}" destId="{729CD3B3-512D-4487-BA6E-BDC1202503CB}" srcOrd="0" destOrd="0" presId="urn:microsoft.com/office/officeart/2005/8/layout/orgChart1"/>
    <dgm:cxn modelId="{61EE26DD-25E4-460E-BE5E-4303767D3233}" type="presParOf" srcId="{35A11F60-2ACD-4F10-9134-B8135BDF657A}" destId="{E6544331-9697-4B1E-8734-EABD1F5D452C}" srcOrd="1" destOrd="0" presId="urn:microsoft.com/office/officeart/2005/8/layout/orgChart1"/>
    <dgm:cxn modelId="{915BC702-D0F0-4382-93E5-D422910417B0}" type="presParOf" srcId="{F65E21A9-1829-47D9-A85E-F1892FECEF29}" destId="{7CF71272-301D-49CF-965A-4651355758A6}" srcOrd="1" destOrd="0" presId="urn:microsoft.com/office/officeart/2005/8/layout/orgChart1"/>
    <dgm:cxn modelId="{7BC69BD1-37EF-47F3-9DD2-4F4EDBBF7DD6}" type="presParOf" srcId="{7CF71272-301D-49CF-965A-4651355758A6}" destId="{0B129605-0DC4-467B-9F69-8A660020AE31}" srcOrd="0" destOrd="0" presId="urn:microsoft.com/office/officeart/2005/8/layout/orgChart1"/>
    <dgm:cxn modelId="{33943B5D-5618-4820-83F4-6318389C3778}" type="presParOf" srcId="{7CF71272-301D-49CF-965A-4651355758A6}" destId="{34AD957D-5D3F-4D43-AD15-84AF770EC484}" srcOrd="1" destOrd="0" presId="urn:microsoft.com/office/officeart/2005/8/layout/orgChart1"/>
    <dgm:cxn modelId="{026DF9CA-720E-49A5-86EE-30F8216EEC3B}" type="presParOf" srcId="{34AD957D-5D3F-4D43-AD15-84AF770EC484}" destId="{19CD99F5-B0BC-4668-8622-3E355783EF5E}" srcOrd="0" destOrd="0" presId="urn:microsoft.com/office/officeart/2005/8/layout/orgChart1"/>
    <dgm:cxn modelId="{E0A4AFFB-1122-47B0-B76C-AC444EBAC977}" type="presParOf" srcId="{19CD99F5-B0BC-4668-8622-3E355783EF5E}" destId="{0B44A0C0-8E55-4045-827A-E0776FF807DD}" srcOrd="0" destOrd="0" presId="urn:microsoft.com/office/officeart/2005/8/layout/orgChart1"/>
    <dgm:cxn modelId="{ED68FD2D-06E4-4746-A6EC-708F1E55D46B}" type="presParOf" srcId="{19CD99F5-B0BC-4668-8622-3E355783EF5E}" destId="{1EBA7BD9-3C3C-48B4-8753-F0DC999CA105}" srcOrd="1" destOrd="0" presId="urn:microsoft.com/office/officeart/2005/8/layout/orgChart1"/>
    <dgm:cxn modelId="{71C5AC0A-473A-499A-A224-28917B6D82F9}" type="presParOf" srcId="{34AD957D-5D3F-4D43-AD15-84AF770EC484}" destId="{90270E3D-BC4B-4692-A9AC-9F586A0FF5E9}" srcOrd="1" destOrd="0" presId="urn:microsoft.com/office/officeart/2005/8/layout/orgChart1"/>
    <dgm:cxn modelId="{D314DE1F-0B96-47A0-9DF1-D9026C1F4786}" type="presParOf" srcId="{34AD957D-5D3F-4D43-AD15-84AF770EC484}" destId="{1303493F-5154-4AD3-84A6-9780176A336C}" srcOrd="2" destOrd="0" presId="urn:microsoft.com/office/officeart/2005/8/layout/orgChart1"/>
    <dgm:cxn modelId="{A2ABD410-A49C-43B5-8F20-187C0CC3154B}" type="presParOf" srcId="{7CF71272-301D-49CF-965A-4651355758A6}" destId="{8F708E84-6EDE-4CF9-8997-B5CE2AE51C45}" srcOrd="2" destOrd="0" presId="urn:microsoft.com/office/officeart/2005/8/layout/orgChart1"/>
    <dgm:cxn modelId="{F9BE3808-A04E-4908-98A4-82DC7DB33796}" type="presParOf" srcId="{7CF71272-301D-49CF-965A-4651355758A6}" destId="{120FBEB7-39BB-4C00-93C0-A213355688E0}" srcOrd="3" destOrd="0" presId="urn:microsoft.com/office/officeart/2005/8/layout/orgChart1"/>
    <dgm:cxn modelId="{EDCD0C7D-2335-420A-B0BA-E98E8D65D84B}" type="presParOf" srcId="{120FBEB7-39BB-4C00-93C0-A213355688E0}" destId="{27AF2AEA-B169-4DB5-8F8C-050039676624}" srcOrd="0" destOrd="0" presId="urn:microsoft.com/office/officeart/2005/8/layout/orgChart1"/>
    <dgm:cxn modelId="{0E93D409-B184-4444-BC78-8396691B0736}" type="presParOf" srcId="{27AF2AEA-B169-4DB5-8F8C-050039676624}" destId="{9D677A82-55B2-4C37-9DF3-41324B5CAF6C}" srcOrd="0" destOrd="0" presId="urn:microsoft.com/office/officeart/2005/8/layout/orgChart1"/>
    <dgm:cxn modelId="{719F4F1B-72CA-4C8B-91D1-F48F01417857}" type="presParOf" srcId="{27AF2AEA-B169-4DB5-8F8C-050039676624}" destId="{680ABDBA-0FA0-4B75-92CE-F3EE97DCC539}" srcOrd="1" destOrd="0" presId="urn:microsoft.com/office/officeart/2005/8/layout/orgChart1"/>
    <dgm:cxn modelId="{1B81CE9F-D885-4964-86D0-DB3B297B736D}" type="presParOf" srcId="{120FBEB7-39BB-4C00-93C0-A213355688E0}" destId="{81199A14-3C82-452B-BCEC-6DD5A71B4AEE}" srcOrd="1" destOrd="0" presId="urn:microsoft.com/office/officeart/2005/8/layout/orgChart1"/>
    <dgm:cxn modelId="{1F3905E2-6318-403A-959F-E2F4B55881F9}" type="presParOf" srcId="{120FBEB7-39BB-4C00-93C0-A213355688E0}" destId="{A8D68DE5-853E-44CA-B1F1-0747D3192C45}" srcOrd="2" destOrd="0" presId="urn:microsoft.com/office/officeart/2005/8/layout/orgChart1"/>
    <dgm:cxn modelId="{6242FC0A-6856-4D6E-9791-4F5BC8460BAB}" type="presParOf" srcId="{F65E21A9-1829-47D9-A85E-F1892FECEF29}" destId="{B7BB922C-CE81-459A-A802-CA0B1D21463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D2312B-1A7D-4B1C-A7AD-C2BF15B6EB0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010E675B-27CA-4F91-829B-980CE9CC7655}">
      <dgm:prSet phldrT="[Text]" custT="1"/>
      <dgm:spPr/>
      <dgm:t>
        <a:bodyPr/>
        <a:lstStyle/>
        <a:p>
          <a:endParaRPr lang="en-GB" sz="4000" b="1" dirty="0" smtClean="0"/>
        </a:p>
        <a:p>
          <a:r>
            <a:rPr lang="en-GB" sz="4000" b="1" dirty="0" smtClean="0"/>
            <a:t>ADR</a:t>
          </a:r>
        </a:p>
        <a:p>
          <a:r>
            <a:rPr lang="en-GB" sz="2000" baseline="0" dirty="0" smtClean="0"/>
            <a:t>Geneva, 30 Sept 1957</a:t>
          </a:r>
        </a:p>
        <a:p>
          <a:endParaRPr lang="en-GB" sz="1400" dirty="0" smtClean="0"/>
        </a:p>
        <a:p>
          <a:endParaRPr lang="en-GB" sz="2000" dirty="0"/>
        </a:p>
      </dgm:t>
    </dgm:pt>
    <dgm:pt modelId="{83DAFD07-37E9-4837-8638-67AC6F0AF378}" type="parTrans" cxnId="{BF528A8D-B829-4E84-9907-052188326F3B}">
      <dgm:prSet/>
      <dgm:spPr/>
      <dgm:t>
        <a:bodyPr/>
        <a:lstStyle/>
        <a:p>
          <a:endParaRPr lang="en-GB"/>
        </a:p>
      </dgm:t>
    </dgm:pt>
    <dgm:pt modelId="{383CD432-23B9-4F2A-B548-28ED383407FF}" type="sibTrans" cxnId="{BF528A8D-B829-4E84-9907-052188326F3B}">
      <dgm:prSet/>
      <dgm:spPr/>
      <dgm:t>
        <a:bodyPr/>
        <a:lstStyle/>
        <a:p>
          <a:endParaRPr lang="en-GB"/>
        </a:p>
      </dgm:t>
    </dgm:pt>
    <dgm:pt modelId="{5A8CF992-2972-469C-8221-C278B0329BE9}">
      <dgm:prSet phldrT="[Text]" custT="1"/>
      <dgm:spPr/>
      <dgm:t>
        <a:bodyPr/>
        <a:lstStyle/>
        <a:p>
          <a:r>
            <a:rPr lang="en-GB" sz="2000" dirty="0" smtClean="0"/>
            <a:t>European Agreement</a:t>
          </a:r>
          <a:endParaRPr lang="en-GB" sz="2000" dirty="0"/>
        </a:p>
      </dgm:t>
    </dgm:pt>
    <dgm:pt modelId="{9E694761-19A3-48C8-BA76-C0D504FDA0CA}" type="parTrans" cxnId="{B22B7210-C8AF-46B0-BCB9-D5D5D82947A8}">
      <dgm:prSet/>
      <dgm:spPr/>
      <dgm:t>
        <a:bodyPr/>
        <a:lstStyle/>
        <a:p>
          <a:endParaRPr lang="en-GB"/>
        </a:p>
      </dgm:t>
    </dgm:pt>
    <dgm:pt modelId="{1D3BA00C-4832-487B-AA82-7EB57B22FD31}" type="sibTrans" cxnId="{B22B7210-C8AF-46B0-BCB9-D5D5D82947A8}">
      <dgm:prSet/>
      <dgm:spPr/>
      <dgm:t>
        <a:bodyPr/>
        <a:lstStyle/>
        <a:p>
          <a:endParaRPr lang="en-GB"/>
        </a:p>
      </dgm:t>
    </dgm:pt>
    <dgm:pt modelId="{F5AFC6E1-6A82-407D-A5DB-E4C4F67B69D8}">
      <dgm:prSet phldrT="[Text]" custT="1"/>
      <dgm:spPr/>
      <dgm:t>
        <a:bodyPr/>
        <a:lstStyle/>
        <a:p>
          <a:r>
            <a:rPr lang="en-GB" sz="2000" baseline="0" dirty="0" smtClean="0"/>
            <a:t>United Nations Economic Commission for Europe</a:t>
          </a:r>
        </a:p>
      </dgm:t>
    </dgm:pt>
    <dgm:pt modelId="{D467352A-314E-4BA4-BA69-B5AB2C43BD9B}" type="parTrans" cxnId="{C073765A-194E-4C25-885C-AF78F21FA13E}">
      <dgm:prSet/>
      <dgm:spPr/>
      <dgm:t>
        <a:bodyPr/>
        <a:lstStyle/>
        <a:p>
          <a:endParaRPr lang="en-GB"/>
        </a:p>
      </dgm:t>
    </dgm:pt>
    <dgm:pt modelId="{76D1F6A3-E390-485B-A4C3-5E1204FD2282}" type="sibTrans" cxnId="{C073765A-194E-4C25-885C-AF78F21FA13E}">
      <dgm:prSet/>
      <dgm:spPr/>
      <dgm:t>
        <a:bodyPr/>
        <a:lstStyle/>
        <a:p>
          <a:endParaRPr lang="en-GB"/>
        </a:p>
      </dgm:t>
    </dgm:pt>
    <dgm:pt modelId="{11C104DB-0EB5-49D8-913C-4447CE96C472}">
      <dgm:prSet phldrT="[Text]" custT="1"/>
      <dgm:spPr/>
      <dgm:t>
        <a:bodyPr/>
        <a:lstStyle/>
        <a:p>
          <a:r>
            <a:rPr lang="en-GB" sz="2000" dirty="0" smtClean="0"/>
            <a:t>9 signatories</a:t>
          </a:r>
        </a:p>
        <a:p>
          <a:r>
            <a:rPr lang="en-GB" sz="2000" dirty="0" smtClean="0"/>
            <a:t>51 Contracting Parties</a:t>
          </a:r>
        </a:p>
        <a:p>
          <a:r>
            <a:rPr lang="en-GB" sz="2000" dirty="0" smtClean="0"/>
            <a:t>Ireland – 12 Oct 2006</a:t>
          </a:r>
          <a:endParaRPr lang="en-GB" sz="2000" dirty="0"/>
        </a:p>
      </dgm:t>
    </dgm:pt>
    <dgm:pt modelId="{EA2E789A-2350-4C0B-AE56-AA985E28B7AE}" type="parTrans" cxnId="{FDDDC4A6-A5C5-4348-8E2B-A65ECD32B67F}">
      <dgm:prSet/>
      <dgm:spPr/>
      <dgm:t>
        <a:bodyPr/>
        <a:lstStyle/>
        <a:p>
          <a:endParaRPr lang="en-GB"/>
        </a:p>
      </dgm:t>
    </dgm:pt>
    <dgm:pt modelId="{31079ABD-7FE2-4035-897E-7D67B4DEA876}" type="sibTrans" cxnId="{FDDDC4A6-A5C5-4348-8E2B-A65ECD32B67F}">
      <dgm:prSet/>
      <dgm:spPr/>
      <dgm:t>
        <a:bodyPr/>
        <a:lstStyle/>
        <a:p>
          <a:endParaRPr lang="en-GB"/>
        </a:p>
      </dgm:t>
    </dgm:pt>
    <dgm:pt modelId="{B4D9F143-C182-4BD8-AEFF-A1F79D647C51}" type="pres">
      <dgm:prSet presAssocID="{BED2312B-1A7D-4B1C-A7AD-C2BF15B6EB04}" presName="composite" presStyleCnt="0">
        <dgm:presLayoutVars>
          <dgm:chMax val="1"/>
          <dgm:dir/>
          <dgm:resizeHandles val="exact"/>
        </dgm:presLayoutVars>
      </dgm:prSet>
      <dgm:spPr/>
      <dgm:t>
        <a:bodyPr/>
        <a:lstStyle/>
        <a:p>
          <a:endParaRPr lang="en-GB"/>
        </a:p>
      </dgm:t>
    </dgm:pt>
    <dgm:pt modelId="{4462D313-89F7-4DFE-8448-2B8B22E824B7}" type="pres">
      <dgm:prSet presAssocID="{BED2312B-1A7D-4B1C-A7AD-C2BF15B6EB04}" presName="radial" presStyleCnt="0">
        <dgm:presLayoutVars>
          <dgm:animLvl val="ctr"/>
        </dgm:presLayoutVars>
      </dgm:prSet>
      <dgm:spPr/>
    </dgm:pt>
    <dgm:pt modelId="{FEA63720-965D-4DC2-AE78-60571AFB182B}" type="pres">
      <dgm:prSet presAssocID="{010E675B-27CA-4F91-829B-980CE9CC7655}" presName="centerShape" presStyleLbl="vennNode1" presStyleIdx="0" presStyleCnt="4"/>
      <dgm:spPr/>
      <dgm:t>
        <a:bodyPr/>
        <a:lstStyle/>
        <a:p>
          <a:endParaRPr lang="en-GB"/>
        </a:p>
      </dgm:t>
    </dgm:pt>
    <dgm:pt modelId="{7B065C69-94D6-471C-8909-08F9EFA2099A}" type="pres">
      <dgm:prSet presAssocID="{5A8CF992-2972-469C-8221-C278B0329BE9}" presName="node" presStyleLbl="vennNode1" presStyleIdx="1" presStyleCnt="4" custScaleX="137678">
        <dgm:presLayoutVars>
          <dgm:bulletEnabled val="1"/>
        </dgm:presLayoutVars>
      </dgm:prSet>
      <dgm:spPr/>
      <dgm:t>
        <a:bodyPr/>
        <a:lstStyle/>
        <a:p>
          <a:endParaRPr lang="en-GB"/>
        </a:p>
      </dgm:t>
    </dgm:pt>
    <dgm:pt modelId="{BB3E8923-0980-4724-A556-1CBD21113B71}" type="pres">
      <dgm:prSet presAssocID="{F5AFC6E1-6A82-407D-A5DB-E4C4F67B69D8}" presName="node" presStyleLbl="vennNode1" presStyleIdx="2" presStyleCnt="4" custScaleX="173824" custScaleY="126544" custRadScaleRad="127384">
        <dgm:presLayoutVars>
          <dgm:bulletEnabled val="1"/>
        </dgm:presLayoutVars>
      </dgm:prSet>
      <dgm:spPr/>
      <dgm:t>
        <a:bodyPr/>
        <a:lstStyle/>
        <a:p>
          <a:endParaRPr lang="en-GB"/>
        </a:p>
      </dgm:t>
    </dgm:pt>
    <dgm:pt modelId="{0D41CEDE-0458-477F-97BB-D27D0A1B7C2C}" type="pres">
      <dgm:prSet presAssocID="{11C104DB-0EB5-49D8-913C-4447CE96C472}" presName="node" presStyleLbl="vennNode1" presStyleIdx="3" presStyleCnt="4" custScaleX="189436" custScaleY="138017" custRadScaleRad="132877">
        <dgm:presLayoutVars>
          <dgm:bulletEnabled val="1"/>
        </dgm:presLayoutVars>
      </dgm:prSet>
      <dgm:spPr/>
      <dgm:t>
        <a:bodyPr/>
        <a:lstStyle/>
        <a:p>
          <a:endParaRPr lang="en-GB"/>
        </a:p>
      </dgm:t>
    </dgm:pt>
  </dgm:ptLst>
  <dgm:cxnLst>
    <dgm:cxn modelId="{FDDDC4A6-A5C5-4348-8E2B-A65ECD32B67F}" srcId="{010E675B-27CA-4F91-829B-980CE9CC7655}" destId="{11C104DB-0EB5-49D8-913C-4447CE96C472}" srcOrd="2" destOrd="0" parTransId="{EA2E789A-2350-4C0B-AE56-AA985E28B7AE}" sibTransId="{31079ABD-7FE2-4035-897E-7D67B4DEA876}"/>
    <dgm:cxn modelId="{8830C5BD-8CF0-4A91-8A8B-008F1A20F454}" type="presOf" srcId="{010E675B-27CA-4F91-829B-980CE9CC7655}" destId="{FEA63720-965D-4DC2-AE78-60571AFB182B}" srcOrd="0" destOrd="0" presId="urn:microsoft.com/office/officeart/2005/8/layout/radial3"/>
    <dgm:cxn modelId="{D17E42F5-D837-4335-BDF2-5AEEAA3C0364}" type="presOf" srcId="{F5AFC6E1-6A82-407D-A5DB-E4C4F67B69D8}" destId="{BB3E8923-0980-4724-A556-1CBD21113B71}" srcOrd="0" destOrd="0" presId="urn:microsoft.com/office/officeart/2005/8/layout/radial3"/>
    <dgm:cxn modelId="{C073765A-194E-4C25-885C-AF78F21FA13E}" srcId="{010E675B-27CA-4F91-829B-980CE9CC7655}" destId="{F5AFC6E1-6A82-407D-A5DB-E4C4F67B69D8}" srcOrd="1" destOrd="0" parTransId="{D467352A-314E-4BA4-BA69-B5AB2C43BD9B}" sibTransId="{76D1F6A3-E390-485B-A4C3-5E1204FD2282}"/>
    <dgm:cxn modelId="{C5AAA22B-F19F-4F57-8DBA-AC092BF10C0E}" type="presOf" srcId="{11C104DB-0EB5-49D8-913C-4447CE96C472}" destId="{0D41CEDE-0458-477F-97BB-D27D0A1B7C2C}" srcOrd="0" destOrd="0" presId="urn:microsoft.com/office/officeart/2005/8/layout/radial3"/>
    <dgm:cxn modelId="{9C784955-59F6-4FAC-A893-8106A060B0C9}" type="presOf" srcId="{BED2312B-1A7D-4B1C-A7AD-C2BF15B6EB04}" destId="{B4D9F143-C182-4BD8-AEFF-A1F79D647C51}" srcOrd="0" destOrd="0" presId="urn:microsoft.com/office/officeart/2005/8/layout/radial3"/>
    <dgm:cxn modelId="{DF69084E-A334-4E02-B3DA-C07766D0445F}" type="presOf" srcId="{5A8CF992-2972-469C-8221-C278B0329BE9}" destId="{7B065C69-94D6-471C-8909-08F9EFA2099A}" srcOrd="0" destOrd="0" presId="urn:microsoft.com/office/officeart/2005/8/layout/radial3"/>
    <dgm:cxn modelId="{BF528A8D-B829-4E84-9907-052188326F3B}" srcId="{BED2312B-1A7D-4B1C-A7AD-C2BF15B6EB04}" destId="{010E675B-27CA-4F91-829B-980CE9CC7655}" srcOrd="0" destOrd="0" parTransId="{83DAFD07-37E9-4837-8638-67AC6F0AF378}" sibTransId="{383CD432-23B9-4F2A-B548-28ED383407FF}"/>
    <dgm:cxn modelId="{B22B7210-C8AF-46B0-BCB9-D5D5D82947A8}" srcId="{010E675B-27CA-4F91-829B-980CE9CC7655}" destId="{5A8CF992-2972-469C-8221-C278B0329BE9}" srcOrd="0" destOrd="0" parTransId="{9E694761-19A3-48C8-BA76-C0D504FDA0CA}" sibTransId="{1D3BA00C-4832-487B-AA82-7EB57B22FD31}"/>
    <dgm:cxn modelId="{428D9AE4-72EC-4708-9400-E79D4F8E45F8}" type="presParOf" srcId="{B4D9F143-C182-4BD8-AEFF-A1F79D647C51}" destId="{4462D313-89F7-4DFE-8448-2B8B22E824B7}" srcOrd="0" destOrd="0" presId="urn:microsoft.com/office/officeart/2005/8/layout/radial3"/>
    <dgm:cxn modelId="{0F04EA90-7E76-4FB4-828E-DED66AD99982}" type="presParOf" srcId="{4462D313-89F7-4DFE-8448-2B8B22E824B7}" destId="{FEA63720-965D-4DC2-AE78-60571AFB182B}" srcOrd="0" destOrd="0" presId="urn:microsoft.com/office/officeart/2005/8/layout/radial3"/>
    <dgm:cxn modelId="{F795A98A-28D9-4DE3-BF28-8C4EB2EFB3F8}" type="presParOf" srcId="{4462D313-89F7-4DFE-8448-2B8B22E824B7}" destId="{7B065C69-94D6-471C-8909-08F9EFA2099A}" srcOrd="1" destOrd="0" presId="urn:microsoft.com/office/officeart/2005/8/layout/radial3"/>
    <dgm:cxn modelId="{659EF0D8-3442-41D9-B806-2C0494E0C265}" type="presParOf" srcId="{4462D313-89F7-4DFE-8448-2B8B22E824B7}" destId="{BB3E8923-0980-4724-A556-1CBD21113B71}" srcOrd="2" destOrd="0" presId="urn:microsoft.com/office/officeart/2005/8/layout/radial3"/>
    <dgm:cxn modelId="{FB4058AF-A674-4C73-B8A3-3296375F2250}" type="presParOf" srcId="{4462D313-89F7-4DFE-8448-2B8B22E824B7}" destId="{0D41CEDE-0458-477F-97BB-D27D0A1B7C2C}"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1F7ECA-3644-4226-9E99-9AE1891F2B9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15100CA7-01A2-45C4-8748-F3CE780573CD}">
      <dgm:prSet phldrT="[Text]"/>
      <dgm:spPr/>
      <dgm:t>
        <a:bodyPr/>
        <a:lstStyle/>
        <a:p>
          <a:r>
            <a:rPr lang="en-GB" dirty="0" smtClean="0"/>
            <a:t>TPED</a:t>
          </a:r>
          <a:endParaRPr lang="en-GB" dirty="0"/>
        </a:p>
      </dgm:t>
    </dgm:pt>
    <dgm:pt modelId="{1BB2D7EB-D6AD-4504-8164-029C47F8308F}" type="parTrans" cxnId="{6E5DE431-112E-4A57-BE28-DAFF39BD11B6}">
      <dgm:prSet/>
      <dgm:spPr/>
      <dgm:t>
        <a:bodyPr/>
        <a:lstStyle/>
        <a:p>
          <a:endParaRPr lang="en-GB"/>
        </a:p>
      </dgm:t>
    </dgm:pt>
    <dgm:pt modelId="{237E76C8-864D-48AE-8E36-9F8F595B6868}" type="sibTrans" cxnId="{6E5DE431-112E-4A57-BE28-DAFF39BD11B6}">
      <dgm:prSet/>
      <dgm:spPr/>
      <dgm:t>
        <a:bodyPr/>
        <a:lstStyle/>
        <a:p>
          <a:endParaRPr lang="en-GB"/>
        </a:p>
      </dgm:t>
    </dgm:pt>
    <dgm:pt modelId="{81A640F3-B8A2-4245-9BB7-36D03E3A646B}">
      <dgm:prSet phldrT="[Text]"/>
      <dgm:spPr/>
      <dgm:t>
        <a:bodyPr/>
        <a:lstStyle/>
        <a:p>
          <a:r>
            <a:rPr lang="en-GB" dirty="0" smtClean="0"/>
            <a:t>Economic operators</a:t>
          </a:r>
          <a:endParaRPr lang="en-GB" dirty="0"/>
        </a:p>
      </dgm:t>
    </dgm:pt>
    <dgm:pt modelId="{38E694EA-80A4-4717-9C01-60F4336CC01A}" type="parTrans" cxnId="{F7DEDC8A-3843-4287-A10D-B8CD5CE2A70F}">
      <dgm:prSet/>
      <dgm:spPr/>
      <dgm:t>
        <a:bodyPr/>
        <a:lstStyle/>
        <a:p>
          <a:endParaRPr lang="en-GB"/>
        </a:p>
      </dgm:t>
    </dgm:pt>
    <dgm:pt modelId="{5DA1CF12-45FB-4ED7-A465-0186B7D3C206}" type="sibTrans" cxnId="{F7DEDC8A-3843-4287-A10D-B8CD5CE2A70F}">
      <dgm:prSet/>
      <dgm:spPr/>
      <dgm:t>
        <a:bodyPr/>
        <a:lstStyle/>
        <a:p>
          <a:endParaRPr lang="en-GB"/>
        </a:p>
      </dgm:t>
    </dgm:pt>
    <dgm:pt modelId="{5032C0B6-3535-40EA-8CDF-4615A4A10C24}">
      <dgm:prSet phldrT="[Text]"/>
      <dgm:spPr/>
      <dgm:t>
        <a:bodyPr/>
        <a:lstStyle/>
        <a:p>
          <a:r>
            <a:rPr lang="en-GB" dirty="0" smtClean="0"/>
            <a:t>National Accreditation bodies</a:t>
          </a:r>
          <a:endParaRPr lang="en-GB" dirty="0"/>
        </a:p>
      </dgm:t>
    </dgm:pt>
    <dgm:pt modelId="{AB0FA4CF-6EF5-4EB4-8155-CD8770B0673D}" type="parTrans" cxnId="{7CB55188-A7DE-4CBE-9E70-0130087BB96B}">
      <dgm:prSet/>
      <dgm:spPr/>
      <dgm:t>
        <a:bodyPr/>
        <a:lstStyle/>
        <a:p>
          <a:endParaRPr lang="en-GB"/>
        </a:p>
      </dgm:t>
    </dgm:pt>
    <dgm:pt modelId="{A83139F2-059D-4FA1-B5E6-5D9C59133D41}" type="sibTrans" cxnId="{7CB55188-A7DE-4CBE-9E70-0130087BB96B}">
      <dgm:prSet/>
      <dgm:spPr/>
      <dgm:t>
        <a:bodyPr/>
        <a:lstStyle/>
        <a:p>
          <a:endParaRPr lang="en-GB"/>
        </a:p>
      </dgm:t>
    </dgm:pt>
    <dgm:pt modelId="{75F299D1-77AD-4779-A206-905C032E8C2C}">
      <dgm:prSet phldrT="[Text]"/>
      <dgm:spPr/>
      <dgm:t>
        <a:bodyPr/>
        <a:lstStyle/>
        <a:p>
          <a:r>
            <a:rPr lang="en-GB" dirty="0" smtClean="0"/>
            <a:t>Notifying authorities</a:t>
          </a:r>
          <a:endParaRPr lang="en-GB" dirty="0"/>
        </a:p>
      </dgm:t>
    </dgm:pt>
    <dgm:pt modelId="{F7049181-E244-4452-9B56-4BBA9E0A2B85}" type="parTrans" cxnId="{1BC92AC2-8BE0-4AE9-AF30-D52A1DC415A2}">
      <dgm:prSet/>
      <dgm:spPr/>
      <dgm:t>
        <a:bodyPr/>
        <a:lstStyle/>
        <a:p>
          <a:endParaRPr lang="en-GB"/>
        </a:p>
      </dgm:t>
    </dgm:pt>
    <dgm:pt modelId="{2B2DA834-299A-4915-8FCA-96A41CF23D3A}" type="sibTrans" cxnId="{1BC92AC2-8BE0-4AE9-AF30-D52A1DC415A2}">
      <dgm:prSet/>
      <dgm:spPr/>
      <dgm:t>
        <a:bodyPr/>
        <a:lstStyle/>
        <a:p>
          <a:endParaRPr lang="en-GB"/>
        </a:p>
      </dgm:t>
    </dgm:pt>
    <dgm:pt modelId="{E1C76DEF-0DB3-4D5A-BF42-3CEBABD68204}">
      <dgm:prSet phldrT="[Text]"/>
      <dgm:spPr/>
      <dgm:t>
        <a:bodyPr/>
        <a:lstStyle/>
        <a:p>
          <a:r>
            <a:rPr lang="en-GB" dirty="0" smtClean="0"/>
            <a:t>Notified bodies</a:t>
          </a:r>
          <a:endParaRPr lang="en-GB" dirty="0"/>
        </a:p>
      </dgm:t>
    </dgm:pt>
    <dgm:pt modelId="{102431A3-9C40-4D50-870E-7D96F432E84D}" type="parTrans" cxnId="{180A01CC-27DD-48F6-8761-8027C89DA038}">
      <dgm:prSet/>
      <dgm:spPr/>
      <dgm:t>
        <a:bodyPr/>
        <a:lstStyle/>
        <a:p>
          <a:endParaRPr lang="en-GB"/>
        </a:p>
      </dgm:t>
    </dgm:pt>
    <dgm:pt modelId="{0FA7D57E-15D0-42A4-A6A2-7AA8ECD2827E}" type="sibTrans" cxnId="{180A01CC-27DD-48F6-8761-8027C89DA038}">
      <dgm:prSet/>
      <dgm:spPr/>
      <dgm:t>
        <a:bodyPr/>
        <a:lstStyle/>
        <a:p>
          <a:endParaRPr lang="en-GB"/>
        </a:p>
      </dgm:t>
    </dgm:pt>
    <dgm:pt modelId="{5CDEE307-C4E8-4A8E-8510-C64247707929}">
      <dgm:prSet phldrT="[Text]"/>
      <dgm:spPr/>
      <dgm:t>
        <a:bodyPr/>
        <a:lstStyle/>
        <a:p>
          <a:r>
            <a:rPr lang="en-GB" dirty="0" smtClean="0"/>
            <a:t>Market surveillance authorities</a:t>
          </a:r>
          <a:endParaRPr lang="en-GB" dirty="0"/>
        </a:p>
      </dgm:t>
    </dgm:pt>
    <dgm:pt modelId="{3ED79867-BBBC-4604-9E42-1E1CE5995E96}" type="parTrans" cxnId="{6FD6BF0A-E6FD-4A39-A54B-B7C75F4A92E9}">
      <dgm:prSet/>
      <dgm:spPr/>
      <dgm:t>
        <a:bodyPr/>
        <a:lstStyle/>
        <a:p>
          <a:endParaRPr lang="en-GB"/>
        </a:p>
      </dgm:t>
    </dgm:pt>
    <dgm:pt modelId="{7924559F-8356-4F39-8061-34C1B013FF09}" type="sibTrans" cxnId="{6FD6BF0A-E6FD-4A39-A54B-B7C75F4A92E9}">
      <dgm:prSet/>
      <dgm:spPr/>
      <dgm:t>
        <a:bodyPr/>
        <a:lstStyle/>
        <a:p>
          <a:endParaRPr lang="en-GB"/>
        </a:p>
      </dgm:t>
    </dgm:pt>
    <dgm:pt modelId="{3ED8A847-5E95-4AD4-913A-7B7B60101B44}" type="pres">
      <dgm:prSet presAssocID="{851F7ECA-3644-4226-9E99-9AE1891F2B91}" presName="cycle" presStyleCnt="0">
        <dgm:presLayoutVars>
          <dgm:chMax val="1"/>
          <dgm:dir/>
          <dgm:animLvl val="ctr"/>
          <dgm:resizeHandles val="exact"/>
        </dgm:presLayoutVars>
      </dgm:prSet>
      <dgm:spPr/>
      <dgm:t>
        <a:bodyPr/>
        <a:lstStyle/>
        <a:p>
          <a:endParaRPr lang="en-GB"/>
        </a:p>
      </dgm:t>
    </dgm:pt>
    <dgm:pt modelId="{0356B5B9-3F8C-4DFA-927A-530A7792A4D7}" type="pres">
      <dgm:prSet presAssocID="{15100CA7-01A2-45C4-8748-F3CE780573CD}" presName="centerShape" presStyleLbl="node0" presStyleIdx="0" presStyleCnt="1"/>
      <dgm:spPr/>
      <dgm:t>
        <a:bodyPr/>
        <a:lstStyle/>
        <a:p>
          <a:endParaRPr lang="en-GB"/>
        </a:p>
      </dgm:t>
    </dgm:pt>
    <dgm:pt modelId="{A9D44C34-44E1-4E55-95A8-414BE959CBD4}" type="pres">
      <dgm:prSet presAssocID="{38E694EA-80A4-4717-9C01-60F4336CC01A}" presName="parTrans" presStyleLbl="bgSibTrans2D1" presStyleIdx="0" presStyleCnt="5"/>
      <dgm:spPr/>
      <dgm:t>
        <a:bodyPr/>
        <a:lstStyle/>
        <a:p>
          <a:endParaRPr lang="en-GB"/>
        </a:p>
      </dgm:t>
    </dgm:pt>
    <dgm:pt modelId="{D8B28F94-3517-4111-94B2-6D61A513C6E4}" type="pres">
      <dgm:prSet presAssocID="{81A640F3-B8A2-4245-9BB7-36D03E3A646B}" presName="node" presStyleLbl="node1" presStyleIdx="0" presStyleCnt="5">
        <dgm:presLayoutVars>
          <dgm:bulletEnabled val="1"/>
        </dgm:presLayoutVars>
      </dgm:prSet>
      <dgm:spPr/>
      <dgm:t>
        <a:bodyPr/>
        <a:lstStyle/>
        <a:p>
          <a:endParaRPr lang="en-GB"/>
        </a:p>
      </dgm:t>
    </dgm:pt>
    <dgm:pt modelId="{B80AA7BA-2E07-4981-8BB9-1908E7FF4287}" type="pres">
      <dgm:prSet presAssocID="{AB0FA4CF-6EF5-4EB4-8155-CD8770B0673D}" presName="parTrans" presStyleLbl="bgSibTrans2D1" presStyleIdx="1" presStyleCnt="5"/>
      <dgm:spPr/>
      <dgm:t>
        <a:bodyPr/>
        <a:lstStyle/>
        <a:p>
          <a:endParaRPr lang="en-GB"/>
        </a:p>
      </dgm:t>
    </dgm:pt>
    <dgm:pt modelId="{CA00DDCD-76DF-4202-BB53-D3864315EC7F}" type="pres">
      <dgm:prSet presAssocID="{5032C0B6-3535-40EA-8CDF-4615A4A10C24}" presName="node" presStyleLbl="node1" presStyleIdx="1" presStyleCnt="5">
        <dgm:presLayoutVars>
          <dgm:bulletEnabled val="1"/>
        </dgm:presLayoutVars>
      </dgm:prSet>
      <dgm:spPr/>
      <dgm:t>
        <a:bodyPr/>
        <a:lstStyle/>
        <a:p>
          <a:endParaRPr lang="en-GB"/>
        </a:p>
      </dgm:t>
    </dgm:pt>
    <dgm:pt modelId="{DEA0AE89-397F-44BD-887E-5D6C283606AB}" type="pres">
      <dgm:prSet presAssocID="{F7049181-E244-4452-9B56-4BBA9E0A2B85}" presName="parTrans" presStyleLbl="bgSibTrans2D1" presStyleIdx="2" presStyleCnt="5"/>
      <dgm:spPr/>
      <dgm:t>
        <a:bodyPr/>
        <a:lstStyle/>
        <a:p>
          <a:endParaRPr lang="en-GB"/>
        </a:p>
      </dgm:t>
    </dgm:pt>
    <dgm:pt modelId="{BC5C98E5-72A1-42EC-9EB3-49FD3B81FB1C}" type="pres">
      <dgm:prSet presAssocID="{75F299D1-77AD-4779-A206-905C032E8C2C}" presName="node" presStyleLbl="node1" presStyleIdx="2" presStyleCnt="5">
        <dgm:presLayoutVars>
          <dgm:bulletEnabled val="1"/>
        </dgm:presLayoutVars>
      </dgm:prSet>
      <dgm:spPr/>
      <dgm:t>
        <a:bodyPr/>
        <a:lstStyle/>
        <a:p>
          <a:endParaRPr lang="en-GB"/>
        </a:p>
      </dgm:t>
    </dgm:pt>
    <dgm:pt modelId="{F330D1C6-1242-4C0D-AAF6-8B903AAEBFA4}" type="pres">
      <dgm:prSet presAssocID="{102431A3-9C40-4D50-870E-7D96F432E84D}" presName="parTrans" presStyleLbl="bgSibTrans2D1" presStyleIdx="3" presStyleCnt="5"/>
      <dgm:spPr/>
      <dgm:t>
        <a:bodyPr/>
        <a:lstStyle/>
        <a:p>
          <a:endParaRPr lang="en-GB"/>
        </a:p>
      </dgm:t>
    </dgm:pt>
    <dgm:pt modelId="{0508EDE4-49D4-4144-9E84-99235D9E2E41}" type="pres">
      <dgm:prSet presAssocID="{E1C76DEF-0DB3-4D5A-BF42-3CEBABD68204}" presName="node" presStyleLbl="node1" presStyleIdx="3" presStyleCnt="5">
        <dgm:presLayoutVars>
          <dgm:bulletEnabled val="1"/>
        </dgm:presLayoutVars>
      </dgm:prSet>
      <dgm:spPr/>
      <dgm:t>
        <a:bodyPr/>
        <a:lstStyle/>
        <a:p>
          <a:endParaRPr lang="en-GB"/>
        </a:p>
      </dgm:t>
    </dgm:pt>
    <dgm:pt modelId="{6026D424-CCA9-44F6-9160-0A5D43D1818A}" type="pres">
      <dgm:prSet presAssocID="{3ED79867-BBBC-4604-9E42-1E1CE5995E96}" presName="parTrans" presStyleLbl="bgSibTrans2D1" presStyleIdx="4" presStyleCnt="5"/>
      <dgm:spPr/>
      <dgm:t>
        <a:bodyPr/>
        <a:lstStyle/>
        <a:p>
          <a:endParaRPr lang="en-GB"/>
        </a:p>
      </dgm:t>
    </dgm:pt>
    <dgm:pt modelId="{2D25D221-9E8B-496D-AEEE-5D9301D24322}" type="pres">
      <dgm:prSet presAssocID="{5CDEE307-C4E8-4A8E-8510-C64247707929}" presName="node" presStyleLbl="node1" presStyleIdx="4" presStyleCnt="5">
        <dgm:presLayoutVars>
          <dgm:bulletEnabled val="1"/>
        </dgm:presLayoutVars>
      </dgm:prSet>
      <dgm:spPr/>
      <dgm:t>
        <a:bodyPr/>
        <a:lstStyle/>
        <a:p>
          <a:endParaRPr lang="en-GB"/>
        </a:p>
      </dgm:t>
    </dgm:pt>
  </dgm:ptLst>
  <dgm:cxnLst>
    <dgm:cxn modelId="{611CE4AE-289C-4E97-A6FB-FA5F287D992F}" type="presOf" srcId="{E1C76DEF-0DB3-4D5A-BF42-3CEBABD68204}" destId="{0508EDE4-49D4-4144-9E84-99235D9E2E41}" srcOrd="0" destOrd="0" presId="urn:microsoft.com/office/officeart/2005/8/layout/radial4"/>
    <dgm:cxn modelId="{180A01CC-27DD-48F6-8761-8027C89DA038}" srcId="{15100CA7-01A2-45C4-8748-F3CE780573CD}" destId="{E1C76DEF-0DB3-4D5A-BF42-3CEBABD68204}" srcOrd="3" destOrd="0" parTransId="{102431A3-9C40-4D50-870E-7D96F432E84D}" sibTransId="{0FA7D57E-15D0-42A4-A6A2-7AA8ECD2827E}"/>
    <dgm:cxn modelId="{7CB55188-A7DE-4CBE-9E70-0130087BB96B}" srcId="{15100CA7-01A2-45C4-8748-F3CE780573CD}" destId="{5032C0B6-3535-40EA-8CDF-4615A4A10C24}" srcOrd="1" destOrd="0" parTransId="{AB0FA4CF-6EF5-4EB4-8155-CD8770B0673D}" sibTransId="{A83139F2-059D-4FA1-B5E6-5D9C59133D41}"/>
    <dgm:cxn modelId="{1BC92AC2-8BE0-4AE9-AF30-D52A1DC415A2}" srcId="{15100CA7-01A2-45C4-8748-F3CE780573CD}" destId="{75F299D1-77AD-4779-A206-905C032E8C2C}" srcOrd="2" destOrd="0" parTransId="{F7049181-E244-4452-9B56-4BBA9E0A2B85}" sibTransId="{2B2DA834-299A-4915-8FCA-96A41CF23D3A}"/>
    <dgm:cxn modelId="{7E55EFA7-EE28-44F3-8C39-61C7F32E6A2F}" type="presOf" srcId="{5CDEE307-C4E8-4A8E-8510-C64247707929}" destId="{2D25D221-9E8B-496D-AEEE-5D9301D24322}" srcOrd="0" destOrd="0" presId="urn:microsoft.com/office/officeart/2005/8/layout/radial4"/>
    <dgm:cxn modelId="{16DEF17D-C3BA-4868-9A7A-037D8079D16E}" type="presOf" srcId="{851F7ECA-3644-4226-9E99-9AE1891F2B91}" destId="{3ED8A847-5E95-4AD4-913A-7B7B60101B44}" srcOrd="0" destOrd="0" presId="urn:microsoft.com/office/officeart/2005/8/layout/radial4"/>
    <dgm:cxn modelId="{125A9C9A-3542-47B0-8065-6D6AA246F622}" type="presOf" srcId="{15100CA7-01A2-45C4-8748-F3CE780573CD}" destId="{0356B5B9-3F8C-4DFA-927A-530A7792A4D7}" srcOrd="0" destOrd="0" presId="urn:microsoft.com/office/officeart/2005/8/layout/radial4"/>
    <dgm:cxn modelId="{96C458DC-F16C-408F-8911-290CFE2623FF}" type="presOf" srcId="{38E694EA-80A4-4717-9C01-60F4336CC01A}" destId="{A9D44C34-44E1-4E55-95A8-414BE959CBD4}" srcOrd="0" destOrd="0" presId="urn:microsoft.com/office/officeart/2005/8/layout/radial4"/>
    <dgm:cxn modelId="{B848F3E7-BFFA-42FA-893F-5DD9CB7DC401}" type="presOf" srcId="{81A640F3-B8A2-4245-9BB7-36D03E3A646B}" destId="{D8B28F94-3517-4111-94B2-6D61A513C6E4}" srcOrd="0" destOrd="0" presId="urn:microsoft.com/office/officeart/2005/8/layout/radial4"/>
    <dgm:cxn modelId="{EA20644D-6CFB-4E6D-B405-73F4A6326DAB}" type="presOf" srcId="{75F299D1-77AD-4779-A206-905C032E8C2C}" destId="{BC5C98E5-72A1-42EC-9EB3-49FD3B81FB1C}" srcOrd="0" destOrd="0" presId="urn:microsoft.com/office/officeart/2005/8/layout/radial4"/>
    <dgm:cxn modelId="{6FD6BF0A-E6FD-4A39-A54B-B7C75F4A92E9}" srcId="{15100CA7-01A2-45C4-8748-F3CE780573CD}" destId="{5CDEE307-C4E8-4A8E-8510-C64247707929}" srcOrd="4" destOrd="0" parTransId="{3ED79867-BBBC-4604-9E42-1E1CE5995E96}" sibTransId="{7924559F-8356-4F39-8061-34C1B013FF09}"/>
    <dgm:cxn modelId="{F7DEDC8A-3843-4287-A10D-B8CD5CE2A70F}" srcId="{15100CA7-01A2-45C4-8748-F3CE780573CD}" destId="{81A640F3-B8A2-4245-9BB7-36D03E3A646B}" srcOrd="0" destOrd="0" parTransId="{38E694EA-80A4-4717-9C01-60F4336CC01A}" sibTransId="{5DA1CF12-45FB-4ED7-A465-0186B7D3C206}"/>
    <dgm:cxn modelId="{6E5DE431-112E-4A57-BE28-DAFF39BD11B6}" srcId="{851F7ECA-3644-4226-9E99-9AE1891F2B91}" destId="{15100CA7-01A2-45C4-8748-F3CE780573CD}" srcOrd="0" destOrd="0" parTransId="{1BB2D7EB-D6AD-4504-8164-029C47F8308F}" sibTransId="{237E76C8-864D-48AE-8E36-9F8F595B6868}"/>
    <dgm:cxn modelId="{4DC67586-A8C2-45E4-9518-72B715876DB1}" type="presOf" srcId="{F7049181-E244-4452-9B56-4BBA9E0A2B85}" destId="{DEA0AE89-397F-44BD-887E-5D6C283606AB}" srcOrd="0" destOrd="0" presId="urn:microsoft.com/office/officeart/2005/8/layout/radial4"/>
    <dgm:cxn modelId="{0F104C9D-F6EF-4F63-9621-3EED5FBEA741}" type="presOf" srcId="{3ED79867-BBBC-4604-9E42-1E1CE5995E96}" destId="{6026D424-CCA9-44F6-9160-0A5D43D1818A}" srcOrd="0" destOrd="0" presId="urn:microsoft.com/office/officeart/2005/8/layout/radial4"/>
    <dgm:cxn modelId="{852A65E7-4B4F-42CC-AC36-9F59BA41DD34}" type="presOf" srcId="{5032C0B6-3535-40EA-8CDF-4615A4A10C24}" destId="{CA00DDCD-76DF-4202-BB53-D3864315EC7F}" srcOrd="0" destOrd="0" presId="urn:microsoft.com/office/officeart/2005/8/layout/radial4"/>
    <dgm:cxn modelId="{79F80848-9906-4EA8-BCE1-361177BB7876}" type="presOf" srcId="{102431A3-9C40-4D50-870E-7D96F432E84D}" destId="{F330D1C6-1242-4C0D-AAF6-8B903AAEBFA4}" srcOrd="0" destOrd="0" presId="urn:microsoft.com/office/officeart/2005/8/layout/radial4"/>
    <dgm:cxn modelId="{C6DF3DD0-DAB2-45E2-B6CC-50C0F355EB85}" type="presOf" srcId="{AB0FA4CF-6EF5-4EB4-8155-CD8770B0673D}" destId="{B80AA7BA-2E07-4981-8BB9-1908E7FF4287}" srcOrd="0" destOrd="0" presId="urn:microsoft.com/office/officeart/2005/8/layout/radial4"/>
    <dgm:cxn modelId="{47BA8035-15C3-437D-9748-76DA56E33370}" type="presParOf" srcId="{3ED8A847-5E95-4AD4-913A-7B7B60101B44}" destId="{0356B5B9-3F8C-4DFA-927A-530A7792A4D7}" srcOrd="0" destOrd="0" presId="urn:microsoft.com/office/officeart/2005/8/layout/radial4"/>
    <dgm:cxn modelId="{0EE760EB-7350-4A39-A69D-424532711916}" type="presParOf" srcId="{3ED8A847-5E95-4AD4-913A-7B7B60101B44}" destId="{A9D44C34-44E1-4E55-95A8-414BE959CBD4}" srcOrd="1" destOrd="0" presId="urn:microsoft.com/office/officeart/2005/8/layout/radial4"/>
    <dgm:cxn modelId="{88BD36AE-D0FA-48DE-9054-337D5A00F5E5}" type="presParOf" srcId="{3ED8A847-5E95-4AD4-913A-7B7B60101B44}" destId="{D8B28F94-3517-4111-94B2-6D61A513C6E4}" srcOrd="2" destOrd="0" presId="urn:microsoft.com/office/officeart/2005/8/layout/radial4"/>
    <dgm:cxn modelId="{EA4EEFDB-FC87-41FA-9049-759A31AF5013}" type="presParOf" srcId="{3ED8A847-5E95-4AD4-913A-7B7B60101B44}" destId="{B80AA7BA-2E07-4981-8BB9-1908E7FF4287}" srcOrd="3" destOrd="0" presId="urn:microsoft.com/office/officeart/2005/8/layout/radial4"/>
    <dgm:cxn modelId="{A7341603-FAA7-4C06-B349-9BB6C5E67BDF}" type="presParOf" srcId="{3ED8A847-5E95-4AD4-913A-7B7B60101B44}" destId="{CA00DDCD-76DF-4202-BB53-D3864315EC7F}" srcOrd="4" destOrd="0" presId="urn:microsoft.com/office/officeart/2005/8/layout/radial4"/>
    <dgm:cxn modelId="{EFF4D6C3-2283-4DD3-A3C7-3C481A904DD8}" type="presParOf" srcId="{3ED8A847-5E95-4AD4-913A-7B7B60101B44}" destId="{DEA0AE89-397F-44BD-887E-5D6C283606AB}" srcOrd="5" destOrd="0" presId="urn:microsoft.com/office/officeart/2005/8/layout/radial4"/>
    <dgm:cxn modelId="{7D0731D5-29DF-4098-82A0-6311759388F6}" type="presParOf" srcId="{3ED8A847-5E95-4AD4-913A-7B7B60101B44}" destId="{BC5C98E5-72A1-42EC-9EB3-49FD3B81FB1C}" srcOrd="6" destOrd="0" presId="urn:microsoft.com/office/officeart/2005/8/layout/radial4"/>
    <dgm:cxn modelId="{9E5F2E9D-ECAD-46E8-AB54-04869B2B0894}" type="presParOf" srcId="{3ED8A847-5E95-4AD4-913A-7B7B60101B44}" destId="{F330D1C6-1242-4C0D-AAF6-8B903AAEBFA4}" srcOrd="7" destOrd="0" presId="urn:microsoft.com/office/officeart/2005/8/layout/radial4"/>
    <dgm:cxn modelId="{DFCB7A76-755A-475D-A182-E64191AD2D63}" type="presParOf" srcId="{3ED8A847-5E95-4AD4-913A-7B7B60101B44}" destId="{0508EDE4-49D4-4144-9E84-99235D9E2E41}" srcOrd="8" destOrd="0" presId="urn:microsoft.com/office/officeart/2005/8/layout/radial4"/>
    <dgm:cxn modelId="{4C065DA2-E282-4750-8D75-10ABF38E7F7B}" type="presParOf" srcId="{3ED8A847-5E95-4AD4-913A-7B7B60101B44}" destId="{6026D424-CCA9-44F6-9160-0A5D43D1818A}" srcOrd="9" destOrd="0" presId="urn:microsoft.com/office/officeart/2005/8/layout/radial4"/>
    <dgm:cxn modelId="{A2934459-FC7D-403B-8926-92922A256069}" type="presParOf" srcId="{3ED8A847-5E95-4AD4-913A-7B7B60101B44}" destId="{2D25D221-9E8B-496D-AEEE-5D9301D2432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586FA6-C5D4-4B7D-8DFC-DD5F6D44E08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D93E1D9E-F0BB-43F9-BB69-1D774DE1D1C4}">
      <dgm:prSet phldrT="[Text]"/>
      <dgm:spPr/>
      <dgm:t>
        <a:bodyPr/>
        <a:lstStyle/>
        <a:p>
          <a:r>
            <a:rPr lang="en-GB" dirty="0" smtClean="0"/>
            <a:t>Economic Operators</a:t>
          </a:r>
          <a:endParaRPr lang="en-GB" dirty="0"/>
        </a:p>
      </dgm:t>
    </dgm:pt>
    <dgm:pt modelId="{595CC077-7712-46B9-BA38-FDDDC9A10FF7}" type="parTrans" cxnId="{BFCBAC5A-FEF1-4A01-8281-A0B8701EA05F}">
      <dgm:prSet/>
      <dgm:spPr/>
      <dgm:t>
        <a:bodyPr/>
        <a:lstStyle/>
        <a:p>
          <a:endParaRPr lang="en-GB"/>
        </a:p>
      </dgm:t>
    </dgm:pt>
    <dgm:pt modelId="{AFCCAC05-8BE6-4E30-80D7-65ABEED53F93}" type="sibTrans" cxnId="{BFCBAC5A-FEF1-4A01-8281-A0B8701EA05F}">
      <dgm:prSet/>
      <dgm:spPr/>
      <dgm:t>
        <a:bodyPr/>
        <a:lstStyle/>
        <a:p>
          <a:endParaRPr lang="en-GB"/>
        </a:p>
      </dgm:t>
    </dgm:pt>
    <dgm:pt modelId="{B0D02CB1-58FE-427A-B3CD-79B077620A95}">
      <dgm:prSet phldrT="[Text]"/>
      <dgm:spPr/>
      <dgm:t>
        <a:bodyPr/>
        <a:lstStyle/>
        <a:p>
          <a:r>
            <a:rPr lang="en-GB" dirty="0" smtClean="0"/>
            <a:t>Manufacturer</a:t>
          </a:r>
          <a:endParaRPr lang="en-GB" dirty="0"/>
        </a:p>
      </dgm:t>
    </dgm:pt>
    <dgm:pt modelId="{29984C56-4586-4C45-BBDD-2EA7884531F5}" type="parTrans" cxnId="{A4706383-555D-464F-877C-B189575669EB}">
      <dgm:prSet/>
      <dgm:spPr/>
      <dgm:t>
        <a:bodyPr/>
        <a:lstStyle/>
        <a:p>
          <a:endParaRPr lang="en-GB"/>
        </a:p>
      </dgm:t>
    </dgm:pt>
    <dgm:pt modelId="{B9957A9F-F8B1-4346-A7BA-6AA6611EEA20}" type="sibTrans" cxnId="{A4706383-555D-464F-877C-B189575669EB}">
      <dgm:prSet/>
      <dgm:spPr/>
      <dgm:t>
        <a:bodyPr/>
        <a:lstStyle/>
        <a:p>
          <a:endParaRPr lang="en-GB"/>
        </a:p>
      </dgm:t>
    </dgm:pt>
    <dgm:pt modelId="{A529C262-0C5B-47F4-9298-91CFCB2760F5}">
      <dgm:prSet phldrT="[Text]"/>
      <dgm:spPr/>
      <dgm:t>
        <a:bodyPr/>
        <a:lstStyle/>
        <a:p>
          <a:r>
            <a:rPr lang="en-GB" dirty="0" smtClean="0"/>
            <a:t>Authorised representative</a:t>
          </a:r>
          <a:endParaRPr lang="en-GB" dirty="0"/>
        </a:p>
      </dgm:t>
    </dgm:pt>
    <dgm:pt modelId="{A14BC09D-0605-43E2-8309-B91051F1BE9A}" type="parTrans" cxnId="{DC1FBEEC-2455-4649-A2A1-7160BE761979}">
      <dgm:prSet/>
      <dgm:spPr/>
      <dgm:t>
        <a:bodyPr/>
        <a:lstStyle/>
        <a:p>
          <a:endParaRPr lang="en-GB"/>
        </a:p>
      </dgm:t>
    </dgm:pt>
    <dgm:pt modelId="{CC3D2F19-4D56-47FC-B838-1D391E68A375}" type="sibTrans" cxnId="{DC1FBEEC-2455-4649-A2A1-7160BE761979}">
      <dgm:prSet/>
      <dgm:spPr/>
      <dgm:t>
        <a:bodyPr/>
        <a:lstStyle/>
        <a:p>
          <a:endParaRPr lang="en-GB"/>
        </a:p>
      </dgm:t>
    </dgm:pt>
    <dgm:pt modelId="{8B7400BD-1538-4438-B0DA-35F278549BD6}">
      <dgm:prSet phldrT="[Text]"/>
      <dgm:spPr/>
      <dgm:t>
        <a:bodyPr/>
        <a:lstStyle/>
        <a:p>
          <a:r>
            <a:rPr lang="en-GB" dirty="0" smtClean="0"/>
            <a:t>Importer</a:t>
          </a:r>
          <a:endParaRPr lang="en-GB" dirty="0"/>
        </a:p>
      </dgm:t>
    </dgm:pt>
    <dgm:pt modelId="{D500D0D4-006C-4644-B20D-AF32FEB5000A}" type="parTrans" cxnId="{12ABCAC6-09AF-4BA7-9317-B3CAD1FC3DB5}">
      <dgm:prSet/>
      <dgm:spPr/>
      <dgm:t>
        <a:bodyPr/>
        <a:lstStyle/>
        <a:p>
          <a:endParaRPr lang="en-GB"/>
        </a:p>
      </dgm:t>
    </dgm:pt>
    <dgm:pt modelId="{60FBA16C-FC77-4FA7-90CE-A70C63ABA89A}" type="sibTrans" cxnId="{12ABCAC6-09AF-4BA7-9317-B3CAD1FC3DB5}">
      <dgm:prSet/>
      <dgm:spPr/>
      <dgm:t>
        <a:bodyPr/>
        <a:lstStyle/>
        <a:p>
          <a:endParaRPr lang="en-GB"/>
        </a:p>
      </dgm:t>
    </dgm:pt>
    <dgm:pt modelId="{55FF8AA8-BF0F-4815-BB53-C29157B31B36}">
      <dgm:prSet phldrT="[Text]"/>
      <dgm:spPr/>
      <dgm:t>
        <a:bodyPr/>
        <a:lstStyle/>
        <a:p>
          <a:r>
            <a:rPr lang="en-GB" dirty="0" smtClean="0"/>
            <a:t>Distributor</a:t>
          </a:r>
          <a:endParaRPr lang="en-GB" dirty="0"/>
        </a:p>
      </dgm:t>
    </dgm:pt>
    <dgm:pt modelId="{57709E78-F4D0-4514-AF73-DBC3DFFDD6BF}" type="parTrans" cxnId="{36A706B2-93B2-4CA2-B95C-FEE97A66B91E}">
      <dgm:prSet/>
      <dgm:spPr/>
      <dgm:t>
        <a:bodyPr/>
        <a:lstStyle/>
        <a:p>
          <a:endParaRPr lang="en-GB"/>
        </a:p>
      </dgm:t>
    </dgm:pt>
    <dgm:pt modelId="{36A47D31-910B-4A0D-A564-A6E11BA15AF1}" type="sibTrans" cxnId="{36A706B2-93B2-4CA2-B95C-FEE97A66B91E}">
      <dgm:prSet/>
      <dgm:spPr/>
      <dgm:t>
        <a:bodyPr/>
        <a:lstStyle/>
        <a:p>
          <a:endParaRPr lang="en-GB"/>
        </a:p>
      </dgm:t>
    </dgm:pt>
    <dgm:pt modelId="{7CA4E7F5-5394-4429-8F33-7DBCA39C9140}">
      <dgm:prSet phldrT="[Text]"/>
      <dgm:spPr/>
      <dgm:t>
        <a:bodyPr/>
        <a:lstStyle/>
        <a:p>
          <a:r>
            <a:rPr lang="en-GB" dirty="0" smtClean="0"/>
            <a:t>Owner</a:t>
          </a:r>
          <a:endParaRPr lang="en-GB" dirty="0"/>
        </a:p>
      </dgm:t>
    </dgm:pt>
    <dgm:pt modelId="{C09BFB20-E09D-4ACE-97DB-A778CAABBCE2}" type="parTrans" cxnId="{D1CAF0DD-A710-46AC-9704-9B5CE2259EBD}">
      <dgm:prSet/>
      <dgm:spPr/>
      <dgm:t>
        <a:bodyPr/>
        <a:lstStyle/>
        <a:p>
          <a:endParaRPr lang="en-GB"/>
        </a:p>
      </dgm:t>
    </dgm:pt>
    <dgm:pt modelId="{3ACF2B2C-FB0E-4AF7-9D2C-36425F0836F4}" type="sibTrans" cxnId="{D1CAF0DD-A710-46AC-9704-9B5CE2259EBD}">
      <dgm:prSet/>
      <dgm:spPr/>
      <dgm:t>
        <a:bodyPr/>
        <a:lstStyle/>
        <a:p>
          <a:endParaRPr lang="en-GB"/>
        </a:p>
      </dgm:t>
    </dgm:pt>
    <dgm:pt modelId="{C6BFC358-F41B-4834-BB4B-A14E3C1A0208}">
      <dgm:prSet phldrT="[Text]"/>
      <dgm:spPr/>
      <dgm:t>
        <a:bodyPr/>
        <a:lstStyle/>
        <a:p>
          <a:r>
            <a:rPr lang="en-GB" dirty="0" smtClean="0"/>
            <a:t>Operator</a:t>
          </a:r>
          <a:endParaRPr lang="en-GB" dirty="0"/>
        </a:p>
      </dgm:t>
    </dgm:pt>
    <dgm:pt modelId="{C3A14343-6A10-45A6-8D93-A3BA563C9893}" type="parTrans" cxnId="{FF49517B-0FBA-4478-8C7B-6CB867F88B38}">
      <dgm:prSet/>
      <dgm:spPr/>
      <dgm:t>
        <a:bodyPr/>
        <a:lstStyle/>
        <a:p>
          <a:endParaRPr lang="en-GB"/>
        </a:p>
      </dgm:t>
    </dgm:pt>
    <dgm:pt modelId="{DE492AE2-A28D-4D62-9310-8516541F5389}" type="sibTrans" cxnId="{FF49517B-0FBA-4478-8C7B-6CB867F88B38}">
      <dgm:prSet/>
      <dgm:spPr/>
      <dgm:t>
        <a:bodyPr/>
        <a:lstStyle/>
        <a:p>
          <a:endParaRPr lang="en-GB"/>
        </a:p>
      </dgm:t>
    </dgm:pt>
    <dgm:pt modelId="{C0D5A636-C0A9-4E5E-A996-2C7B6E3194DF}" type="pres">
      <dgm:prSet presAssocID="{18586FA6-C5D4-4B7D-8DFC-DD5F6D44E086}" presName="cycle" presStyleCnt="0">
        <dgm:presLayoutVars>
          <dgm:chMax val="1"/>
          <dgm:dir/>
          <dgm:animLvl val="ctr"/>
          <dgm:resizeHandles val="exact"/>
        </dgm:presLayoutVars>
      </dgm:prSet>
      <dgm:spPr/>
      <dgm:t>
        <a:bodyPr/>
        <a:lstStyle/>
        <a:p>
          <a:endParaRPr lang="en-GB"/>
        </a:p>
      </dgm:t>
    </dgm:pt>
    <dgm:pt modelId="{807E32C4-3112-4984-87B4-74820F5E9163}" type="pres">
      <dgm:prSet presAssocID="{D93E1D9E-F0BB-43F9-BB69-1D774DE1D1C4}" presName="centerShape" presStyleLbl="node0" presStyleIdx="0" presStyleCnt="1"/>
      <dgm:spPr/>
      <dgm:t>
        <a:bodyPr/>
        <a:lstStyle/>
        <a:p>
          <a:endParaRPr lang="en-GB"/>
        </a:p>
      </dgm:t>
    </dgm:pt>
    <dgm:pt modelId="{A169F506-E197-4CD6-8358-177E852B89B7}" type="pres">
      <dgm:prSet presAssocID="{29984C56-4586-4C45-BBDD-2EA7884531F5}" presName="parTrans" presStyleLbl="bgSibTrans2D1" presStyleIdx="0" presStyleCnt="6"/>
      <dgm:spPr/>
      <dgm:t>
        <a:bodyPr/>
        <a:lstStyle/>
        <a:p>
          <a:endParaRPr lang="en-GB"/>
        </a:p>
      </dgm:t>
    </dgm:pt>
    <dgm:pt modelId="{31BA226B-DE98-4717-8F5A-F6B81F0B02F0}" type="pres">
      <dgm:prSet presAssocID="{B0D02CB1-58FE-427A-B3CD-79B077620A95}" presName="node" presStyleLbl="node1" presStyleIdx="0" presStyleCnt="6">
        <dgm:presLayoutVars>
          <dgm:bulletEnabled val="1"/>
        </dgm:presLayoutVars>
      </dgm:prSet>
      <dgm:spPr/>
      <dgm:t>
        <a:bodyPr/>
        <a:lstStyle/>
        <a:p>
          <a:endParaRPr lang="en-GB"/>
        </a:p>
      </dgm:t>
    </dgm:pt>
    <dgm:pt modelId="{5488A415-01D2-4A84-9789-9BD3A1624A69}" type="pres">
      <dgm:prSet presAssocID="{A14BC09D-0605-43E2-8309-B91051F1BE9A}" presName="parTrans" presStyleLbl="bgSibTrans2D1" presStyleIdx="1" presStyleCnt="6"/>
      <dgm:spPr/>
      <dgm:t>
        <a:bodyPr/>
        <a:lstStyle/>
        <a:p>
          <a:endParaRPr lang="en-GB"/>
        </a:p>
      </dgm:t>
    </dgm:pt>
    <dgm:pt modelId="{7615D4B4-6DD0-44FC-908B-9902E0E4A55A}" type="pres">
      <dgm:prSet presAssocID="{A529C262-0C5B-47F4-9298-91CFCB2760F5}" presName="node" presStyleLbl="node1" presStyleIdx="1" presStyleCnt="6">
        <dgm:presLayoutVars>
          <dgm:bulletEnabled val="1"/>
        </dgm:presLayoutVars>
      </dgm:prSet>
      <dgm:spPr/>
      <dgm:t>
        <a:bodyPr/>
        <a:lstStyle/>
        <a:p>
          <a:endParaRPr lang="en-GB"/>
        </a:p>
      </dgm:t>
    </dgm:pt>
    <dgm:pt modelId="{586D4403-9266-4FDA-97E2-FA21AC42F683}" type="pres">
      <dgm:prSet presAssocID="{D500D0D4-006C-4644-B20D-AF32FEB5000A}" presName="parTrans" presStyleLbl="bgSibTrans2D1" presStyleIdx="2" presStyleCnt="6" custLinFactNeighborX="3781"/>
      <dgm:spPr/>
      <dgm:t>
        <a:bodyPr/>
        <a:lstStyle/>
        <a:p>
          <a:endParaRPr lang="en-GB"/>
        </a:p>
      </dgm:t>
    </dgm:pt>
    <dgm:pt modelId="{3F4707DA-35A0-4DAA-93F2-A9828FDF7D61}" type="pres">
      <dgm:prSet presAssocID="{8B7400BD-1538-4438-B0DA-35F278549BD6}" presName="node" presStyleLbl="node1" presStyleIdx="2" presStyleCnt="6">
        <dgm:presLayoutVars>
          <dgm:bulletEnabled val="1"/>
        </dgm:presLayoutVars>
      </dgm:prSet>
      <dgm:spPr/>
      <dgm:t>
        <a:bodyPr/>
        <a:lstStyle/>
        <a:p>
          <a:endParaRPr lang="en-GB"/>
        </a:p>
      </dgm:t>
    </dgm:pt>
    <dgm:pt modelId="{C169D203-7760-45F4-B2EF-379DE0AA9C81}" type="pres">
      <dgm:prSet presAssocID="{57709E78-F4D0-4514-AF73-DBC3DFFDD6BF}" presName="parTrans" presStyleLbl="bgSibTrans2D1" presStyleIdx="3" presStyleCnt="6"/>
      <dgm:spPr/>
      <dgm:t>
        <a:bodyPr/>
        <a:lstStyle/>
        <a:p>
          <a:endParaRPr lang="en-GB"/>
        </a:p>
      </dgm:t>
    </dgm:pt>
    <dgm:pt modelId="{39E2CDE5-2675-4D28-9F9E-1D54B59D246D}" type="pres">
      <dgm:prSet presAssocID="{55FF8AA8-BF0F-4815-BB53-C29157B31B36}" presName="node" presStyleLbl="node1" presStyleIdx="3" presStyleCnt="6">
        <dgm:presLayoutVars>
          <dgm:bulletEnabled val="1"/>
        </dgm:presLayoutVars>
      </dgm:prSet>
      <dgm:spPr/>
      <dgm:t>
        <a:bodyPr/>
        <a:lstStyle/>
        <a:p>
          <a:endParaRPr lang="en-GB"/>
        </a:p>
      </dgm:t>
    </dgm:pt>
    <dgm:pt modelId="{848AA440-371A-4363-9E00-DBC5E432A73A}" type="pres">
      <dgm:prSet presAssocID="{C09BFB20-E09D-4ACE-97DB-A778CAABBCE2}" presName="parTrans" presStyleLbl="bgSibTrans2D1" presStyleIdx="4" presStyleCnt="6"/>
      <dgm:spPr/>
      <dgm:t>
        <a:bodyPr/>
        <a:lstStyle/>
        <a:p>
          <a:endParaRPr lang="en-GB"/>
        </a:p>
      </dgm:t>
    </dgm:pt>
    <dgm:pt modelId="{6C8DB877-E6A6-4217-860F-3B72B5A9EAD9}" type="pres">
      <dgm:prSet presAssocID="{7CA4E7F5-5394-4429-8F33-7DBCA39C9140}" presName="node" presStyleLbl="node1" presStyleIdx="4" presStyleCnt="6">
        <dgm:presLayoutVars>
          <dgm:bulletEnabled val="1"/>
        </dgm:presLayoutVars>
      </dgm:prSet>
      <dgm:spPr/>
      <dgm:t>
        <a:bodyPr/>
        <a:lstStyle/>
        <a:p>
          <a:endParaRPr lang="en-GB"/>
        </a:p>
      </dgm:t>
    </dgm:pt>
    <dgm:pt modelId="{DE3ED655-5CB8-47C1-97E9-30B745851453}" type="pres">
      <dgm:prSet presAssocID="{C3A14343-6A10-45A6-8D93-A3BA563C9893}" presName="parTrans" presStyleLbl="bgSibTrans2D1" presStyleIdx="5" presStyleCnt="6"/>
      <dgm:spPr/>
      <dgm:t>
        <a:bodyPr/>
        <a:lstStyle/>
        <a:p>
          <a:endParaRPr lang="en-GB"/>
        </a:p>
      </dgm:t>
    </dgm:pt>
    <dgm:pt modelId="{F2B15823-489D-41FB-A578-31D47A66BE13}" type="pres">
      <dgm:prSet presAssocID="{C6BFC358-F41B-4834-BB4B-A14E3C1A0208}" presName="node" presStyleLbl="node1" presStyleIdx="5" presStyleCnt="6">
        <dgm:presLayoutVars>
          <dgm:bulletEnabled val="1"/>
        </dgm:presLayoutVars>
      </dgm:prSet>
      <dgm:spPr/>
      <dgm:t>
        <a:bodyPr/>
        <a:lstStyle/>
        <a:p>
          <a:endParaRPr lang="en-GB"/>
        </a:p>
      </dgm:t>
    </dgm:pt>
  </dgm:ptLst>
  <dgm:cxnLst>
    <dgm:cxn modelId="{493EB561-BE3A-4BF5-B4BC-C7960074A102}" type="presOf" srcId="{8B7400BD-1538-4438-B0DA-35F278549BD6}" destId="{3F4707DA-35A0-4DAA-93F2-A9828FDF7D61}" srcOrd="0" destOrd="0" presId="urn:microsoft.com/office/officeart/2005/8/layout/radial4"/>
    <dgm:cxn modelId="{9647FC2F-233F-460D-99B7-C39257FE0E6A}" type="presOf" srcId="{D93E1D9E-F0BB-43F9-BB69-1D774DE1D1C4}" destId="{807E32C4-3112-4984-87B4-74820F5E9163}" srcOrd="0" destOrd="0" presId="urn:microsoft.com/office/officeart/2005/8/layout/radial4"/>
    <dgm:cxn modelId="{13FC5405-3A8A-4906-880B-0EFD718D7839}" type="presOf" srcId="{29984C56-4586-4C45-BBDD-2EA7884531F5}" destId="{A169F506-E197-4CD6-8358-177E852B89B7}" srcOrd="0" destOrd="0" presId="urn:microsoft.com/office/officeart/2005/8/layout/radial4"/>
    <dgm:cxn modelId="{771FBC87-7A3B-4DA2-8A78-257AF78AA763}" type="presOf" srcId="{B0D02CB1-58FE-427A-B3CD-79B077620A95}" destId="{31BA226B-DE98-4717-8F5A-F6B81F0B02F0}" srcOrd="0" destOrd="0" presId="urn:microsoft.com/office/officeart/2005/8/layout/radial4"/>
    <dgm:cxn modelId="{9DD1740D-8FE7-47F4-9C2E-BD398133C989}" type="presOf" srcId="{C09BFB20-E09D-4ACE-97DB-A778CAABBCE2}" destId="{848AA440-371A-4363-9E00-DBC5E432A73A}" srcOrd="0" destOrd="0" presId="urn:microsoft.com/office/officeart/2005/8/layout/radial4"/>
    <dgm:cxn modelId="{954253F4-7B03-49BC-B4A7-4AF17B8E9209}" type="presOf" srcId="{A14BC09D-0605-43E2-8309-B91051F1BE9A}" destId="{5488A415-01D2-4A84-9789-9BD3A1624A69}" srcOrd="0" destOrd="0" presId="urn:microsoft.com/office/officeart/2005/8/layout/radial4"/>
    <dgm:cxn modelId="{A4706383-555D-464F-877C-B189575669EB}" srcId="{D93E1D9E-F0BB-43F9-BB69-1D774DE1D1C4}" destId="{B0D02CB1-58FE-427A-B3CD-79B077620A95}" srcOrd="0" destOrd="0" parTransId="{29984C56-4586-4C45-BBDD-2EA7884531F5}" sibTransId="{B9957A9F-F8B1-4346-A7BA-6AA6611EEA20}"/>
    <dgm:cxn modelId="{36A706B2-93B2-4CA2-B95C-FEE97A66B91E}" srcId="{D93E1D9E-F0BB-43F9-BB69-1D774DE1D1C4}" destId="{55FF8AA8-BF0F-4815-BB53-C29157B31B36}" srcOrd="3" destOrd="0" parTransId="{57709E78-F4D0-4514-AF73-DBC3DFFDD6BF}" sibTransId="{36A47D31-910B-4A0D-A564-A6E11BA15AF1}"/>
    <dgm:cxn modelId="{FF49517B-0FBA-4478-8C7B-6CB867F88B38}" srcId="{D93E1D9E-F0BB-43F9-BB69-1D774DE1D1C4}" destId="{C6BFC358-F41B-4834-BB4B-A14E3C1A0208}" srcOrd="5" destOrd="0" parTransId="{C3A14343-6A10-45A6-8D93-A3BA563C9893}" sibTransId="{DE492AE2-A28D-4D62-9310-8516541F5389}"/>
    <dgm:cxn modelId="{BFCBAC5A-FEF1-4A01-8281-A0B8701EA05F}" srcId="{18586FA6-C5D4-4B7D-8DFC-DD5F6D44E086}" destId="{D93E1D9E-F0BB-43F9-BB69-1D774DE1D1C4}" srcOrd="0" destOrd="0" parTransId="{595CC077-7712-46B9-BA38-FDDDC9A10FF7}" sibTransId="{AFCCAC05-8BE6-4E30-80D7-65ABEED53F93}"/>
    <dgm:cxn modelId="{B5EEEFDC-F876-4BFD-BBE9-40B28B90C674}" type="presOf" srcId="{7CA4E7F5-5394-4429-8F33-7DBCA39C9140}" destId="{6C8DB877-E6A6-4217-860F-3B72B5A9EAD9}" srcOrd="0" destOrd="0" presId="urn:microsoft.com/office/officeart/2005/8/layout/radial4"/>
    <dgm:cxn modelId="{630E202F-7F87-4A7B-94E1-A04763A69A40}" type="presOf" srcId="{55FF8AA8-BF0F-4815-BB53-C29157B31B36}" destId="{39E2CDE5-2675-4D28-9F9E-1D54B59D246D}" srcOrd="0" destOrd="0" presId="urn:microsoft.com/office/officeart/2005/8/layout/radial4"/>
    <dgm:cxn modelId="{BD658D25-04E0-475E-872C-5770A94A0E55}" type="presOf" srcId="{C6BFC358-F41B-4834-BB4B-A14E3C1A0208}" destId="{F2B15823-489D-41FB-A578-31D47A66BE13}" srcOrd="0" destOrd="0" presId="urn:microsoft.com/office/officeart/2005/8/layout/radial4"/>
    <dgm:cxn modelId="{64AFB5B9-42A6-4B3C-B359-1D0FEA57CCC4}" type="presOf" srcId="{18586FA6-C5D4-4B7D-8DFC-DD5F6D44E086}" destId="{C0D5A636-C0A9-4E5E-A996-2C7B6E3194DF}" srcOrd="0" destOrd="0" presId="urn:microsoft.com/office/officeart/2005/8/layout/radial4"/>
    <dgm:cxn modelId="{DC1FBEEC-2455-4649-A2A1-7160BE761979}" srcId="{D93E1D9E-F0BB-43F9-BB69-1D774DE1D1C4}" destId="{A529C262-0C5B-47F4-9298-91CFCB2760F5}" srcOrd="1" destOrd="0" parTransId="{A14BC09D-0605-43E2-8309-B91051F1BE9A}" sibTransId="{CC3D2F19-4D56-47FC-B838-1D391E68A375}"/>
    <dgm:cxn modelId="{C98C504F-F7C7-47E1-9ECF-FCB8E97F86F0}" type="presOf" srcId="{D500D0D4-006C-4644-B20D-AF32FEB5000A}" destId="{586D4403-9266-4FDA-97E2-FA21AC42F683}" srcOrd="0" destOrd="0" presId="urn:microsoft.com/office/officeart/2005/8/layout/radial4"/>
    <dgm:cxn modelId="{87C80ED4-D4A9-491F-BF06-089D7E2E947F}" type="presOf" srcId="{C3A14343-6A10-45A6-8D93-A3BA563C9893}" destId="{DE3ED655-5CB8-47C1-97E9-30B745851453}" srcOrd="0" destOrd="0" presId="urn:microsoft.com/office/officeart/2005/8/layout/radial4"/>
    <dgm:cxn modelId="{12ABCAC6-09AF-4BA7-9317-B3CAD1FC3DB5}" srcId="{D93E1D9E-F0BB-43F9-BB69-1D774DE1D1C4}" destId="{8B7400BD-1538-4438-B0DA-35F278549BD6}" srcOrd="2" destOrd="0" parTransId="{D500D0D4-006C-4644-B20D-AF32FEB5000A}" sibTransId="{60FBA16C-FC77-4FA7-90CE-A70C63ABA89A}"/>
    <dgm:cxn modelId="{D1CAF0DD-A710-46AC-9704-9B5CE2259EBD}" srcId="{D93E1D9E-F0BB-43F9-BB69-1D774DE1D1C4}" destId="{7CA4E7F5-5394-4429-8F33-7DBCA39C9140}" srcOrd="4" destOrd="0" parTransId="{C09BFB20-E09D-4ACE-97DB-A778CAABBCE2}" sibTransId="{3ACF2B2C-FB0E-4AF7-9D2C-36425F0836F4}"/>
    <dgm:cxn modelId="{B4D38CE4-2376-4314-919B-5DD07A9DA0F9}" type="presOf" srcId="{A529C262-0C5B-47F4-9298-91CFCB2760F5}" destId="{7615D4B4-6DD0-44FC-908B-9902E0E4A55A}" srcOrd="0" destOrd="0" presId="urn:microsoft.com/office/officeart/2005/8/layout/radial4"/>
    <dgm:cxn modelId="{199C6477-36EC-4587-9FB2-CC9378DB7BBA}" type="presOf" srcId="{57709E78-F4D0-4514-AF73-DBC3DFFDD6BF}" destId="{C169D203-7760-45F4-B2EF-379DE0AA9C81}" srcOrd="0" destOrd="0" presId="urn:microsoft.com/office/officeart/2005/8/layout/radial4"/>
    <dgm:cxn modelId="{4844DBBF-CF1F-4119-8A38-3A2C8696D0AA}" type="presParOf" srcId="{C0D5A636-C0A9-4E5E-A996-2C7B6E3194DF}" destId="{807E32C4-3112-4984-87B4-74820F5E9163}" srcOrd="0" destOrd="0" presId="urn:microsoft.com/office/officeart/2005/8/layout/radial4"/>
    <dgm:cxn modelId="{407679C0-8C45-4061-B330-BEA72764EFF9}" type="presParOf" srcId="{C0D5A636-C0A9-4E5E-A996-2C7B6E3194DF}" destId="{A169F506-E197-4CD6-8358-177E852B89B7}" srcOrd="1" destOrd="0" presId="urn:microsoft.com/office/officeart/2005/8/layout/radial4"/>
    <dgm:cxn modelId="{52D3602F-617E-4A2E-80BF-1B9F0A5A2027}" type="presParOf" srcId="{C0D5A636-C0A9-4E5E-A996-2C7B6E3194DF}" destId="{31BA226B-DE98-4717-8F5A-F6B81F0B02F0}" srcOrd="2" destOrd="0" presId="urn:microsoft.com/office/officeart/2005/8/layout/radial4"/>
    <dgm:cxn modelId="{592BE5FA-8847-46C7-B882-698F379B7DB0}" type="presParOf" srcId="{C0D5A636-C0A9-4E5E-A996-2C7B6E3194DF}" destId="{5488A415-01D2-4A84-9789-9BD3A1624A69}" srcOrd="3" destOrd="0" presId="urn:microsoft.com/office/officeart/2005/8/layout/radial4"/>
    <dgm:cxn modelId="{C6437882-E40A-4A1C-9A73-E37BBEFC5886}" type="presParOf" srcId="{C0D5A636-C0A9-4E5E-A996-2C7B6E3194DF}" destId="{7615D4B4-6DD0-44FC-908B-9902E0E4A55A}" srcOrd="4" destOrd="0" presId="urn:microsoft.com/office/officeart/2005/8/layout/radial4"/>
    <dgm:cxn modelId="{691D9F4A-2E51-4A0C-90D6-34D0169CFB90}" type="presParOf" srcId="{C0D5A636-C0A9-4E5E-A996-2C7B6E3194DF}" destId="{586D4403-9266-4FDA-97E2-FA21AC42F683}" srcOrd="5" destOrd="0" presId="urn:microsoft.com/office/officeart/2005/8/layout/radial4"/>
    <dgm:cxn modelId="{1925EC0F-57DF-4C01-85F1-457C6D679DF8}" type="presParOf" srcId="{C0D5A636-C0A9-4E5E-A996-2C7B6E3194DF}" destId="{3F4707DA-35A0-4DAA-93F2-A9828FDF7D61}" srcOrd="6" destOrd="0" presId="urn:microsoft.com/office/officeart/2005/8/layout/radial4"/>
    <dgm:cxn modelId="{2556A4FC-C83A-4745-A806-9EAA02C99CD3}" type="presParOf" srcId="{C0D5A636-C0A9-4E5E-A996-2C7B6E3194DF}" destId="{C169D203-7760-45F4-B2EF-379DE0AA9C81}" srcOrd="7" destOrd="0" presId="urn:microsoft.com/office/officeart/2005/8/layout/radial4"/>
    <dgm:cxn modelId="{1C194A93-2A11-4145-BA2C-9CACAAC013C5}" type="presParOf" srcId="{C0D5A636-C0A9-4E5E-A996-2C7B6E3194DF}" destId="{39E2CDE5-2675-4D28-9F9E-1D54B59D246D}" srcOrd="8" destOrd="0" presId="urn:microsoft.com/office/officeart/2005/8/layout/radial4"/>
    <dgm:cxn modelId="{13689BE2-EE5D-4094-942E-4AFCCD059F1F}" type="presParOf" srcId="{C0D5A636-C0A9-4E5E-A996-2C7B6E3194DF}" destId="{848AA440-371A-4363-9E00-DBC5E432A73A}" srcOrd="9" destOrd="0" presId="urn:microsoft.com/office/officeart/2005/8/layout/radial4"/>
    <dgm:cxn modelId="{46B41FA0-0E4F-46C8-A3CD-E49F3D54E0CC}" type="presParOf" srcId="{C0D5A636-C0A9-4E5E-A996-2C7B6E3194DF}" destId="{6C8DB877-E6A6-4217-860F-3B72B5A9EAD9}" srcOrd="10" destOrd="0" presId="urn:microsoft.com/office/officeart/2005/8/layout/radial4"/>
    <dgm:cxn modelId="{72894555-677F-432D-89A1-6E79F53EBC5F}" type="presParOf" srcId="{C0D5A636-C0A9-4E5E-A996-2C7B6E3194DF}" destId="{DE3ED655-5CB8-47C1-97E9-30B745851453}" srcOrd="11" destOrd="0" presId="urn:microsoft.com/office/officeart/2005/8/layout/radial4"/>
    <dgm:cxn modelId="{E0B261D6-9A11-45EA-8C10-78EBC8E71851}" type="presParOf" srcId="{C0D5A636-C0A9-4E5E-A996-2C7B6E3194DF}" destId="{F2B15823-489D-41FB-A578-31D47A66BE13}"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74CE81-3EAA-46BE-9B93-F62730FD0F1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021DD433-0CB1-40D5-B67C-9D301A584988}">
      <dgm:prSet phldrT="[Text]"/>
      <dgm:spPr/>
      <dgm:t>
        <a:bodyPr/>
        <a:lstStyle/>
        <a:p>
          <a:r>
            <a:rPr lang="en-GB" dirty="0" smtClean="0"/>
            <a:t>Notified Bodies</a:t>
          </a:r>
          <a:endParaRPr lang="en-GB" dirty="0"/>
        </a:p>
      </dgm:t>
    </dgm:pt>
    <dgm:pt modelId="{DADF1C65-4B45-492A-9A0A-DD18FB714BB4}" type="parTrans" cxnId="{513B67EE-46C7-44CB-A5AA-913DF8B31861}">
      <dgm:prSet/>
      <dgm:spPr/>
      <dgm:t>
        <a:bodyPr/>
        <a:lstStyle/>
        <a:p>
          <a:endParaRPr lang="en-GB"/>
        </a:p>
      </dgm:t>
    </dgm:pt>
    <dgm:pt modelId="{BBCB4875-E76F-4898-A535-00F176372710}" type="sibTrans" cxnId="{513B67EE-46C7-44CB-A5AA-913DF8B31861}">
      <dgm:prSet/>
      <dgm:spPr/>
      <dgm:t>
        <a:bodyPr/>
        <a:lstStyle/>
        <a:p>
          <a:endParaRPr lang="en-GB"/>
        </a:p>
      </dgm:t>
    </dgm:pt>
    <dgm:pt modelId="{BE58415D-5388-481E-84D7-334B98B5EA95}">
      <dgm:prSet phldrT="[Text]"/>
      <dgm:spPr/>
      <dgm:t>
        <a:bodyPr/>
        <a:lstStyle/>
        <a:p>
          <a:r>
            <a:rPr lang="en-GB" dirty="0" smtClean="0"/>
            <a:t>Conformity assessment</a:t>
          </a:r>
          <a:endParaRPr lang="en-GB" dirty="0"/>
        </a:p>
      </dgm:t>
    </dgm:pt>
    <dgm:pt modelId="{E715B4CF-5DEC-4BEF-B27B-6532622DC833}" type="parTrans" cxnId="{54D6C826-D98B-4BF5-A6E6-217E5B71CC64}">
      <dgm:prSet/>
      <dgm:spPr/>
      <dgm:t>
        <a:bodyPr/>
        <a:lstStyle/>
        <a:p>
          <a:endParaRPr lang="en-GB"/>
        </a:p>
      </dgm:t>
    </dgm:pt>
    <dgm:pt modelId="{A1F3FE9C-172A-4F3C-BBC9-3F3EB8E6951E}" type="sibTrans" cxnId="{54D6C826-D98B-4BF5-A6E6-217E5B71CC64}">
      <dgm:prSet/>
      <dgm:spPr/>
      <dgm:t>
        <a:bodyPr/>
        <a:lstStyle/>
        <a:p>
          <a:endParaRPr lang="en-GB"/>
        </a:p>
      </dgm:t>
    </dgm:pt>
    <dgm:pt modelId="{A98B46F3-DF55-4F3F-A25B-D86CC64979DA}">
      <dgm:prSet phldrT="[Text]"/>
      <dgm:spPr/>
      <dgm:t>
        <a:bodyPr/>
        <a:lstStyle/>
        <a:p>
          <a:r>
            <a:rPr lang="en-GB" dirty="0" smtClean="0"/>
            <a:t>Periodic inspections</a:t>
          </a:r>
          <a:endParaRPr lang="en-GB" dirty="0"/>
        </a:p>
      </dgm:t>
    </dgm:pt>
    <dgm:pt modelId="{DCECF389-F87E-4296-9D36-4813CA08F3D6}" type="parTrans" cxnId="{2F3C8996-05F5-4207-8760-E52752F9C997}">
      <dgm:prSet/>
      <dgm:spPr/>
      <dgm:t>
        <a:bodyPr/>
        <a:lstStyle/>
        <a:p>
          <a:endParaRPr lang="en-GB"/>
        </a:p>
      </dgm:t>
    </dgm:pt>
    <dgm:pt modelId="{DFC7368B-C0E5-4BBC-BC2B-E7F6A3847157}" type="sibTrans" cxnId="{2F3C8996-05F5-4207-8760-E52752F9C997}">
      <dgm:prSet/>
      <dgm:spPr/>
      <dgm:t>
        <a:bodyPr/>
        <a:lstStyle/>
        <a:p>
          <a:endParaRPr lang="en-GB"/>
        </a:p>
      </dgm:t>
    </dgm:pt>
    <dgm:pt modelId="{C99E8CA9-5C6C-4673-ADF2-5B3980A1CB1D}">
      <dgm:prSet phldrT="[Text]"/>
      <dgm:spPr/>
      <dgm:t>
        <a:bodyPr/>
        <a:lstStyle/>
        <a:p>
          <a:r>
            <a:rPr lang="en-GB" dirty="0" smtClean="0"/>
            <a:t>Intermediate inspections</a:t>
          </a:r>
          <a:endParaRPr lang="en-GB" dirty="0"/>
        </a:p>
      </dgm:t>
    </dgm:pt>
    <dgm:pt modelId="{0276F080-92C7-457E-B08B-D3A5E5DD368D}" type="parTrans" cxnId="{4835E44F-5A20-4F8B-90C9-E35B4A771676}">
      <dgm:prSet/>
      <dgm:spPr/>
      <dgm:t>
        <a:bodyPr/>
        <a:lstStyle/>
        <a:p>
          <a:endParaRPr lang="en-GB"/>
        </a:p>
      </dgm:t>
    </dgm:pt>
    <dgm:pt modelId="{2E9235B8-4ADA-4541-B729-AEBFA9FAED58}" type="sibTrans" cxnId="{4835E44F-5A20-4F8B-90C9-E35B4A771676}">
      <dgm:prSet/>
      <dgm:spPr/>
      <dgm:t>
        <a:bodyPr/>
        <a:lstStyle/>
        <a:p>
          <a:endParaRPr lang="en-GB"/>
        </a:p>
      </dgm:t>
    </dgm:pt>
    <dgm:pt modelId="{5EA2D370-D703-4D0A-9FAF-1E2D02A7D883}">
      <dgm:prSet phldrT="[Text]"/>
      <dgm:spPr/>
      <dgm:t>
        <a:bodyPr/>
        <a:lstStyle/>
        <a:p>
          <a:r>
            <a:rPr lang="en-GB" dirty="0" smtClean="0"/>
            <a:t>Exceptional checks</a:t>
          </a:r>
          <a:endParaRPr lang="en-GB" dirty="0"/>
        </a:p>
      </dgm:t>
    </dgm:pt>
    <dgm:pt modelId="{FDC071A6-2A0F-4ED5-A450-C22FA3CA9332}" type="parTrans" cxnId="{E25CBB44-DAAC-4169-82CA-846B6C6B075A}">
      <dgm:prSet/>
      <dgm:spPr/>
      <dgm:t>
        <a:bodyPr/>
        <a:lstStyle/>
        <a:p>
          <a:endParaRPr lang="en-GB"/>
        </a:p>
      </dgm:t>
    </dgm:pt>
    <dgm:pt modelId="{92655AAC-750B-4947-91A9-430545E3513F}" type="sibTrans" cxnId="{E25CBB44-DAAC-4169-82CA-846B6C6B075A}">
      <dgm:prSet/>
      <dgm:spPr/>
      <dgm:t>
        <a:bodyPr/>
        <a:lstStyle/>
        <a:p>
          <a:endParaRPr lang="en-GB"/>
        </a:p>
      </dgm:t>
    </dgm:pt>
    <dgm:pt modelId="{9E1BC04E-507C-4F00-B785-844A24728997}">
      <dgm:prSet phldrT="[Text]"/>
      <dgm:spPr/>
      <dgm:t>
        <a:bodyPr/>
        <a:lstStyle/>
        <a:p>
          <a:r>
            <a:rPr lang="en-GB" dirty="0" smtClean="0"/>
            <a:t>Reassessment of conformity</a:t>
          </a:r>
          <a:endParaRPr lang="en-GB" dirty="0"/>
        </a:p>
      </dgm:t>
    </dgm:pt>
    <dgm:pt modelId="{D2F24439-1F8B-4F03-B672-E5509740060C}" type="parTrans" cxnId="{A3A573D6-99B3-47DB-A466-5CAF2B0BB097}">
      <dgm:prSet/>
      <dgm:spPr/>
      <dgm:t>
        <a:bodyPr/>
        <a:lstStyle/>
        <a:p>
          <a:endParaRPr lang="en-GB"/>
        </a:p>
      </dgm:t>
    </dgm:pt>
    <dgm:pt modelId="{A0FB2540-9A68-4922-9DE1-C690F4A1E24C}" type="sibTrans" cxnId="{A3A573D6-99B3-47DB-A466-5CAF2B0BB097}">
      <dgm:prSet/>
      <dgm:spPr/>
      <dgm:t>
        <a:bodyPr/>
        <a:lstStyle/>
        <a:p>
          <a:endParaRPr lang="en-GB"/>
        </a:p>
      </dgm:t>
    </dgm:pt>
    <dgm:pt modelId="{5E28FA48-B269-4568-B07F-DA8DBED975F2}">
      <dgm:prSet phldrT="[Text]"/>
      <dgm:spPr/>
      <dgm:t>
        <a:bodyPr/>
        <a:lstStyle/>
        <a:p>
          <a:r>
            <a:rPr lang="en-GB" dirty="0" smtClean="0"/>
            <a:t>Pi marking</a:t>
          </a:r>
          <a:endParaRPr lang="en-GB" dirty="0"/>
        </a:p>
      </dgm:t>
    </dgm:pt>
    <dgm:pt modelId="{1DBF39D6-16BF-45F6-96F3-5A32AB9DC292}" type="parTrans" cxnId="{82782CE0-7AF5-4C98-8001-D13E4005C0C6}">
      <dgm:prSet/>
      <dgm:spPr/>
      <dgm:t>
        <a:bodyPr/>
        <a:lstStyle/>
        <a:p>
          <a:endParaRPr lang="en-GB"/>
        </a:p>
      </dgm:t>
    </dgm:pt>
    <dgm:pt modelId="{B627D8E2-DCFF-45F1-9030-8E816DD37069}" type="sibTrans" cxnId="{82782CE0-7AF5-4C98-8001-D13E4005C0C6}">
      <dgm:prSet/>
      <dgm:spPr/>
      <dgm:t>
        <a:bodyPr/>
        <a:lstStyle/>
        <a:p>
          <a:endParaRPr lang="en-GB"/>
        </a:p>
      </dgm:t>
    </dgm:pt>
    <dgm:pt modelId="{7A2D6499-CD18-4D98-941F-21C1CE6D68A3}" type="pres">
      <dgm:prSet presAssocID="{CC74CE81-3EAA-46BE-9B93-F62730FD0F17}" presName="cycle" presStyleCnt="0">
        <dgm:presLayoutVars>
          <dgm:chMax val="1"/>
          <dgm:dir/>
          <dgm:animLvl val="ctr"/>
          <dgm:resizeHandles val="exact"/>
        </dgm:presLayoutVars>
      </dgm:prSet>
      <dgm:spPr/>
      <dgm:t>
        <a:bodyPr/>
        <a:lstStyle/>
        <a:p>
          <a:endParaRPr lang="en-GB"/>
        </a:p>
      </dgm:t>
    </dgm:pt>
    <dgm:pt modelId="{692D55F8-1C6E-4383-8549-3CBB94273570}" type="pres">
      <dgm:prSet presAssocID="{021DD433-0CB1-40D5-B67C-9D301A584988}" presName="centerShape" presStyleLbl="node0" presStyleIdx="0" presStyleCnt="1" custLinFactNeighborY="777"/>
      <dgm:spPr/>
      <dgm:t>
        <a:bodyPr/>
        <a:lstStyle/>
        <a:p>
          <a:endParaRPr lang="en-GB"/>
        </a:p>
      </dgm:t>
    </dgm:pt>
    <dgm:pt modelId="{6244CD18-A3CC-4E1E-A6C8-3337B9F73022}" type="pres">
      <dgm:prSet presAssocID="{E715B4CF-5DEC-4BEF-B27B-6532622DC833}" presName="parTrans" presStyleLbl="bgSibTrans2D1" presStyleIdx="0" presStyleCnt="6"/>
      <dgm:spPr/>
      <dgm:t>
        <a:bodyPr/>
        <a:lstStyle/>
        <a:p>
          <a:endParaRPr lang="en-GB"/>
        </a:p>
      </dgm:t>
    </dgm:pt>
    <dgm:pt modelId="{87C647D9-CB91-4D02-AA0C-904686C5FB62}" type="pres">
      <dgm:prSet presAssocID="{BE58415D-5388-481E-84D7-334B98B5EA95}" presName="node" presStyleLbl="node1" presStyleIdx="0" presStyleCnt="6">
        <dgm:presLayoutVars>
          <dgm:bulletEnabled val="1"/>
        </dgm:presLayoutVars>
      </dgm:prSet>
      <dgm:spPr/>
      <dgm:t>
        <a:bodyPr/>
        <a:lstStyle/>
        <a:p>
          <a:endParaRPr lang="en-GB"/>
        </a:p>
      </dgm:t>
    </dgm:pt>
    <dgm:pt modelId="{ED179BB3-F177-47ED-9658-8FE03A103A86}" type="pres">
      <dgm:prSet presAssocID="{DCECF389-F87E-4296-9D36-4813CA08F3D6}" presName="parTrans" presStyleLbl="bgSibTrans2D1" presStyleIdx="1" presStyleCnt="6"/>
      <dgm:spPr/>
      <dgm:t>
        <a:bodyPr/>
        <a:lstStyle/>
        <a:p>
          <a:endParaRPr lang="en-GB"/>
        </a:p>
      </dgm:t>
    </dgm:pt>
    <dgm:pt modelId="{58841A7A-1E55-4318-BE39-22C47E1F81A6}" type="pres">
      <dgm:prSet presAssocID="{A98B46F3-DF55-4F3F-A25B-D86CC64979DA}" presName="node" presStyleLbl="node1" presStyleIdx="1" presStyleCnt="6">
        <dgm:presLayoutVars>
          <dgm:bulletEnabled val="1"/>
        </dgm:presLayoutVars>
      </dgm:prSet>
      <dgm:spPr/>
      <dgm:t>
        <a:bodyPr/>
        <a:lstStyle/>
        <a:p>
          <a:endParaRPr lang="en-GB"/>
        </a:p>
      </dgm:t>
    </dgm:pt>
    <dgm:pt modelId="{1C883FE3-B2BB-4200-93C0-FD7F3E76817E}" type="pres">
      <dgm:prSet presAssocID="{0276F080-92C7-457E-B08B-D3A5E5DD368D}" presName="parTrans" presStyleLbl="bgSibTrans2D1" presStyleIdx="2" presStyleCnt="6"/>
      <dgm:spPr/>
      <dgm:t>
        <a:bodyPr/>
        <a:lstStyle/>
        <a:p>
          <a:endParaRPr lang="en-GB"/>
        </a:p>
      </dgm:t>
    </dgm:pt>
    <dgm:pt modelId="{A4FE6066-DB2D-4465-9945-5D55C120A227}" type="pres">
      <dgm:prSet presAssocID="{C99E8CA9-5C6C-4673-ADF2-5B3980A1CB1D}" presName="node" presStyleLbl="node1" presStyleIdx="2" presStyleCnt="6">
        <dgm:presLayoutVars>
          <dgm:bulletEnabled val="1"/>
        </dgm:presLayoutVars>
      </dgm:prSet>
      <dgm:spPr/>
      <dgm:t>
        <a:bodyPr/>
        <a:lstStyle/>
        <a:p>
          <a:endParaRPr lang="en-GB"/>
        </a:p>
      </dgm:t>
    </dgm:pt>
    <dgm:pt modelId="{3F753E6A-C6D5-4196-969D-CAA20E8DEDF5}" type="pres">
      <dgm:prSet presAssocID="{FDC071A6-2A0F-4ED5-A450-C22FA3CA9332}" presName="parTrans" presStyleLbl="bgSibTrans2D1" presStyleIdx="3" presStyleCnt="6"/>
      <dgm:spPr/>
      <dgm:t>
        <a:bodyPr/>
        <a:lstStyle/>
        <a:p>
          <a:endParaRPr lang="en-GB"/>
        </a:p>
      </dgm:t>
    </dgm:pt>
    <dgm:pt modelId="{8BBFA8A9-4A7E-44AB-8E52-E5B3957A870C}" type="pres">
      <dgm:prSet presAssocID="{5EA2D370-D703-4D0A-9FAF-1E2D02A7D883}" presName="node" presStyleLbl="node1" presStyleIdx="3" presStyleCnt="6">
        <dgm:presLayoutVars>
          <dgm:bulletEnabled val="1"/>
        </dgm:presLayoutVars>
      </dgm:prSet>
      <dgm:spPr/>
      <dgm:t>
        <a:bodyPr/>
        <a:lstStyle/>
        <a:p>
          <a:endParaRPr lang="en-GB"/>
        </a:p>
      </dgm:t>
    </dgm:pt>
    <dgm:pt modelId="{95908DB5-EE7A-4808-B981-6F34AF7BDF24}" type="pres">
      <dgm:prSet presAssocID="{D2F24439-1F8B-4F03-B672-E5509740060C}" presName="parTrans" presStyleLbl="bgSibTrans2D1" presStyleIdx="4" presStyleCnt="6"/>
      <dgm:spPr/>
      <dgm:t>
        <a:bodyPr/>
        <a:lstStyle/>
        <a:p>
          <a:endParaRPr lang="en-GB"/>
        </a:p>
      </dgm:t>
    </dgm:pt>
    <dgm:pt modelId="{60E671D1-A970-4820-AE74-C5343294986F}" type="pres">
      <dgm:prSet presAssocID="{9E1BC04E-507C-4F00-B785-844A24728997}" presName="node" presStyleLbl="node1" presStyleIdx="4" presStyleCnt="6">
        <dgm:presLayoutVars>
          <dgm:bulletEnabled val="1"/>
        </dgm:presLayoutVars>
      </dgm:prSet>
      <dgm:spPr/>
      <dgm:t>
        <a:bodyPr/>
        <a:lstStyle/>
        <a:p>
          <a:endParaRPr lang="en-GB"/>
        </a:p>
      </dgm:t>
    </dgm:pt>
    <dgm:pt modelId="{1569C129-66F7-405D-A809-1E8E40636AC8}" type="pres">
      <dgm:prSet presAssocID="{1DBF39D6-16BF-45F6-96F3-5A32AB9DC292}" presName="parTrans" presStyleLbl="bgSibTrans2D1" presStyleIdx="5" presStyleCnt="6"/>
      <dgm:spPr/>
      <dgm:t>
        <a:bodyPr/>
        <a:lstStyle/>
        <a:p>
          <a:endParaRPr lang="en-GB"/>
        </a:p>
      </dgm:t>
    </dgm:pt>
    <dgm:pt modelId="{D3800B2C-24B4-41DC-A937-2CCED0847C26}" type="pres">
      <dgm:prSet presAssocID="{5E28FA48-B269-4568-B07F-DA8DBED975F2}" presName="node" presStyleLbl="node1" presStyleIdx="5" presStyleCnt="6">
        <dgm:presLayoutVars>
          <dgm:bulletEnabled val="1"/>
        </dgm:presLayoutVars>
      </dgm:prSet>
      <dgm:spPr/>
      <dgm:t>
        <a:bodyPr/>
        <a:lstStyle/>
        <a:p>
          <a:endParaRPr lang="en-GB"/>
        </a:p>
      </dgm:t>
    </dgm:pt>
  </dgm:ptLst>
  <dgm:cxnLst>
    <dgm:cxn modelId="{0FD5A1EB-3454-4705-ADFB-EB1B590C1B1A}" type="presOf" srcId="{C99E8CA9-5C6C-4673-ADF2-5B3980A1CB1D}" destId="{A4FE6066-DB2D-4465-9945-5D55C120A227}" srcOrd="0" destOrd="0" presId="urn:microsoft.com/office/officeart/2005/8/layout/radial4"/>
    <dgm:cxn modelId="{244286A4-110C-4879-AD34-B838642BD1A4}" type="presOf" srcId="{BE58415D-5388-481E-84D7-334B98B5EA95}" destId="{87C647D9-CB91-4D02-AA0C-904686C5FB62}" srcOrd="0" destOrd="0" presId="urn:microsoft.com/office/officeart/2005/8/layout/radial4"/>
    <dgm:cxn modelId="{0C7FC4F3-0C3D-4C1A-810F-9FE6A3CAD69B}" type="presOf" srcId="{021DD433-0CB1-40D5-B67C-9D301A584988}" destId="{692D55F8-1C6E-4383-8549-3CBB94273570}" srcOrd="0" destOrd="0" presId="urn:microsoft.com/office/officeart/2005/8/layout/radial4"/>
    <dgm:cxn modelId="{48DBB03A-D064-45B2-8C2C-71F6C5D91BF1}" type="presOf" srcId="{E715B4CF-5DEC-4BEF-B27B-6532622DC833}" destId="{6244CD18-A3CC-4E1E-A6C8-3337B9F73022}" srcOrd="0" destOrd="0" presId="urn:microsoft.com/office/officeart/2005/8/layout/radial4"/>
    <dgm:cxn modelId="{63CEC976-B9CB-453D-B545-3A8AB6466C67}" type="presOf" srcId="{DCECF389-F87E-4296-9D36-4813CA08F3D6}" destId="{ED179BB3-F177-47ED-9658-8FE03A103A86}" srcOrd="0" destOrd="0" presId="urn:microsoft.com/office/officeart/2005/8/layout/radial4"/>
    <dgm:cxn modelId="{82782CE0-7AF5-4C98-8001-D13E4005C0C6}" srcId="{021DD433-0CB1-40D5-B67C-9D301A584988}" destId="{5E28FA48-B269-4568-B07F-DA8DBED975F2}" srcOrd="5" destOrd="0" parTransId="{1DBF39D6-16BF-45F6-96F3-5A32AB9DC292}" sibTransId="{B627D8E2-DCFF-45F1-9030-8E816DD37069}"/>
    <dgm:cxn modelId="{513B67EE-46C7-44CB-A5AA-913DF8B31861}" srcId="{CC74CE81-3EAA-46BE-9B93-F62730FD0F17}" destId="{021DD433-0CB1-40D5-B67C-9D301A584988}" srcOrd="0" destOrd="0" parTransId="{DADF1C65-4B45-492A-9A0A-DD18FB714BB4}" sibTransId="{BBCB4875-E76F-4898-A535-00F176372710}"/>
    <dgm:cxn modelId="{9C7D9497-F092-455E-8E73-7C12C59AA9AA}" type="presOf" srcId="{5E28FA48-B269-4568-B07F-DA8DBED975F2}" destId="{D3800B2C-24B4-41DC-A937-2CCED0847C26}" srcOrd="0" destOrd="0" presId="urn:microsoft.com/office/officeart/2005/8/layout/radial4"/>
    <dgm:cxn modelId="{E25CBB44-DAAC-4169-82CA-846B6C6B075A}" srcId="{021DD433-0CB1-40D5-B67C-9D301A584988}" destId="{5EA2D370-D703-4D0A-9FAF-1E2D02A7D883}" srcOrd="3" destOrd="0" parTransId="{FDC071A6-2A0F-4ED5-A450-C22FA3CA9332}" sibTransId="{92655AAC-750B-4947-91A9-430545E3513F}"/>
    <dgm:cxn modelId="{F8D73D99-8719-4330-B31A-32E916EE3AC8}" type="presOf" srcId="{9E1BC04E-507C-4F00-B785-844A24728997}" destId="{60E671D1-A970-4820-AE74-C5343294986F}" srcOrd="0" destOrd="0" presId="urn:microsoft.com/office/officeart/2005/8/layout/radial4"/>
    <dgm:cxn modelId="{681C00E7-7D1D-4D83-9B3C-0499F27A1261}" type="presOf" srcId="{0276F080-92C7-457E-B08B-D3A5E5DD368D}" destId="{1C883FE3-B2BB-4200-93C0-FD7F3E76817E}" srcOrd="0" destOrd="0" presId="urn:microsoft.com/office/officeart/2005/8/layout/radial4"/>
    <dgm:cxn modelId="{A3A573D6-99B3-47DB-A466-5CAF2B0BB097}" srcId="{021DD433-0CB1-40D5-B67C-9D301A584988}" destId="{9E1BC04E-507C-4F00-B785-844A24728997}" srcOrd="4" destOrd="0" parTransId="{D2F24439-1F8B-4F03-B672-E5509740060C}" sibTransId="{A0FB2540-9A68-4922-9DE1-C690F4A1E24C}"/>
    <dgm:cxn modelId="{176B96AE-978A-4659-B7BB-B3CC6DFFC99C}" type="presOf" srcId="{A98B46F3-DF55-4F3F-A25B-D86CC64979DA}" destId="{58841A7A-1E55-4318-BE39-22C47E1F81A6}" srcOrd="0" destOrd="0" presId="urn:microsoft.com/office/officeart/2005/8/layout/radial4"/>
    <dgm:cxn modelId="{4835E44F-5A20-4F8B-90C9-E35B4A771676}" srcId="{021DD433-0CB1-40D5-B67C-9D301A584988}" destId="{C99E8CA9-5C6C-4673-ADF2-5B3980A1CB1D}" srcOrd="2" destOrd="0" parTransId="{0276F080-92C7-457E-B08B-D3A5E5DD368D}" sibTransId="{2E9235B8-4ADA-4541-B729-AEBFA9FAED58}"/>
    <dgm:cxn modelId="{A7F44108-A231-4417-BCA6-D4C1C1AFAC86}" type="presOf" srcId="{D2F24439-1F8B-4F03-B672-E5509740060C}" destId="{95908DB5-EE7A-4808-B981-6F34AF7BDF24}" srcOrd="0" destOrd="0" presId="urn:microsoft.com/office/officeart/2005/8/layout/radial4"/>
    <dgm:cxn modelId="{54D6C826-D98B-4BF5-A6E6-217E5B71CC64}" srcId="{021DD433-0CB1-40D5-B67C-9D301A584988}" destId="{BE58415D-5388-481E-84D7-334B98B5EA95}" srcOrd="0" destOrd="0" parTransId="{E715B4CF-5DEC-4BEF-B27B-6532622DC833}" sibTransId="{A1F3FE9C-172A-4F3C-BBC9-3F3EB8E6951E}"/>
    <dgm:cxn modelId="{3DA1018E-E94C-4BFE-9AFB-BBA136D99BC0}" type="presOf" srcId="{1DBF39D6-16BF-45F6-96F3-5A32AB9DC292}" destId="{1569C129-66F7-405D-A809-1E8E40636AC8}" srcOrd="0" destOrd="0" presId="urn:microsoft.com/office/officeart/2005/8/layout/radial4"/>
    <dgm:cxn modelId="{2F3C8996-05F5-4207-8760-E52752F9C997}" srcId="{021DD433-0CB1-40D5-B67C-9D301A584988}" destId="{A98B46F3-DF55-4F3F-A25B-D86CC64979DA}" srcOrd="1" destOrd="0" parTransId="{DCECF389-F87E-4296-9D36-4813CA08F3D6}" sibTransId="{DFC7368B-C0E5-4BBC-BC2B-E7F6A3847157}"/>
    <dgm:cxn modelId="{D4BE45D4-75CE-4628-9BEE-0B8577D6A706}" type="presOf" srcId="{FDC071A6-2A0F-4ED5-A450-C22FA3CA9332}" destId="{3F753E6A-C6D5-4196-969D-CAA20E8DEDF5}" srcOrd="0" destOrd="0" presId="urn:microsoft.com/office/officeart/2005/8/layout/radial4"/>
    <dgm:cxn modelId="{8E52FF9B-B7B7-44DA-B1E4-BF7C58F01568}" type="presOf" srcId="{5EA2D370-D703-4D0A-9FAF-1E2D02A7D883}" destId="{8BBFA8A9-4A7E-44AB-8E52-E5B3957A870C}" srcOrd="0" destOrd="0" presId="urn:microsoft.com/office/officeart/2005/8/layout/radial4"/>
    <dgm:cxn modelId="{861E4DCA-FBF1-4E88-A1E7-94CEF9A8E0C4}" type="presOf" srcId="{CC74CE81-3EAA-46BE-9B93-F62730FD0F17}" destId="{7A2D6499-CD18-4D98-941F-21C1CE6D68A3}" srcOrd="0" destOrd="0" presId="urn:microsoft.com/office/officeart/2005/8/layout/radial4"/>
    <dgm:cxn modelId="{599201FE-35C6-46AA-96B9-C46A397F5E6A}" type="presParOf" srcId="{7A2D6499-CD18-4D98-941F-21C1CE6D68A3}" destId="{692D55F8-1C6E-4383-8549-3CBB94273570}" srcOrd="0" destOrd="0" presId="urn:microsoft.com/office/officeart/2005/8/layout/radial4"/>
    <dgm:cxn modelId="{5E318319-5101-4C4C-8D05-1FE7B46E1EC4}" type="presParOf" srcId="{7A2D6499-CD18-4D98-941F-21C1CE6D68A3}" destId="{6244CD18-A3CC-4E1E-A6C8-3337B9F73022}" srcOrd="1" destOrd="0" presId="urn:microsoft.com/office/officeart/2005/8/layout/radial4"/>
    <dgm:cxn modelId="{BB98AB6C-147E-4381-AF8D-AAAA5AAFA34F}" type="presParOf" srcId="{7A2D6499-CD18-4D98-941F-21C1CE6D68A3}" destId="{87C647D9-CB91-4D02-AA0C-904686C5FB62}" srcOrd="2" destOrd="0" presId="urn:microsoft.com/office/officeart/2005/8/layout/radial4"/>
    <dgm:cxn modelId="{AEB9D496-71AF-44B7-BF04-6E592B024F59}" type="presParOf" srcId="{7A2D6499-CD18-4D98-941F-21C1CE6D68A3}" destId="{ED179BB3-F177-47ED-9658-8FE03A103A86}" srcOrd="3" destOrd="0" presId="urn:microsoft.com/office/officeart/2005/8/layout/radial4"/>
    <dgm:cxn modelId="{DD9CD2EE-352E-45A3-A5B4-5BEE500C67D6}" type="presParOf" srcId="{7A2D6499-CD18-4D98-941F-21C1CE6D68A3}" destId="{58841A7A-1E55-4318-BE39-22C47E1F81A6}" srcOrd="4" destOrd="0" presId="urn:microsoft.com/office/officeart/2005/8/layout/radial4"/>
    <dgm:cxn modelId="{C7120938-EE43-490A-9E01-7F688A2DA7B0}" type="presParOf" srcId="{7A2D6499-CD18-4D98-941F-21C1CE6D68A3}" destId="{1C883FE3-B2BB-4200-93C0-FD7F3E76817E}" srcOrd="5" destOrd="0" presId="urn:microsoft.com/office/officeart/2005/8/layout/radial4"/>
    <dgm:cxn modelId="{80D8A37B-153F-4ED0-8E80-0FE21910474A}" type="presParOf" srcId="{7A2D6499-CD18-4D98-941F-21C1CE6D68A3}" destId="{A4FE6066-DB2D-4465-9945-5D55C120A227}" srcOrd="6" destOrd="0" presId="urn:microsoft.com/office/officeart/2005/8/layout/radial4"/>
    <dgm:cxn modelId="{CA2F1575-E8A2-4699-8A4B-DA8B7AEEDB7D}" type="presParOf" srcId="{7A2D6499-CD18-4D98-941F-21C1CE6D68A3}" destId="{3F753E6A-C6D5-4196-969D-CAA20E8DEDF5}" srcOrd="7" destOrd="0" presId="urn:microsoft.com/office/officeart/2005/8/layout/radial4"/>
    <dgm:cxn modelId="{A89FE06F-B9FF-4E73-B430-90333E47F10D}" type="presParOf" srcId="{7A2D6499-CD18-4D98-941F-21C1CE6D68A3}" destId="{8BBFA8A9-4A7E-44AB-8E52-E5B3957A870C}" srcOrd="8" destOrd="0" presId="urn:microsoft.com/office/officeart/2005/8/layout/radial4"/>
    <dgm:cxn modelId="{4D3D8ECF-BDB9-44EB-B91B-0D11A2A11399}" type="presParOf" srcId="{7A2D6499-CD18-4D98-941F-21C1CE6D68A3}" destId="{95908DB5-EE7A-4808-B981-6F34AF7BDF24}" srcOrd="9" destOrd="0" presId="urn:microsoft.com/office/officeart/2005/8/layout/radial4"/>
    <dgm:cxn modelId="{8BF5F161-2AD9-494D-8D4A-398D9469BB2F}" type="presParOf" srcId="{7A2D6499-CD18-4D98-941F-21C1CE6D68A3}" destId="{60E671D1-A970-4820-AE74-C5343294986F}" srcOrd="10" destOrd="0" presId="urn:microsoft.com/office/officeart/2005/8/layout/radial4"/>
    <dgm:cxn modelId="{F50A549F-C7AF-49EB-8759-2954910529D0}" type="presParOf" srcId="{7A2D6499-CD18-4D98-941F-21C1CE6D68A3}" destId="{1569C129-66F7-405D-A809-1E8E40636AC8}" srcOrd="11" destOrd="0" presId="urn:microsoft.com/office/officeart/2005/8/layout/radial4"/>
    <dgm:cxn modelId="{0F7A85BE-010E-4260-8FD8-80A2F0F7895B}" type="presParOf" srcId="{7A2D6499-CD18-4D98-941F-21C1CE6D68A3}" destId="{D3800B2C-24B4-41DC-A937-2CCED0847C26}"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74CE81-3EAA-46BE-9B93-F62730FD0F1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021DD433-0CB1-40D5-B67C-9D301A584988}">
      <dgm:prSet phldrT="[Text]"/>
      <dgm:spPr/>
      <dgm:t>
        <a:bodyPr/>
        <a:lstStyle/>
        <a:p>
          <a:r>
            <a:rPr lang="en-GB" dirty="0" smtClean="0"/>
            <a:t>Notified Bodies</a:t>
          </a:r>
          <a:endParaRPr lang="en-GB" dirty="0"/>
        </a:p>
      </dgm:t>
    </dgm:pt>
    <dgm:pt modelId="{DADF1C65-4B45-492A-9A0A-DD18FB714BB4}" type="parTrans" cxnId="{513B67EE-46C7-44CB-A5AA-913DF8B31861}">
      <dgm:prSet/>
      <dgm:spPr/>
      <dgm:t>
        <a:bodyPr/>
        <a:lstStyle/>
        <a:p>
          <a:endParaRPr lang="en-GB"/>
        </a:p>
      </dgm:t>
    </dgm:pt>
    <dgm:pt modelId="{BBCB4875-E76F-4898-A535-00F176372710}" type="sibTrans" cxnId="{513B67EE-46C7-44CB-A5AA-913DF8B31861}">
      <dgm:prSet/>
      <dgm:spPr/>
      <dgm:t>
        <a:bodyPr/>
        <a:lstStyle/>
        <a:p>
          <a:endParaRPr lang="en-GB"/>
        </a:p>
      </dgm:t>
    </dgm:pt>
    <dgm:pt modelId="{BE58415D-5388-481E-84D7-334B98B5EA95}">
      <dgm:prSet phldrT="[Text]"/>
      <dgm:spPr/>
      <dgm:t>
        <a:bodyPr/>
        <a:lstStyle/>
        <a:p>
          <a:r>
            <a:rPr lang="en-GB" dirty="0" smtClean="0"/>
            <a:t>Accreditation</a:t>
          </a:r>
          <a:endParaRPr lang="en-GB" dirty="0"/>
        </a:p>
      </dgm:t>
    </dgm:pt>
    <dgm:pt modelId="{E715B4CF-5DEC-4BEF-B27B-6532622DC833}" type="parTrans" cxnId="{54D6C826-D98B-4BF5-A6E6-217E5B71CC64}">
      <dgm:prSet/>
      <dgm:spPr/>
      <dgm:t>
        <a:bodyPr/>
        <a:lstStyle/>
        <a:p>
          <a:endParaRPr lang="en-GB"/>
        </a:p>
      </dgm:t>
    </dgm:pt>
    <dgm:pt modelId="{A1F3FE9C-172A-4F3C-BBC9-3F3EB8E6951E}" type="sibTrans" cxnId="{54D6C826-D98B-4BF5-A6E6-217E5B71CC64}">
      <dgm:prSet/>
      <dgm:spPr/>
      <dgm:t>
        <a:bodyPr/>
        <a:lstStyle/>
        <a:p>
          <a:endParaRPr lang="en-GB"/>
        </a:p>
      </dgm:t>
    </dgm:pt>
    <dgm:pt modelId="{A98B46F3-DF55-4F3F-A25B-D86CC64979DA}">
      <dgm:prSet phldrT="[Text]"/>
      <dgm:spPr/>
      <dgm:t>
        <a:bodyPr/>
        <a:lstStyle/>
        <a:p>
          <a:r>
            <a:rPr lang="en-GB" dirty="0" smtClean="0"/>
            <a:t>Application for notification</a:t>
          </a:r>
          <a:endParaRPr lang="en-GB" dirty="0"/>
        </a:p>
      </dgm:t>
    </dgm:pt>
    <dgm:pt modelId="{DCECF389-F87E-4296-9D36-4813CA08F3D6}" type="parTrans" cxnId="{2F3C8996-05F5-4207-8760-E52752F9C997}">
      <dgm:prSet/>
      <dgm:spPr/>
      <dgm:t>
        <a:bodyPr/>
        <a:lstStyle/>
        <a:p>
          <a:endParaRPr lang="en-GB"/>
        </a:p>
      </dgm:t>
    </dgm:pt>
    <dgm:pt modelId="{DFC7368B-C0E5-4BBC-BC2B-E7F6A3847157}" type="sibTrans" cxnId="{2F3C8996-05F5-4207-8760-E52752F9C997}">
      <dgm:prSet/>
      <dgm:spPr/>
      <dgm:t>
        <a:bodyPr/>
        <a:lstStyle/>
        <a:p>
          <a:endParaRPr lang="en-GB"/>
        </a:p>
      </dgm:t>
    </dgm:pt>
    <dgm:pt modelId="{5EA2D370-D703-4D0A-9FAF-1E2D02A7D883}">
      <dgm:prSet phldrT="[Text]"/>
      <dgm:spPr/>
      <dgm:t>
        <a:bodyPr/>
        <a:lstStyle/>
        <a:p>
          <a:r>
            <a:rPr lang="en-GB" dirty="0" smtClean="0"/>
            <a:t>Notification to EU Commission</a:t>
          </a:r>
          <a:endParaRPr lang="en-GB" dirty="0"/>
        </a:p>
      </dgm:t>
    </dgm:pt>
    <dgm:pt modelId="{FDC071A6-2A0F-4ED5-A450-C22FA3CA9332}" type="parTrans" cxnId="{E25CBB44-DAAC-4169-82CA-846B6C6B075A}">
      <dgm:prSet/>
      <dgm:spPr/>
      <dgm:t>
        <a:bodyPr/>
        <a:lstStyle/>
        <a:p>
          <a:endParaRPr lang="en-GB"/>
        </a:p>
      </dgm:t>
    </dgm:pt>
    <dgm:pt modelId="{92655AAC-750B-4947-91A9-430545E3513F}" type="sibTrans" cxnId="{E25CBB44-DAAC-4169-82CA-846B6C6B075A}">
      <dgm:prSet/>
      <dgm:spPr/>
      <dgm:t>
        <a:bodyPr/>
        <a:lstStyle/>
        <a:p>
          <a:endParaRPr lang="en-GB"/>
        </a:p>
      </dgm:t>
    </dgm:pt>
    <dgm:pt modelId="{9E1BC04E-507C-4F00-B785-844A24728997}">
      <dgm:prSet phldrT="[Text]"/>
      <dgm:spPr/>
      <dgm:t>
        <a:bodyPr/>
        <a:lstStyle/>
        <a:p>
          <a:r>
            <a:rPr lang="en-GB" dirty="0" smtClean="0"/>
            <a:t>NANDO</a:t>
          </a:r>
          <a:endParaRPr lang="en-GB" dirty="0"/>
        </a:p>
      </dgm:t>
    </dgm:pt>
    <dgm:pt modelId="{D2F24439-1F8B-4F03-B672-E5509740060C}" type="parTrans" cxnId="{A3A573D6-99B3-47DB-A466-5CAF2B0BB097}">
      <dgm:prSet/>
      <dgm:spPr/>
      <dgm:t>
        <a:bodyPr/>
        <a:lstStyle/>
        <a:p>
          <a:endParaRPr lang="en-GB"/>
        </a:p>
      </dgm:t>
    </dgm:pt>
    <dgm:pt modelId="{A0FB2540-9A68-4922-9DE1-C690F4A1E24C}" type="sibTrans" cxnId="{A3A573D6-99B3-47DB-A466-5CAF2B0BB097}">
      <dgm:prSet/>
      <dgm:spPr/>
      <dgm:t>
        <a:bodyPr/>
        <a:lstStyle/>
        <a:p>
          <a:endParaRPr lang="en-GB"/>
        </a:p>
      </dgm:t>
    </dgm:pt>
    <dgm:pt modelId="{5E28FA48-B269-4568-B07F-DA8DBED975F2}">
      <dgm:prSet phldrT="[Text]"/>
      <dgm:spPr/>
      <dgm:t>
        <a:bodyPr/>
        <a:lstStyle/>
        <a:p>
          <a:r>
            <a:rPr lang="en-GB" dirty="0" smtClean="0"/>
            <a:t>Notified Body Number</a:t>
          </a:r>
          <a:endParaRPr lang="en-GB" dirty="0"/>
        </a:p>
      </dgm:t>
    </dgm:pt>
    <dgm:pt modelId="{1DBF39D6-16BF-45F6-96F3-5A32AB9DC292}" type="parTrans" cxnId="{82782CE0-7AF5-4C98-8001-D13E4005C0C6}">
      <dgm:prSet/>
      <dgm:spPr/>
      <dgm:t>
        <a:bodyPr/>
        <a:lstStyle/>
        <a:p>
          <a:endParaRPr lang="en-GB"/>
        </a:p>
      </dgm:t>
    </dgm:pt>
    <dgm:pt modelId="{B627D8E2-DCFF-45F1-9030-8E816DD37069}" type="sibTrans" cxnId="{82782CE0-7AF5-4C98-8001-D13E4005C0C6}">
      <dgm:prSet/>
      <dgm:spPr/>
      <dgm:t>
        <a:bodyPr/>
        <a:lstStyle/>
        <a:p>
          <a:endParaRPr lang="en-GB"/>
        </a:p>
      </dgm:t>
    </dgm:pt>
    <dgm:pt modelId="{7A2D6499-CD18-4D98-941F-21C1CE6D68A3}" type="pres">
      <dgm:prSet presAssocID="{CC74CE81-3EAA-46BE-9B93-F62730FD0F17}" presName="cycle" presStyleCnt="0">
        <dgm:presLayoutVars>
          <dgm:chMax val="1"/>
          <dgm:dir/>
          <dgm:animLvl val="ctr"/>
          <dgm:resizeHandles val="exact"/>
        </dgm:presLayoutVars>
      </dgm:prSet>
      <dgm:spPr/>
      <dgm:t>
        <a:bodyPr/>
        <a:lstStyle/>
        <a:p>
          <a:endParaRPr lang="en-GB"/>
        </a:p>
      </dgm:t>
    </dgm:pt>
    <dgm:pt modelId="{692D55F8-1C6E-4383-8549-3CBB94273570}" type="pres">
      <dgm:prSet presAssocID="{021DD433-0CB1-40D5-B67C-9D301A584988}" presName="centerShape" presStyleLbl="node0" presStyleIdx="0" presStyleCnt="1"/>
      <dgm:spPr/>
      <dgm:t>
        <a:bodyPr/>
        <a:lstStyle/>
        <a:p>
          <a:endParaRPr lang="en-GB"/>
        </a:p>
      </dgm:t>
    </dgm:pt>
    <dgm:pt modelId="{6244CD18-A3CC-4E1E-A6C8-3337B9F73022}" type="pres">
      <dgm:prSet presAssocID="{E715B4CF-5DEC-4BEF-B27B-6532622DC833}" presName="parTrans" presStyleLbl="bgSibTrans2D1" presStyleIdx="0" presStyleCnt="5"/>
      <dgm:spPr/>
      <dgm:t>
        <a:bodyPr/>
        <a:lstStyle/>
        <a:p>
          <a:endParaRPr lang="en-GB"/>
        </a:p>
      </dgm:t>
    </dgm:pt>
    <dgm:pt modelId="{87C647D9-CB91-4D02-AA0C-904686C5FB62}" type="pres">
      <dgm:prSet presAssocID="{BE58415D-5388-481E-84D7-334B98B5EA95}" presName="node" presStyleLbl="node1" presStyleIdx="0" presStyleCnt="5">
        <dgm:presLayoutVars>
          <dgm:bulletEnabled val="1"/>
        </dgm:presLayoutVars>
      </dgm:prSet>
      <dgm:spPr/>
      <dgm:t>
        <a:bodyPr/>
        <a:lstStyle/>
        <a:p>
          <a:endParaRPr lang="en-GB"/>
        </a:p>
      </dgm:t>
    </dgm:pt>
    <dgm:pt modelId="{ED179BB3-F177-47ED-9658-8FE03A103A86}" type="pres">
      <dgm:prSet presAssocID="{DCECF389-F87E-4296-9D36-4813CA08F3D6}" presName="parTrans" presStyleLbl="bgSibTrans2D1" presStyleIdx="1" presStyleCnt="5"/>
      <dgm:spPr/>
      <dgm:t>
        <a:bodyPr/>
        <a:lstStyle/>
        <a:p>
          <a:endParaRPr lang="en-GB"/>
        </a:p>
      </dgm:t>
    </dgm:pt>
    <dgm:pt modelId="{58841A7A-1E55-4318-BE39-22C47E1F81A6}" type="pres">
      <dgm:prSet presAssocID="{A98B46F3-DF55-4F3F-A25B-D86CC64979DA}" presName="node" presStyleLbl="node1" presStyleIdx="1" presStyleCnt="5">
        <dgm:presLayoutVars>
          <dgm:bulletEnabled val="1"/>
        </dgm:presLayoutVars>
      </dgm:prSet>
      <dgm:spPr/>
      <dgm:t>
        <a:bodyPr/>
        <a:lstStyle/>
        <a:p>
          <a:endParaRPr lang="en-GB"/>
        </a:p>
      </dgm:t>
    </dgm:pt>
    <dgm:pt modelId="{3F753E6A-C6D5-4196-969D-CAA20E8DEDF5}" type="pres">
      <dgm:prSet presAssocID="{FDC071A6-2A0F-4ED5-A450-C22FA3CA9332}" presName="parTrans" presStyleLbl="bgSibTrans2D1" presStyleIdx="2" presStyleCnt="5"/>
      <dgm:spPr/>
      <dgm:t>
        <a:bodyPr/>
        <a:lstStyle/>
        <a:p>
          <a:endParaRPr lang="en-GB"/>
        </a:p>
      </dgm:t>
    </dgm:pt>
    <dgm:pt modelId="{8BBFA8A9-4A7E-44AB-8E52-E5B3957A870C}" type="pres">
      <dgm:prSet presAssocID="{5EA2D370-D703-4D0A-9FAF-1E2D02A7D883}" presName="node" presStyleLbl="node1" presStyleIdx="2" presStyleCnt="5">
        <dgm:presLayoutVars>
          <dgm:bulletEnabled val="1"/>
        </dgm:presLayoutVars>
      </dgm:prSet>
      <dgm:spPr/>
      <dgm:t>
        <a:bodyPr/>
        <a:lstStyle/>
        <a:p>
          <a:endParaRPr lang="en-GB"/>
        </a:p>
      </dgm:t>
    </dgm:pt>
    <dgm:pt modelId="{95908DB5-EE7A-4808-B981-6F34AF7BDF24}" type="pres">
      <dgm:prSet presAssocID="{D2F24439-1F8B-4F03-B672-E5509740060C}" presName="parTrans" presStyleLbl="bgSibTrans2D1" presStyleIdx="3" presStyleCnt="5"/>
      <dgm:spPr/>
      <dgm:t>
        <a:bodyPr/>
        <a:lstStyle/>
        <a:p>
          <a:endParaRPr lang="en-GB"/>
        </a:p>
      </dgm:t>
    </dgm:pt>
    <dgm:pt modelId="{60E671D1-A970-4820-AE74-C5343294986F}" type="pres">
      <dgm:prSet presAssocID="{9E1BC04E-507C-4F00-B785-844A24728997}" presName="node" presStyleLbl="node1" presStyleIdx="3" presStyleCnt="5">
        <dgm:presLayoutVars>
          <dgm:bulletEnabled val="1"/>
        </dgm:presLayoutVars>
      </dgm:prSet>
      <dgm:spPr/>
      <dgm:t>
        <a:bodyPr/>
        <a:lstStyle/>
        <a:p>
          <a:endParaRPr lang="en-GB"/>
        </a:p>
      </dgm:t>
    </dgm:pt>
    <dgm:pt modelId="{1569C129-66F7-405D-A809-1E8E40636AC8}" type="pres">
      <dgm:prSet presAssocID="{1DBF39D6-16BF-45F6-96F3-5A32AB9DC292}" presName="parTrans" presStyleLbl="bgSibTrans2D1" presStyleIdx="4" presStyleCnt="5"/>
      <dgm:spPr/>
      <dgm:t>
        <a:bodyPr/>
        <a:lstStyle/>
        <a:p>
          <a:endParaRPr lang="en-GB"/>
        </a:p>
      </dgm:t>
    </dgm:pt>
    <dgm:pt modelId="{D3800B2C-24B4-41DC-A937-2CCED0847C26}" type="pres">
      <dgm:prSet presAssocID="{5E28FA48-B269-4568-B07F-DA8DBED975F2}" presName="node" presStyleLbl="node1" presStyleIdx="4" presStyleCnt="5">
        <dgm:presLayoutVars>
          <dgm:bulletEnabled val="1"/>
        </dgm:presLayoutVars>
      </dgm:prSet>
      <dgm:spPr/>
      <dgm:t>
        <a:bodyPr/>
        <a:lstStyle/>
        <a:p>
          <a:endParaRPr lang="en-GB"/>
        </a:p>
      </dgm:t>
    </dgm:pt>
  </dgm:ptLst>
  <dgm:cxnLst>
    <dgm:cxn modelId="{82782CE0-7AF5-4C98-8001-D13E4005C0C6}" srcId="{021DD433-0CB1-40D5-B67C-9D301A584988}" destId="{5E28FA48-B269-4568-B07F-DA8DBED975F2}" srcOrd="4" destOrd="0" parTransId="{1DBF39D6-16BF-45F6-96F3-5A32AB9DC292}" sibTransId="{B627D8E2-DCFF-45F1-9030-8E816DD37069}"/>
    <dgm:cxn modelId="{513B67EE-46C7-44CB-A5AA-913DF8B31861}" srcId="{CC74CE81-3EAA-46BE-9B93-F62730FD0F17}" destId="{021DD433-0CB1-40D5-B67C-9D301A584988}" srcOrd="0" destOrd="0" parTransId="{DADF1C65-4B45-492A-9A0A-DD18FB714BB4}" sibTransId="{BBCB4875-E76F-4898-A535-00F176372710}"/>
    <dgm:cxn modelId="{EA7DA246-42B3-4FD7-94A7-4B6324A0783C}" type="presOf" srcId="{E715B4CF-5DEC-4BEF-B27B-6532622DC833}" destId="{6244CD18-A3CC-4E1E-A6C8-3337B9F73022}" srcOrd="0" destOrd="0" presId="urn:microsoft.com/office/officeart/2005/8/layout/radial4"/>
    <dgm:cxn modelId="{E25CBB44-DAAC-4169-82CA-846B6C6B075A}" srcId="{021DD433-0CB1-40D5-B67C-9D301A584988}" destId="{5EA2D370-D703-4D0A-9FAF-1E2D02A7D883}" srcOrd="2" destOrd="0" parTransId="{FDC071A6-2A0F-4ED5-A450-C22FA3CA9332}" sibTransId="{92655AAC-750B-4947-91A9-430545E3513F}"/>
    <dgm:cxn modelId="{684E5AC9-7544-4ECB-B88C-F70D6E71E222}" type="presOf" srcId="{5E28FA48-B269-4568-B07F-DA8DBED975F2}" destId="{D3800B2C-24B4-41DC-A937-2CCED0847C26}" srcOrd="0" destOrd="0" presId="urn:microsoft.com/office/officeart/2005/8/layout/radial4"/>
    <dgm:cxn modelId="{A621081D-4F2E-4AD5-BD07-E1F526FF317F}" type="presOf" srcId="{5EA2D370-D703-4D0A-9FAF-1E2D02A7D883}" destId="{8BBFA8A9-4A7E-44AB-8E52-E5B3957A870C}" srcOrd="0" destOrd="0" presId="urn:microsoft.com/office/officeart/2005/8/layout/radial4"/>
    <dgm:cxn modelId="{E05DFBB6-CBA0-49A5-A5C3-487396460ED2}" type="presOf" srcId="{D2F24439-1F8B-4F03-B672-E5509740060C}" destId="{95908DB5-EE7A-4808-B981-6F34AF7BDF24}" srcOrd="0" destOrd="0" presId="urn:microsoft.com/office/officeart/2005/8/layout/radial4"/>
    <dgm:cxn modelId="{7CADA5B5-DBCD-4994-9D26-DA0B598A7F8C}" type="presOf" srcId="{A98B46F3-DF55-4F3F-A25B-D86CC64979DA}" destId="{58841A7A-1E55-4318-BE39-22C47E1F81A6}" srcOrd="0" destOrd="0" presId="urn:microsoft.com/office/officeart/2005/8/layout/radial4"/>
    <dgm:cxn modelId="{A3A573D6-99B3-47DB-A466-5CAF2B0BB097}" srcId="{021DD433-0CB1-40D5-B67C-9D301A584988}" destId="{9E1BC04E-507C-4F00-B785-844A24728997}" srcOrd="3" destOrd="0" parTransId="{D2F24439-1F8B-4F03-B672-E5509740060C}" sibTransId="{A0FB2540-9A68-4922-9DE1-C690F4A1E24C}"/>
    <dgm:cxn modelId="{12E99667-334C-4EE9-A241-69078FB04BAF}" type="presOf" srcId="{CC74CE81-3EAA-46BE-9B93-F62730FD0F17}" destId="{7A2D6499-CD18-4D98-941F-21C1CE6D68A3}" srcOrd="0" destOrd="0" presId="urn:microsoft.com/office/officeart/2005/8/layout/radial4"/>
    <dgm:cxn modelId="{AF7DAAC7-F4A2-4DD1-897D-F8D8D832A33D}" type="presOf" srcId="{BE58415D-5388-481E-84D7-334B98B5EA95}" destId="{87C647D9-CB91-4D02-AA0C-904686C5FB62}" srcOrd="0" destOrd="0" presId="urn:microsoft.com/office/officeart/2005/8/layout/radial4"/>
    <dgm:cxn modelId="{23648CEF-9EE8-4864-9EF3-38CB2E47FF7F}" type="presOf" srcId="{FDC071A6-2A0F-4ED5-A450-C22FA3CA9332}" destId="{3F753E6A-C6D5-4196-969D-CAA20E8DEDF5}" srcOrd="0" destOrd="0" presId="urn:microsoft.com/office/officeart/2005/8/layout/radial4"/>
    <dgm:cxn modelId="{54D6C826-D98B-4BF5-A6E6-217E5B71CC64}" srcId="{021DD433-0CB1-40D5-B67C-9D301A584988}" destId="{BE58415D-5388-481E-84D7-334B98B5EA95}" srcOrd="0" destOrd="0" parTransId="{E715B4CF-5DEC-4BEF-B27B-6532622DC833}" sibTransId="{A1F3FE9C-172A-4F3C-BBC9-3F3EB8E6951E}"/>
    <dgm:cxn modelId="{583E9DA2-8CC7-43B3-8BEC-B9EAFF13E001}" type="presOf" srcId="{9E1BC04E-507C-4F00-B785-844A24728997}" destId="{60E671D1-A970-4820-AE74-C5343294986F}" srcOrd="0" destOrd="0" presId="urn:microsoft.com/office/officeart/2005/8/layout/radial4"/>
    <dgm:cxn modelId="{4F9FE91B-CFF0-4EE9-B9BF-89BE1D4C832F}" type="presOf" srcId="{021DD433-0CB1-40D5-B67C-9D301A584988}" destId="{692D55F8-1C6E-4383-8549-3CBB94273570}" srcOrd="0" destOrd="0" presId="urn:microsoft.com/office/officeart/2005/8/layout/radial4"/>
    <dgm:cxn modelId="{922BF7C4-9A57-465D-AC45-7A338CD1D8B1}" type="presOf" srcId="{DCECF389-F87E-4296-9D36-4813CA08F3D6}" destId="{ED179BB3-F177-47ED-9658-8FE03A103A86}" srcOrd="0" destOrd="0" presId="urn:microsoft.com/office/officeart/2005/8/layout/radial4"/>
    <dgm:cxn modelId="{2F3C8996-05F5-4207-8760-E52752F9C997}" srcId="{021DD433-0CB1-40D5-B67C-9D301A584988}" destId="{A98B46F3-DF55-4F3F-A25B-D86CC64979DA}" srcOrd="1" destOrd="0" parTransId="{DCECF389-F87E-4296-9D36-4813CA08F3D6}" sibTransId="{DFC7368B-C0E5-4BBC-BC2B-E7F6A3847157}"/>
    <dgm:cxn modelId="{23F3636A-D168-4744-9ECA-201BDEF18ED1}" type="presOf" srcId="{1DBF39D6-16BF-45F6-96F3-5A32AB9DC292}" destId="{1569C129-66F7-405D-A809-1E8E40636AC8}" srcOrd="0" destOrd="0" presId="urn:microsoft.com/office/officeart/2005/8/layout/radial4"/>
    <dgm:cxn modelId="{EE15359A-244D-4961-8082-AE5877DEC43C}" type="presParOf" srcId="{7A2D6499-CD18-4D98-941F-21C1CE6D68A3}" destId="{692D55F8-1C6E-4383-8549-3CBB94273570}" srcOrd="0" destOrd="0" presId="urn:microsoft.com/office/officeart/2005/8/layout/radial4"/>
    <dgm:cxn modelId="{51A31D6C-F9C5-4472-9021-E5971AD86249}" type="presParOf" srcId="{7A2D6499-CD18-4D98-941F-21C1CE6D68A3}" destId="{6244CD18-A3CC-4E1E-A6C8-3337B9F73022}" srcOrd="1" destOrd="0" presId="urn:microsoft.com/office/officeart/2005/8/layout/radial4"/>
    <dgm:cxn modelId="{EDC01E5B-400C-409E-A75B-F3D2DF5A493E}" type="presParOf" srcId="{7A2D6499-CD18-4D98-941F-21C1CE6D68A3}" destId="{87C647D9-CB91-4D02-AA0C-904686C5FB62}" srcOrd="2" destOrd="0" presId="urn:microsoft.com/office/officeart/2005/8/layout/radial4"/>
    <dgm:cxn modelId="{A63D4BC1-E709-47F2-86BE-014E774514DB}" type="presParOf" srcId="{7A2D6499-CD18-4D98-941F-21C1CE6D68A3}" destId="{ED179BB3-F177-47ED-9658-8FE03A103A86}" srcOrd="3" destOrd="0" presId="urn:microsoft.com/office/officeart/2005/8/layout/radial4"/>
    <dgm:cxn modelId="{CDA26B90-9E0E-4F0C-89B4-7BE578086071}" type="presParOf" srcId="{7A2D6499-CD18-4D98-941F-21C1CE6D68A3}" destId="{58841A7A-1E55-4318-BE39-22C47E1F81A6}" srcOrd="4" destOrd="0" presId="urn:microsoft.com/office/officeart/2005/8/layout/radial4"/>
    <dgm:cxn modelId="{D6299E30-57F8-4CCF-803A-1363FA476152}" type="presParOf" srcId="{7A2D6499-CD18-4D98-941F-21C1CE6D68A3}" destId="{3F753E6A-C6D5-4196-969D-CAA20E8DEDF5}" srcOrd="5" destOrd="0" presId="urn:microsoft.com/office/officeart/2005/8/layout/radial4"/>
    <dgm:cxn modelId="{0A133763-4E8C-44AF-97D9-7FC33F681D1C}" type="presParOf" srcId="{7A2D6499-CD18-4D98-941F-21C1CE6D68A3}" destId="{8BBFA8A9-4A7E-44AB-8E52-E5B3957A870C}" srcOrd="6" destOrd="0" presId="urn:microsoft.com/office/officeart/2005/8/layout/radial4"/>
    <dgm:cxn modelId="{38D6D050-C6BF-4B7E-B0BA-F0C817399599}" type="presParOf" srcId="{7A2D6499-CD18-4D98-941F-21C1CE6D68A3}" destId="{95908DB5-EE7A-4808-B981-6F34AF7BDF24}" srcOrd="7" destOrd="0" presId="urn:microsoft.com/office/officeart/2005/8/layout/radial4"/>
    <dgm:cxn modelId="{AA676798-1B7B-4418-B0DC-289663FF8401}" type="presParOf" srcId="{7A2D6499-CD18-4D98-941F-21C1CE6D68A3}" destId="{60E671D1-A970-4820-AE74-C5343294986F}" srcOrd="8" destOrd="0" presId="urn:microsoft.com/office/officeart/2005/8/layout/radial4"/>
    <dgm:cxn modelId="{8C403D08-8137-44E2-930C-13BE383F75B4}" type="presParOf" srcId="{7A2D6499-CD18-4D98-941F-21C1CE6D68A3}" destId="{1569C129-66F7-405D-A809-1E8E40636AC8}" srcOrd="9" destOrd="0" presId="urn:microsoft.com/office/officeart/2005/8/layout/radial4"/>
    <dgm:cxn modelId="{CD26A6A2-DEF2-4E9A-99B1-470F5F6BC329}" type="presParOf" srcId="{7A2D6499-CD18-4D98-941F-21C1CE6D68A3}" destId="{D3800B2C-24B4-41DC-A937-2CCED0847C26}"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586FA6-C5D4-4B7D-8DFC-DD5F6D44E08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D93E1D9E-F0BB-43F9-BB69-1D774DE1D1C4}">
      <dgm:prSet phldrT="[Text]"/>
      <dgm:spPr>
        <a:solidFill>
          <a:schemeClr val="accent1">
            <a:lumMod val="60000"/>
            <a:lumOff val="40000"/>
          </a:schemeClr>
        </a:solidFill>
      </dgm:spPr>
      <dgm:t>
        <a:bodyPr/>
        <a:lstStyle/>
        <a:p>
          <a:r>
            <a:rPr lang="en-GB" dirty="0" smtClean="0"/>
            <a:t>Economic Operators</a:t>
          </a:r>
          <a:endParaRPr lang="en-GB" dirty="0"/>
        </a:p>
      </dgm:t>
    </dgm:pt>
    <dgm:pt modelId="{595CC077-7712-46B9-BA38-FDDDC9A10FF7}" type="parTrans" cxnId="{BFCBAC5A-FEF1-4A01-8281-A0B8701EA05F}">
      <dgm:prSet/>
      <dgm:spPr/>
      <dgm:t>
        <a:bodyPr/>
        <a:lstStyle/>
        <a:p>
          <a:endParaRPr lang="en-GB"/>
        </a:p>
      </dgm:t>
    </dgm:pt>
    <dgm:pt modelId="{AFCCAC05-8BE6-4E30-80D7-65ABEED53F93}" type="sibTrans" cxnId="{BFCBAC5A-FEF1-4A01-8281-A0B8701EA05F}">
      <dgm:prSet/>
      <dgm:spPr/>
      <dgm:t>
        <a:bodyPr/>
        <a:lstStyle/>
        <a:p>
          <a:endParaRPr lang="en-GB"/>
        </a:p>
      </dgm:t>
    </dgm:pt>
    <dgm:pt modelId="{B0D02CB1-58FE-427A-B3CD-79B077620A95}">
      <dgm:prSet phldrT="[Text]"/>
      <dgm:spPr/>
      <dgm:t>
        <a:bodyPr/>
        <a:lstStyle/>
        <a:p>
          <a:r>
            <a:rPr lang="en-GB" dirty="0" smtClean="0"/>
            <a:t>Manufacturer</a:t>
          </a:r>
          <a:endParaRPr lang="en-GB" dirty="0"/>
        </a:p>
      </dgm:t>
    </dgm:pt>
    <dgm:pt modelId="{29984C56-4586-4C45-BBDD-2EA7884531F5}" type="parTrans" cxnId="{A4706383-555D-464F-877C-B189575669EB}">
      <dgm:prSet/>
      <dgm:spPr/>
      <dgm:t>
        <a:bodyPr/>
        <a:lstStyle/>
        <a:p>
          <a:endParaRPr lang="en-GB"/>
        </a:p>
      </dgm:t>
    </dgm:pt>
    <dgm:pt modelId="{B9957A9F-F8B1-4346-A7BA-6AA6611EEA20}" type="sibTrans" cxnId="{A4706383-555D-464F-877C-B189575669EB}">
      <dgm:prSet/>
      <dgm:spPr/>
      <dgm:t>
        <a:bodyPr/>
        <a:lstStyle/>
        <a:p>
          <a:endParaRPr lang="en-GB"/>
        </a:p>
      </dgm:t>
    </dgm:pt>
    <dgm:pt modelId="{A529C262-0C5B-47F4-9298-91CFCB2760F5}">
      <dgm:prSet phldrT="[Text]"/>
      <dgm:spPr/>
      <dgm:t>
        <a:bodyPr/>
        <a:lstStyle/>
        <a:p>
          <a:r>
            <a:rPr lang="en-GB" dirty="0" smtClean="0"/>
            <a:t>Authorised representative</a:t>
          </a:r>
          <a:endParaRPr lang="en-GB" dirty="0"/>
        </a:p>
      </dgm:t>
    </dgm:pt>
    <dgm:pt modelId="{A14BC09D-0605-43E2-8309-B91051F1BE9A}" type="parTrans" cxnId="{DC1FBEEC-2455-4649-A2A1-7160BE761979}">
      <dgm:prSet/>
      <dgm:spPr/>
      <dgm:t>
        <a:bodyPr/>
        <a:lstStyle/>
        <a:p>
          <a:endParaRPr lang="en-GB"/>
        </a:p>
      </dgm:t>
    </dgm:pt>
    <dgm:pt modelId="{CC3D2F19-4D56-47FC-B838-1D391E68A375}" type="sibTrans" cxnId="{DC1FBEEC-2455-4649-A2A1-7160BE761979}">
      <dgm:prSet/>
      <dgm:spPr/>
      <dgm:t>
        <a:bodyPr/>
        <a:lstStyle/>
        <a:p>
          <a:endParaRPr lang="en-GB"/>
        </a:p>
      </dgm:t>
    </dgm:pt>
    <dgm:pt modelId="{8B7400BD-1538-4438-B0DA-35F278549BD6}">
      <dgm:prSet phldrT="[Text]" custT="1"/>
      <dgm:spPr/>
      <dgm:t>
        <a:bodyPr/>
        <a:lstStyle/>
        <a:p>
          <a:pPr algn="ctr"/>
          <a:endParaRPr lang="en-GB" sz="2300" baseline="0" dirty="0" smtClean="0"/>
        </a:p>
        <a:p>
          <a:pPr algn="ctr"/>
          <a:r>
            <a:rPr lang="en-GB" sz="2300" baseline="0" dirty="0" smtClean="0"/>
            <a:t>Importer</a:t>
          </a:r>
        </a:p>
        <a:p>
          <a:pPr algn="ctr"/>
          <a:endParaRPr lang="en-GB" sz="2000" dirty="0"/>
        </a:p>
      </dgm:t>
    </dgm:pt>
    <dgm:pt modelId="{D500D0D4-006C-4644-B20D-AF32FEB5000A}" type="parTrans" cxnId="{12ABCAC6-09AF-4BA7-9317-B3CAD1FC3DB5}">
      <dgm:prSet/>
      <dgm:spPr/>
      <dgm:t>
        <a:bodyPr/>
        <a:lstStyle/>
        <a:p>
          <a:endParaRPr lang="en-GB"/>
        </a:p>
      </dgm:t>
    </dgm:pt>
    <dgm:pt modelId="{60FBA16C-FC77-4FA7-90CE-A70C63ABA89A}" type="sibTrans" cxnId="{12ABCAC6-09AF-4BA7-9317-B3CAD1FC3DB5}">
      <dgm:prSet/>
      <dgm:spPr/>
      <dgm:t>
        <a:bodyPr/>
        <a:lstStyle/>
        <a:p>
          <a:endParaRPr lang="en-GB"/>
        </a:p>
      </dgm:t>
    </dgm:pt>
    <dgm:pt modelId="{55FF8AA8-BF0F-4815-BB53-C29157B31B36}">
      <dgm:prSet phldrT="[Text]" custT="1"/>
      <dgm:spPr/>
      <dgm:t>
        <a:bodyPr/>
        <a:lstStyle/>
        <a:p>
          <a:pPr algn="ctr"/>
          <a:endParaRPr lang="en-GB" sz="2300" dirty="0" smtClean="0"/>
        </a:p>
        <a:p>
          <a:pPr algn="ctr"/>
          <a:r>
            <a:rPr lang="en-GB" sz="2300" dirty="0" smtClean="0"/>
            <a:t>Distributor</a:t>
          </a:r>
        </a:p>
        <a:p>
          <a:pPr algn="l"/>
          <a:endParaRPr lang="en-GB" sz="1400" dirty="0" smtClean="0"/>
        </a:p>
        <a:p>
          <a:pPr algn="ctr"/>
          <a:endParaRPr lang="en-GB" sz="2300" dirty="0"/>
        </a:p>
      </dgm:t>
    </dgm:pt>
    <dgm:pt modelId="{57709E78-F4D0-4514-AF73-DBC3DFFDD6BF}" type="parTrans" cxnId="{36A706B2-93B2-4CA2-B95C-FEE97A66B91E}">
      <dgm:prSet/>
      <dgm:spPr/>
      <dgm:t>
        <a:bodyPr/>
        <a:lstStyle/>
        <a:p>
          <a:endParaRPr lang="en-GB"/>
        </a:p>
      </dgm:t>
    </dgm:pt>
    <dgm:pt modelId="{36A47D31-910B-4A0D-A564-A6E11BA15AF1}" type="sibTrans" cxnId="{36A706B2-93B2-4CA2-B95C-FEE97A66B91E}">
      <dgm:prSet/>
      <dgm:spPr/>
      <dgm:t>
        <a:bodyPr/>
        <a:lstStyle/>
        <a:p>
          <a:endParaRPr lang="en-GB"/>
        </a:p>
      </dgm:t>
    </dgm:pt>
    <dgm:pt modelId="{C0D5A636-C0A9-4E5E-A996-2C7B6E3194DF}" type="pres">
      <dgm:prSet presAssocID="{18586FA6-C5D4-4B7D-8DFC-DD5F6D44E086}" presName="cycle" presStyleCnt="0">
        <dgm:presLayoutVars>
          <dgm:chMax val="1"/>
          <dgm:dir/>
          <dgm:animLvl val="ctr"/>
          <dgm:resizeHandles val="exact"/>
        </dgm:presLayoutVars>
      </dgm:prSet>
      <dgm:spPr/>
      <dgm:t>
        <a:bodyPr/>
        <a:lstStyle/>
        <a:p>
          <a:endParaRPr lang="en-GB"/>
        </a:p>
      </dgm:t>
    </dgm:pt>
    <dgm:pt modelId="{807E32C4-3112-4984-87B4-74820F5E9163}" type="pres">
      <dgm:prSet presAssocID="{D93E1D9E-F0BB-43F9-BB69-1D774DE1D1C4}" presName="centerShape" presStyleLbl="node0" presStyleIdx="0" presStyleCnt="1" custLinFactNeighborX="-2623" custLinFactNeighborY="-6146"/>
      <dgm:spPr/>
      <dgm:t>
        <a:bodyPr/>
        <a:lstStyle/>
        <a:p>
          <a:endParaRPr lang="en-GB"/>
        </a:p>
      </dgm:t>
    </dgm:pt>
    <dgm:pt modelId="{A169F506-E197-4CD6-8358-177E852B89B7}" type="pres">
      <dgm:prSet presAssocID="{29984C56-4586-4C45-BBDD-2EA7884531F5}" presName="parTrans" presStyleLbl="bgSibTrans2D1" presStyleIdx="0" presStyleCnt="4"/>
      <dgm:spPr/>
      <dgm:t>
        <a:bodyPr/>
        <a:lstStyle/>
        <a:p>
          <a:endParaRPr lang="en-GB"/>
        </a:p>
      </dgm:t>
    </dgm:pt>
    <dgm:pt modelId="{31BA226B-DE98-4717-8F5A-F6B81F0B02F0}" type="pres">
      <dgm:prSet presAssocID="{B0D02CB1-58FE-427A-B3CD-79B077620A95}" presName="node" presStyleLbl="node1" presStyleIdx="0" presStyleCnt="4" custScaleX="91442" custScaleY="99629" custRadScaleRad="112980" custRadScaleInc="-6278">
        <dgm:presLayoutVars>
          <dgm:bulletEnabled val="1"/>
        </dgm:presLayoutVars>
      </dgm:prSet>
      <dgm:spPr/>
      <dgm:t>
        <a:bodyPr/>
        <a:lstStyle/>
        <a:p>
          <a:endParaRPr lang="en-GB"/>
        </a:p>
      </dgm:t>
    </dgm:pt>
    <dgm:pt modelId="{5488A415-01D2-4A84-9789-9BD3A1624A69}" type="pres">
      <dgm:prSet presAssocID="{A14BC09D-0605-43E2-8309-B91051F1BE9A}" presName="parTrans" presStyleLbl="bgSibTrans2D1" presStyleIdx="1" presStyleCnt="4"/>
      <dgm:spPr/>
      <dgm:t>
        <a:bodyPr/>
        <a:lstStyle/>
        <a:p>
          <a:endParaRPr lang="en-GB"/>
        </a:p>
      </dgm:t>
    </dgm:pt>
    <dgm:pt modelId="{7615D4B4-6DD0-44FC-908B-9902E0E4A55A}" type="pres">
      <dgm:prSet presAssocID="{A529C262-0C5B-47F4-9298-91CFCB2760F5}" presName="node" presStyleLbl="node1" presStyleIdx="1" presStyleCnt="4" custScaleX="108980" custScaleY="89547" custRadScaleRad="118207" custRadScaleInc="-27292">
        <dgm:presLayoutVars>
          <dgm:bulletEnabled val="1"/>
        </dgm:presLayoutVars>
      </dgm:prSet>
      <dgm:spPr/>
      <dgm:t>
        <a:bodyPr/>
        <a:lstStyle/>
        <a:p>
          <a:endParaRPr lang="en-GB"/>
        </a:p>
      </dgm:t>
    </dgm:pt>
    <dgm:pt modelId="{586D4403-9266-4FDA-97E2-FA21AC42F683}" type="pres">
      <dgm:prSet presAssocID="{D500D0D4-006C-4644-B20D-AF32FEB5000A}" presName="parTrans" presStyleLbl="bgSibTrans2D1" presStyleIdx="2" presStyleCnt="4"/>
      <dgm:spPr/>
      <dgm:t>
        <a:bodyPr/>
        <a:lstStyle/>
        <a:p>
          <a:endParaRPr lang="en-GB"/>
        </a:p>
      </dgm:t>
    </dgm:pt>
    <dgm:pt modelId="{3F4707DA-35A0-4DAA-93F2-A9828FDF7D61}" type="pres">
      <dgm:prSet presAssocID="{8B7400BD-1538-4438-B0DA-35F278549BD6}" presName="node" presStyleLbl="node1" presStyleIdx="2" presStyleCnt="4" custScaleX="85024" custScaleY="80190" custRadScaleRad="105719" custRadScaleInc="-2048">
        <dgm:presLayoutVars>
          <dgm:bulletEnabled val="1"/>
        </dgm:presLayoutVars>
      </dgm:prSet>
      <dgm:spPr/>
      <dgm:t>
        <a:bodyPr/>
        <a:lstStyle/>
        <a:p>
          <a:endParaRPr lang="en-GB"/>
        </a:p>
      </dgm:t>
    </dgm:pt>
    <dgm:pt modelId="{C169D203-7760-45F4-B2EF-379DE0AA9C81}" type="pres">
      <dgm:prSet presAssocID="{57709E78-F4D0-4514-AF73-DBC3DFFDD6BF}" presName="parTrans" presStyleLbl="bgSibTrans2D1" presStyleIdx="3" presStyleCnt="4"/>
      <dgm:spPr/>
      <dgm:t>
        <a:bodyPr/>
        <a:lstStyle/>
        <a:p>
          <a:endParaRPr lang="en-GB"/>
        </a:p>
      </dgm:t>
    </dgm:pt>
    <dgm:pt modelId="{39E2CDE5-2675-4D28-9F9E-1D54B59D246D}" type="pres">
      <dgm:prSet presAssocID="{55FF8AA8-BF0F-4815-BB53-C29157B31B36}" presName="node" presStyleLbl="node1" presStyleIdx="3" presStyleCnt="4" custScaleX="92016" custScaleY="70252" custRadScaleRad="120642" custRadScaleInc="-612">
        <dgm:presLayoutVars>
          <dgm:bulletEnabled val="1"/>
        </dgm:presLayoutVars>
      </dgm:prSet>
      <dgm:spPr/>
      <dgm:t>
        <a:bodyPr/>
        <a:lstStyle/>
        <a:p>
          <a:endParaRPr lang="en-GB"/>
        </a:p>
      </dgm:t>
    </dgm:pt>
  </dgm:ptLst>
  <dgm:cxnLst>
    <dgm:cxn modelId="{12D393EF-4513-44E2-94AA-8E3DBCA2CCDB}" type="presOf" srcId="{D500D0D4-006C-4644-B20D-AF32FEB5000A}" destId="{586D4403-9266-4FDA-97E2-FA21AC42F683}" srcOrd="0" destOrd="0" presId="urn:microsoft.com/office/officeart/2005/8/layout/radial4"/>
    <dgm:cxn modelId="{A3B7BADF-CBD5-4B84-82EE-7616FB3ABD27}" type="presOf" srcId="{D93E1D9E-F0BB-43F9-BB69-1D774DE1D1C4}" destId="{807E32C4-3112-4984-87B4-74820F5E9163}" srcOrd="0" destOrd="0" presId="urn:microsoft.com/office/officeart/2005/8/layout/radial4"/>
    <dgm:cxn modelId="{CAF6AF30-DAD0-4C47-8B55-5333DD2F87F3}" type="presOf" srcId="{A14BC09D-0605-43E2-8309-B91051F1BE9A}" destId="{5488A415-01D2-4A84-9789-9BD3A1624A69}" srcOrd="0" destOrd="0" presId="urn:microsoft.com/office/officeart/2005/8/layout/radial4"/>
    <dgm:cxn modelId="{A4706383-555D-464F-877C-B189575669EB}" srcId="{D93E1D9E-F0BB-43F9-BB69-1D774DE1D1C4}" destId="{B0D02CB1-58FE-427A-B3CD-79B077620A95}" srcOrd="0" destOrd="0" parTransId="{29984C56-4586-4C45-BBDD-2EA7884531F5}" sibTransId="{B9957A9F-F8B1-4346-A7BA-6AA6611EEA20}"/>
    <dgm:cxn modelId="{794C10C3-4C29-453B-A05B-43AAF97DD9AB}" type="presOf" srcId="{55FF8AA8-BF0F-4815-BB53-C29157B31B36}" destId="{39E2CDE5-2675-4D28-9F9E-1D54B59D246D}" srcOrd="0" destOrd="0" presId="urn:microsoft.com/office/officeart/2005/8/layout/radial4"/>
    <dgm:cxn modelId="{D283FDD7-EF96-49C9-B9A8-9A1B3657B69A}" type="presOf" srcId="{57709E78-F4D0-4514-AF73-DBC3DFFDD6BF}" destId="{C169D203-7760-45F4-B2EF-379DE0AA9C81}" srcOrd="0" destOrd="0" presId="urn:microsoft.com/office/officeart/2005/8/layout/radial4"/>
    <dgm:cxn modelId="{36A706B2-93B2-4CA2-B95C-FEE97A66B91E}" srcId="{D93E1D9E-F0BB-43F9-BB69-1D774DE1D1C4}" destId="{55FF8AA8-BF0F-4815-BB53-C29157B31B36}" srcOrd="3" destOrd="0" parTransId="{57709E78-F4D0-4514-AF73-DBC3DFFDD6BF}" sibTransId="{36A47D31-910B-4A0D-A564-A6E11BA15AF1}"/>
    <dgm:cxn modelId="{11B9F41D-A7E5-4B8D-BC4F-AD7424016C6F}" type="presOf" srcId="{18586FA6-C5D4-4B7D-8DFC-DD5F6D44E086}" destId="{C0D5A636-C0A9-4E5E-A996-2C7B6E3194DF}" srcOrd="0" destOrd="0" presId="urn:microsoft.com/office/officeart/2005/8/layout/radial4"/>
    <dgm:cxn modelId="{BFCBAC5A-FEF1-4A01-8281-A0B8701EA05F}" srcId="{18586FA6-C5D4-4B7D-8DFC-DD5F6D44E086}" destId="{D93E1D9E-F0BB-43F9-BB69-1D774DE1D1C4}" srcOrd="0" destOrd="0" parTransId="{595CC077-7712-46B9-BA38-FDDDC9A10FF7}" sibTransId="{AFCCAC05-8BE6-4E30-80D7-65ABEED53F93}"/>
    <dgm:cxn modelId="{DC1FBEEC-2455-4649-A2A1-7160BE761979}" srcId="{D93E1D9E-F0BB-43F9-BB69-1D774DE1D1C4}" destId="{A529C262-0C5B-47F4-9298-91CFCB2760F5}" srcOrd="1" destOrd="0" parTransId="{A14BC09D-0605-43E2-8309-B91051F1BE9A}" sibTransId="{CC3D2F19-4D56-47FC-B838-1D391E68A375}"/>
    <dgm:cxn modelId="{D9FB913F-D78E-417A-A535-AF9C31469ECA}" type="presOf" srcId="{8B7400BD-1538-4438-B0DA-35F278549BD6}" destId="{3F4707DA-35A0-4DAA-93F2-A9828FDF7D61}" srcOrd="0" destOrd="0" presId="urn:microsoft.com/office/officeart/2005/8/layout/radial4"/>
    <dgm:cxn modelId="{99DC5E05-98FB-4F75-A5C5-D467C19AE1A1}" type="presOf" srcId="{29984C56-4586-4C45-BBDD-2EA7884531F5}" destId="{A169F506-E197-4CD6-8358-177E852B89B7}" srcOrd="0" destOrd="0" presId="urn:microsoft.com/office/officeart/2005/8/layout/radial4"/>
    <dgm:cxn modelId="{12ABCAC6-09AF-4BA7-9317-B3CAD1FC3DB5}" srcId="{D93E1D9E-F0BB-43F9-BB69-1D774DE1D1C4}" destId="{8B7400BD-1538-4438-B0DA-35F278549BD6}" srcOrd="2" destOrd="0" parTransId="{D500D0D4-006C-4644-B20D-AF32FEB5000A}" sibTransId="{60FBA16C-FC77-4FA7-90CE-A70C63ABA89A}"/>
    <dgm:cxn modelId="{CE381022-9A18-494A-9399-52FF51139914}" type="presOf" srcId="{B0D02CB1-58FE-427A-B3CD-79B077620A95}" destId="{31BA226B-DE98-4717-8F5A-F6B81F0B02F0}" srcOrd="0" destOrd="0" presId="urn:microsoft.com/office/officeart/2005/8/layout/radial4"/>
    <dgm:cxn modelId="{634FA64B-1806-4D9E-ACC2-952FE10096B5}" type="presOf" srcId="{A529C262-0C5B-47F4-9298-91CFCB2760F5}" destId="{7615D4B4-6DD0-44FC-908B-9902E0E4A55A}" srcOrd="0" destOrd="0" presId="urn:microsoft.com/office/officeart/2005/8/layout/radial4"/>
    <dgm:cxn modelId="{F26F0512-6D73-4893-93B9-D509BFBE9263}" type="presParOf" srcId="{C0D5A636-C0A9-4E5E-A996-2C7B6E3194DF}" destId="{807E32C4-3112-4984-87B4-74820F5E9163}" srcOrd="0" destOrd="0" presId="urn:microsoft.com/office/officeart/2005/8/layout/radial4"/>
    <dgm:cxn modelId="{E065FAFC-AA51-4342-9423-AC2F7B9CC7A4}" type="presParOf" srcId="{C0D5A636-C0A9-4E5E-A996-2C7B6E3194DF}" destId="{A169F506-E197-4CD6-8358-177E852B89B7}" srcOrd="1" destOrd="0" presId="urn:microsoft.com/office/officeart/2005/8/layout/radial4"/>
    <dgm:cxn modelId="{10A9A23C-A129-410E-9FE3-272C3B441A01}" type="presParOf" srcId="{C0D5A636-C0A9-4E5E-A996-2C7B6E3194DF}" destId="{31BA226B-DE98-4717-8F5A-F6B81F0B02F0}" srcOrd="2" destOrd="0" presId="urn:microsoft.com/office/officeart/2005/8/layout/radial4"/>
    <dgm:cxn modelId="{0B4283C6-A7FB-4D28-BD25-9ACE22A56DBA}" type="presParOf" srcId="{C0D5A636-C0A9-4E5E-A996-2C7B6E3194DF}" destId="{5488A415-01D2-4A84-9789-9BD3A1624A69}" srcOrd="3" destOrd="0" presId="urn:microsoft.com/office/officeart/2005/8/layout/radial4"/>
    <dgm:cxn modelId="{71828E55-17A5-4411-AF74-2EE7549D37DA}" type="presParOf" srcId="{C0D5A636-C0A9-4E5E-A996-2C7B6E3194DF}" destId="{7615D4B4-6DD0-44FC-908B-9902E0E4A55A}" srcOrd="4" destOrd="0" presId="urn:microsoft.com/office/officeart/2005/8/layout/radial4"/>
    <dgm:cxn modelId="{439099F7-A5B4-49E3-9AC7-DDDB81EB68E5}" type="presParOf" srcId="{C0D5A636-C0A9-4E5E-A996-2C7B6E3194DF}" destId="{586D4403-9266-4FDA-97E2-FA21AC42F683}" srcOrd="5" destOrd="0" presId="urn:microsoft.com/office/officeart/2005/8/layout/radial4"/>
    <dgm:cxn modelId="{F795819A-D28E-4922-A053-8F6517D47767}" type="presParOf" srcId="{C0D5A636-C0A9-4E5E-A996-2C7B6E3194DF}" destId="{3F4707DA-35A0-4DAA-93F2-A9828FDF7D61}" srcOrd="6" destOrd="0" presId="urn:microsoft.com/office/officeart/2005/8/layout/radial4"/>
    <dgm:cxn modelId="{341BB233-A8F7-43B3-8655-491537E7DC34}" type="presParOf" srcId="{C0D5A636-C0A9-4E5E-A996-2C7B6E3194DF}" destId="{C169D203-7760-45F4-B2EF-379DE0AA9C81}" srcOrd="7" destOrd="0" presId="urn:microsoft.com/office/officeart/2005/8/layout/radial4"/>
    <dgm:cxn modelId="{CAA54971-D21C-47D1-ABC5-2ED7255724D5}" type="presParOf" srcId="{C0D5A636-C0A9-4E5E-A996-2C7B6E3194DF}" destId="{39E2CDE5-2675-4D28-9F9E-1D54B59D246D}"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0EE-559C-4E6C-A6CA-89FC18B8BBDF}">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25DDE8-D23D-4917-8210-E07517506F0E}">
      <dsp:nvSpPr>
        <dsp:cNvPr id="0" name=""/>
        <dsp:cNvSpPr/>
      </dsp:nvSpPr>
      <dsp:spPr>
        <a:xfrm>
          <a:off x="427226" y="282782"/>
          <a:ext cx="7739890" cy="5659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What is transportable pressure equipment (TPE)? </a:t>
          </a:r>
          <a:endParaRPr lang="en-GB" sz="2800" kern="1200" dirty="0"/>
        </a:p>
      </dsp:txBody>
      <dsp:txXfrm>
        <a:off x="427226" y="282782"/>
        <a:ext cx="7739890" cy="565926"/>
      </dsp:txXfrm>
    </dsp:sp>
    <dsp:sp modelId="{269B4E51-A235-4D14-ABEB-C0B972F6D4F9}">
      <dsp:nvSpPr>
        <dsp:cNvPr id="0" name=""/>
        <dsp:cNvSpPr/>
      </dsp:nvSpPr>
      <dsp:spPr>
        <a:xfrm>
          <a:off x="73522" y="212041"/>
          <a:ext cx="707408" cy="7074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B551E42-31DB-4ABD-AA77-37826BFB7FC5}">
      <dsp:nvSpPr>
        <dsp:cNvPr id="0" name=""/>
        <dsp:cNvSpPr/>
      </dsp:nvSpPr>
      <dsp:spPr>
        <a:xfrm>
          <a:off x="832752" y="1131400"/>
          <a:ext cx="7334364" cy="5659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How is the TPE directive implemented in IE? </a:t>
          </a:r>
          <a:endParaRPr lang="en-GB" sz="2800" kern="1200" dirty="0"/>
        </a:p>
      </dsp:txBody>
      <dsp:txXfrm>
        <a:off x="832752" y="1131400"/>
        <a:ext cx="7334364" cy="565926"/>
      </dsp:txXfrm>
    </dsp:sp>
    <dsp:sp modelId="{C8F4AD6A-C189-4BA0-B3CC-2054AC3C8B74}">
      <dsp:nvSpPr>
        <dsp:cNvPr id="0" name=""/>
        <dsp:cNvSpPr/>
      </dsp:nvSpPr>
      <dsp:spPr>
        <a:xfrm>
          <a:off x="479048" y="1060659"/>
          <a:ext cx="707408" cy="7074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60AB184-F25F-46AB-A78F-2F1EF5B5D923}">
      <dsp:nvSpPr>
        <dsp:cNvPr id="0" name=""/>
        <dsp:cNvSpPr/>
      </dsp:nvSpPr>
      <dsp:spPr>
        <a:xfrm>
          <a:off x="957216" y="1980018"/>
          <a:ext cx="7209900" cy="5659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What is required under the TPE directive? </a:t>
          </a:r>
          <a:endParaRPr lang="en-GB" sz="2800" kern="1200" dirty="0"/>
        </a:p>
      </dsp:txBody>
      <dsp:txXfrm>
        <a:off x="957216" y="1980018"/>
        <a:ext cx="7209900" cy="565926"/>
      </dsp:txXfrm>
    </dsp:sp>
    <dsp:sp modelId="{446E21FF-5CB1-4CDC-B180-E5FF9C45A809}">
      <dsp:nvSpPr>
        <dsp:cNvPr id="0" name=""/>
        <dsp:cNvSpPr/>
      </dsp:nvSpPr>
      <dsp:spPr>
        <a:xfrm>
          <a:off x="603512" y="1909277"/>
          <a:ext cx="707408" cy="7074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A3EE06B-FDF0-4CB6-8A51-B10DEB7F94A4}">
      <dsp:nvSpPr>
        <dsp:cNvPr id="0" name=""/>
        <dsp:cNvSpPr/>
      </dsp:nvSpPr>
      <dsp:spPr>
        <a:xfrm>
          <a:off x="832752" y="2828636"/>
          <a:ext cx="7334364" cy="5659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European Commission Notice 22 January 2018</a:t>
          </a:r>
          <a:endParaRPr lang="en-GB" sz="2800" kern="1200" dirty="0"/>
        </a:p>
      </dsp:txBody>
      <dsp:txXfrm>
        <a:off x="832752" y="2828636"/>
        <a:ext cx="7334364" cy="565926"/>
      </dsp:txXfrm>
    </dsp:sp>
    <dsp:sp modelId="{F2FD1B1A-187D-418F-AE4C-4848BB919C70}">
      <dsp:nvSpPr>
        <dsp:cNvPr id="0" name=""/>
        <dsp:cNvSpPr/>
      </dsp:nvSpPr>
      <dsp:spPr>
        <a:xfrm>
          <a:off x="479048" y="2757895"/>
          <a:ext cx="707408" cy="7074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23685F9-184C-43BD-83BD-88A0F5B72253}">
      <dsp:nvSpPr>
        <dsp:cNvPr id="0" name=""/>
        <dsp:cNvSpPr/>
      </dsp:nvSpPr>
      <dsp:spPr>
        <a:xfrm>
          <a:off x="427226" y="3677254"/>
          <a:ext cx="7739890" cy="5659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What are the implications of a ‘no deal’ scenario?</a:t>
          </a:r>
          <a:endParaRPr lang="en-GB" sz="2800" kern="1200" dirty="0"/>
        </a:p>
      </dsp:txBody>
      <dsp:txXfrm>
        <a:off x="427226" y="3677254"/>
        <a:ext cx="7739890" cy="565926"/>
      </dsp:txXfrm>
    </dsp:sp>
    <dsp:sp modelId="{578D3800-DBCD-41CF-9DC6-9ED23FBEB7C6}">
      <dsp:nvSpPr>
        <dsp:cNvPr id="0" name=""/>
        <dsp:cNvSpPr/>
      </dsp:nvSpPr>
      <dsp:spPr>
        <a:xfrm>
          <a:off x="73522" y="3606513"/>
          <a:ext cx="707408" cy="7074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08E84-6EDE-4CF9-8997-B5CE2AE51C45}">
      <dsp:nvSpPr>
        <dsp:cNvPr id="0" name=""/>
        <dsp:cNvSpPr/>
      </dsp:nvSpPr>
      <dsp:spPr>
        <a:xfrm>
          <a:off x="4041833" y="1350021"/>
          <a:ext cx="1422618" cy="1215271"/>
        </a:xfrm>
        <a:custGeom>
          <a:avLst/>
          <a:gdLst/>
          <a:ahLst/>
          <a:cxnLst/>
          <a:rect l="0" t="0" r="0" b="0"/>
          <a:pathLst>
            <a:path>
              <a:moveTo>
                <a:pt x="0" y="0"/>
              </a:moveTo>
              <a:lnTo>
                <a:pt x="0" y="967639"/>
              </a:lnTo>
              <a:lnTo>
                <a:pt x="1422618" y="967639"/>
              </a:lnTo>
              <a:lnTo>
                <a:pt x="1422618" y="12152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129605-0DC4-467B-9F69-8A660020AE31}">
      <dsp:nvSpPr>
        <dsp:cNvPr id="0" name=""/>
        <dsp:cNvSpPr/>
      </dsp:nvSpPr>
      <dsp:spPr>
        <a:xfrm>
          <a:off x="2610788" y="1350021"/>
          <a:ext cx="1431045" cy="1215271"/>
        </a:xfrm>
        <a:custGeom>
          <a:avLst/>
          <a:gdLst/>
          <a:ahLst/>
          <a:cxnLst/>
          <a:rect l="0" t="0" r="0" b="0"/>
          <a:pathLst>
            <a:path>
              <a:moveTo>
                <a:pt x="1431045" y="0"/>
              </a:moveTo>
              <a:lnTo>
                <a:pt x="1431045" y="967639"/>
              </a:lnTo>
              <a:lnTo>
                <a:pt x="0" y="967639"/>
              </a:lnTo>
              <a:lnTo>
                <a:pt x="0" y="12152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9CD3B3-512D-4487-BA6E-BDC1202503CB}">
      <dsp:nvSpPr>
        <dsp:cNvPr id="0" name=""/>
        <dsp:cNvSpPr/>
      </dsp:nvSpPr>
      <dsp:spPr>
        <a:xfrm>
          <a:off x="8427" y="139148"/>
          <a:ext cx="8066812" cy="12108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baseline="0" dirty="0" smtClean="0"/>
            <a:t>European Communities (Carriage of Dangerous Goods by Road and Use of Transportable Pressure Equipment) Regulations </a:t>
          </a:r>
        </a:p>
        <a:p>
          <a:pPr lvl="0" algn="ctr" defTabSz="889000">
            <a:lnSpc>
              <a:spcPct val="90000"/>
            </a:lnSpc>
            <a:spcBef>
              <a:spcPct val="0"/>
            </a:spcBef>
            <a:spcAft>
              <a:spcPct val="35000"/>
            </a:spcAft>
          </a:pPr>
          <a:r>
            <a:rPr lang="en-GB" sz="2000" kern="1200" baseline="0" dirty="0" smtClean="0"/>
            <a:t>2011 to 2018 </a:t>
          </a:r>
          <a:endParaRPr lang="en-GB" sz="2000" kern="1200" baseline="0" dirty="0"/>
        </a:p>
      </dsp:txBody>
      <dsp:txXfrm>
        <a:off x="8427" y="139148"/>
        <a:ext cx="8066812" cy="1210873"/>
      </dsp:txXfrm>
    </dsp:sp>
    <dsp:sp modelId="{0B44A0C0-8E55-4045-827A-E0776FF807DD}">
      <dsp:nvSpPr>
        <dsp:cNvPr id="0" name=""/>
        <dsp:cNvSpPr/>
      </dsp:nvSpPr>
      <dsp:spPr>
        <a:xfrm>
          <a:off x="1431588" y="2565293"/>
          <a:ext cx="2358399" cy="1035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Transportable Pressure Equipment</a:t>
          </a:r>
        </a:p>
        <a:p>
          <a:pPr lvl="0" algn="ctr" defTabSz="711200">
            <a:lnSpc>
              <a:spcPct val="90000"/>
            </a:lnSpc>
            <a:spcBef>
              <a:spcPct val="0"/>
            </a:spcBef>
            <a:spcAft>
              <a:spcPct val="35000"/>
            </a:spcAft>
          </a:pPr>
          <a:r>
            <a:rPr lang="en-GB" sz="1600" b="0" kern="1200" baseline="0" dirty="0" smtClean="0"/>
            <a:t>2010/35/EU</a:t>
          </a:r>
          <a:endParaRPr lang="en-GB" sz="1600" kern="1200" dirty="0"/>
        </a:p>
      </dsp:txBody>
      <dsp:txXfrm>
        <a:off x="1431588" y="2565293"/>
        <a:ext cx="2358399" cy="1035184"/>
      </dsp:txXfrm>
    </dsp:sp>
    <dsp:sp modelId="{9D677A82-55B2-4C37-9DF3-41324B5CAF6C}">
      <dsp:nvSpPr>
        <dsp:cNvPr id="0" name=""/>
        <dsp:cNvSpPr/>
      </dsp:nvSpPr>
      <dsp:spPr>
        <a:xfrm>
          <a:off x="4285251" y="2565293"/>
          <a:ext cx="2358399" cy="1035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Inland Transport of Dangerous Goods</a:t>
          </a:r>
        </a:p>
        <a:p>
          <a:pPr lvl="0" algn="ctr" defTabSz="711200">
            <a:lnSpc>
              <a:spcPct val="90000"/>
            </a:lnSpc>
            <a:spcBef>
              <a:spcPct val="0"/>
            </a:spcBef>
            <a:spcAft>
              <a:spcPct val="35000"/>
            </a:spcAft>
          </a:pPr>
          <a:r>
            <a:rPr lang="en-GB" sz="1600" b="0" kern="1200" baseline="0" dirty="0" smtClean="0"/>
            <a:t>2008/68/EC </a:t>
          </a:r>
          <a:endParaRPr lang="en-GB" sz="1600" kern="1200" dirty="0"/>
        </a:p>
      </dsp:txBody>
      <dsp:txXfrm>
        <a:off x="4285251" y="2565293"/>
        <a:ext cx="2358399" cy="10351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63720-965D-4DC2-AE78-60571AFB182B}">
      <dsp:nvSpPr>
        <dsp:cNvPr id="0" name=""/>
        <dsp:cNvSpPr/>
      </dsp:nvSpPr>
      <dsp:spPr>
        <a:xfrm>
          <a:off x="2778999" y="1192993"/>
          <a:ext cx="2780108" cy="27801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GB" sz="4000" b="1" kern="1200" dirty="0" smtClean="0"/>
        </a:p>
        <a:p>
          <a:pPr lvl="0" algn="ctr" defTabSz="1778000">
            <a:lnSpc>
              <a:spcPct val="90000"/>
            </a:lnSpc>
            <a:spcBef>
              <a:spcPct val="0"/>
            </a:spcBef>
            <a:spcAft>
              <a:spcPct val="35000"/>
            </a:spcAft>
          </a:pPr>
          <a:r>
            <a:rPr lang="en-GB" sz="4000" b="1" kern="1200" dirty="0" smtClean="0"/>
            <a:t>ADR</a:t>
          </a:r>
        </a:p>
        <a:p>
          <a:pPr lvl="0" algn="ctr" defTabSz="1778000">
            <a:lnSpc>
              <a:spcPct val="90000"/>
            </a:lnSpc>
            <a:spcBef>
              <a:spcPct val="0"/>
            </a:spcBef>
            <a:spcAft>
              <a:spcPct val="35000"/>
            </a:spcAft>
          </a:pPr>
          <a:r>
            <a:rPr lang="en-GB" sz="2000" kern="1200" baseline="0" dirty="0" smtClean="0"/>
            <a:t>Geneva, 30 Sept 1957</a:t>
          </a:r>
        </a:p>
        <a:p>
          <a:pPr lvl="0" algn="ctr" defTabSz="1778000">
            <a:lnSpc>
              <a:spcPct val="90000"/>
            </a:lnSpc>
            <a:spcBef>
              <a:spcPct val="0"/>
            </a:spcBef>
            <a:spcAft>
              <a:spcPct val="35000"/>
            </a:spcAft>
          </a:pPr>
          <a:endParaRPr lang="en-GB" sz="1400" kern="1200" dirty="0" smtClean="0"/>
        </a:p>
        <a:p>
          <a:pPr lvl="0" algn="ctr" defTabSz="1778000">
            <a:lnSpc>
              <a:spcPct val="90000"/>
            </a:lnSpc>
            <a:spcBef>
              <a:spcPct val="0"/>
            </a:spcBef>
            <a:spcAft>
              <a:spcPct val="35000"/>
            </a:spcAft>
          </a:pPr>
          <a:endParaRPr lang="en-GB" sz="2000" kern="1200" dirty="0"/>
        </a:p>
      </dsp:txBody>
      <dsp:txXfrm>
        <a:off x="3186136" y="1600130"/>
        <a:ext cx="1965834" cy="1965834"/>
      </dsp:txXfrm>
    </dsp:sp>
    <dsp:sp modelId="{7B065C69-94D6-471C-8909-08F9EFA2099A}">
      <dsp:nvSpPr>
        <dsp:cNvPr id="0" name=""/>
        <dsp:cNvSpPr/>
      </dsp:nvSpPr>
      <dsp:spPr>
        <a:xfrm>
          <a:off x="3212154" y="79300"/>
          <a:ext cx="1913798" cy="13900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European Agreement</a:t>
          </a:r>
          <a:endParaRPr lang="en-GB" sz="2000" kern="1200" dirty="0"/>
        </a:p>
      </dsp:txBody>
      <dsp:txXfrm>
        <a:off x="3492423" y="282869"/>
        <a:ext cx="1353260" cy="982916"/>
      </dsp:txXfrm>
    </dsp:sp>
    <dsp:sp modelId="{BB3E8923-0980-4724-A556-1CBD21113B71}">
      <dsp:nvSpPr>
        <dsp:cNvPr id="0" name=""/>
        <dsp:cNvSpPr/>
      </dsp:nvSpPr>
      <dsp:spPr>
        <a:xfrm>
          <a:off x="4956269" y="2766932"/>
          <a:ext cx="2416247" cy="17590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baseline="0" dirty="0" smtClean="0"/>
            <a:t>United Nations Economic Commission for Europe</a:t>
          </a:r>
        </a:p>
      </dsp:txBody>
      <dsp:txXfrm>
        <a:off x="5310120" y="3024536"/>
        <a:ext cx="1708545" cy="1243822"/>
      </dsp:txXfrm>
    </dsp:sp>
    <dsp:sp modelId="{0D41CEDE-0458-477F-97BB-D27D0A1B7C2C}">
      <dsp:nvSpPr>
        <dsp:cNvPr id="0" name=""/>
        <dsp:cNvSpPr/>
      </dsp:nvSpPr>
      <dsp:spPr>
        <a:xfrm>
          <a:off x="771040" y="2607452"/>
          <a:ext cx="2633262" cy="19185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9 signatories</a:t>
          </a:r>
        </a:p>
        <a:p>
          <a:pPr lvl="0" algn="ctr" defTabSz="889000">
            <a:lnSpc>
              <a:spcPct val="90000"/>
            </a:lnSpc>
            <a:spcBef>
              <a:spcPct val="0"/>
            </a:spcBef>
            <a:spcAft>
              <a:spcPct val="35000"/>
            </a:spcAft>
          </a:pPr>
          <a:r>
            <a:rPr lang="en-GB" sz="2000" kern="1200" dirty="0" smtClean="0"/>
            <a:t>51 Contracting Parties</a:t>
          </a:r>
        </a:p>
        <a:p>
          <a:pPr lvl="0" algn="ctr" defTabSz="889000">
            <a:lnSpc>
              <a:spcPct val="90000"/>
            </a:lnSpc>
            <a:spcBef>
              <a:spcPct val="0"/>
            </a:spcBef>
            <a:spcAft>
              <a:spcPct val="35000"/>
            </a:spcAft>
          </a:pPr>
          <a:r>
            <a:rPr lang="en-GB" sz="2000" kern="1200" dirty="0" smtClean="0"/>
            <a:t>Ireland – 12 Oct 2006</a:t>
          </a:r>
          <a:endParaRPr lang="en-GB" sz="2000" kern="1200" dirty="0"/>
        </a:p>
      </dsp:txBody>
      <dsp:txXfrm>
        <a:off x="1156672" y="2888411"/>
        <a:ext cx="1861998" cy="1356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6B5B9-3F8C-4DFA-927A-530A7792A4D7}">
      <dsp:nvSpPr>
        <dsp:cNvPr id="0" name=""/>
        <dsp:cNvSpPr/>
      </dsp:nvSpPr>
      <dsp:spPr>
        <a:xfrm>
          <a:off x="3151358" y="2598399"/>
          <a:ext cx="1926883" cy="1926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GB" sz="4800" kern="1200" dirty="0" smtClean="0"/>
            <a:t>TPED</a:t>
          </a:r>
          <a:endParaRPr lang="en-GB" sz="4800" kern="1200" dirty="0"/>
        </a:p>
      </dsp:txBody>
      <dsp:txXfrm>
        <a:off x="3433543" y="2880584"/>
        <a:ext cx="1362513" cy="1362513"/>
      </dsp:txXfrm>
    </dsp:sp>
    <dsp:sp modelId="{A9D44C34-44E1-4E55-95A8-414BE959CBD4}">
      <dsp:nvSpPr>
        <dsp:cNvPr id="0" name=""/>
        <dsp:cNvSpPr/>
      </dsp:nvSpPr>
      <dsp:spPr>
        <a:xfrm rot="10800000">
          <a:off x="1285853" y="3287260"/>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B28F94-3517-4111-94B2-6D61A513C6E4}">
      <dsp:nvSpPr>
        <dsp:cNvPr id="0" name=""/>
        <dsp:cNvSpPr/>
      </dsp:nvSpPr>
      <dsp:spPr>
        <a:xfrm>
          <a:off x="370583" y="2829625"/>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GB" sz="2400" kern="1200" dirty="0" smtClean="0"/>
            <a:t>Economic operators</a:t>
          </a:r>
          <a:endParaRPr lang="en-GB" sz="2400" kern="1200" dirty="0"/>
        </a:p>
      </dsp:txBody>
      <dsp:txXfrm>
        <a:off x="413475" y="2872517"/>
        <a:ext cx="1744755" cy="1378647"/>
      </dsp:txXfrm>
    </dsp:sp>
    <dsp:sp modelId="{B80AA7BA-2E07-4981-8BB9-1908E7FF4287}">
      <dsp:nvSpPr>
        <dsp:cNvPr id="0" name=""/>
        <dsp:cNvSpPr/>
      </dsp:nvSpPr>
      <dsp:spPr>
        <a:xfrm rot="13500000">
          <a:off x="1856261" y="1910173"/>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00DDCD-76DF-4202-BB53-D3864315EC7F}">
      <dsp:nvSpPr>
        <dsp:cNvPr id="0" name=""/>
        <dsp:cNvSpPr/>
      </dsp:nvSpPr>
      <dsp:spPr>
        <a:xfrm>
          <a:off x="1199163" y="829258"/>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GB" sz="2400" kern="1200" dirty="0" smtClean="0"/>
            <a:t>National Accreditation bodies</a:t>
          </a:r>
          <a:endParaRPr lang="en-GB" sz="2400" kern="1200" dirty="0"/>
        </a:p>
      </dsp:txBody>
      <dsp:txXfrm>
        <a:off x="1242055" y="872150"/>
        <a:ext cx="1744755" cy="1378647"/>
      </dsp:txXfrm>
    </dsp:sp>
    <dsp:sp modelId="{DEA0AE89-397F-44BD-887E-5D6C283606AB}">
      <dsp:nvSpPr>
        <dsp:cNvPr id="0" name=""/>
        <dsp:cNvSpPr/>
      </dsp:nvSpPr>
      <dsp:spPr>
        <a:xfrm rot="16200000">
          <a:off x="3233349" y="1339765"/>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5C98E5-72A1-42EC-9EB3-49FD3B81FB1C}">
      <dsp:nvSpPr>
        <dsp:cNvPr id="0" name=""/>
        <dsp:cNvSpPr/>
      </dsp:nvSpPr>
      <dsp:spPr>
        <a:xfrm>
          <a:off x="3199530" y="679"/>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GB" sz="2400" kern="1200" dirty="0" smtClean="0"/>
            <a:t>Notifying authorities</a:t>
          </a:r>
          <a:endParaRPr lang="en-GB" sz="2400" kern="1200" dirty="0"/>
        </a:p>
      </dsp:txBody>
      <dsp:txXfrm>
        <a:off x="3242422" y="43571"/>
        <a:ext cx="1744755" cy="1378647"/>
      </dsp:txXfrm>
    </dsp:sp>
    <dsp:sp modelId="{F330D1C6-1242-4C0D-AAF6-8B903AAEBFA4}">
      <dsp:nvSpPr>
        <dsp:cNvPr id="0" name=""/>
        <dsp:cNvSpPr/>
      </dsp:nvSpPr>
      <dsp:spPr>
        <a:xfrm rot="18900000">
          <a:off x="4610436" y="1910173"/>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08EDE4-49D4-4144-9E84-99235D9E2E41}">
      <dsp:nvSpPr>
        <dsp:cNvPr id="0" name=""/>
        <dsp:cNvSpPr/>
      </dsp:nvSpPr>
      <dsp:spPr>
        <a:xfrm>
          <a:off x="5199897" y="829258"/>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GB" sz="2400" kern="1200" dirty="0" smtClean="0"/>
            <a:t>Notified bodies</a:t>
          </a:r>
          <a:endParaRPr lang="en-GB" sz="2400" kern="1200" dirty="0"/>
        </a:p>
      </dsp:txBody>
      <dsp:txXfrm>
        <a:off x="5242789" y="872150"/>
        <a:ext cx="1744755" cy="1378647"/>
      </dsp:txXfrm>
    </dsp:sp>
    <dsp:sp modelId="{6026D424-CCA9-44F6-9160-0A5D43D1818A}">
      <dsp:nvSpPr>
        <dsp:cNvPr id="0" name=""/>
        <dsp:cNvSpPr/>
      </dsp:nvSpPr>
      <dsp:spPr>
        <a:xfrm>
          <a:off x="5180844" y="3287260"/>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25D221-9E8B-496D-AEEE-5D9301D24322}">
      <dsp:nvSpPr>
        <dsp:cNvPr id="0" name=""/>
        <dsp:cNvSpPr/>
      </dsp:nvSpPr>
      <dsp:spPr>
        <a:xfrm>
          <a:off x="6028476" y="2829625"/>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GB" sz="2400" kern="1200" dirty="0" smtClean="0"/>
            <a:t>Market surveillance authorities</a:t>
          </a:r>
          <a:endParaRPr lang="en-GB" sz="2400" kern="1200" dirty="0"/>
        </a:p>
      </dsp:txBody>
      <dsp:txXfrm>
        <a:off x="6071368" y="2872517"/>
        <a:ext cx="1744755" cy="1378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E32C4-3112-4984-87B4-74820F5E9163}">
      <dsp:nvSpPr>
        <dsp:cNvPr id="0" name=""/>
        <dsp:cNvSpPr/>
      </dsp:nvSpPr>
      <dsp:spPr>
        <a:xfrm>
          <a:off x="3174142" y="2294429"/>
          <a:ext cx="1881315" cy="18813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Economic Operators</a:t>
          </a:r>
          <a:endParaRPr lang="en-GB" sz="2500" kern="1200" dirty="0"/>
        </a:p>
      </dsp:txBody>
      <dsp:txXfrm>
        <a:off x="3449654" y="2569941"/>
        <a:ext cx="1330291" cy="1330291"/>
      </dsp:txXfrm>
    </dsp:sp>
    <dsp:sp modelId="{A169F506-E197-4CD6-8358-177E852B89B7}">
      <dsp:nvSpPr>
        <dsp:cNvPr id="0" name=""/>
        <dsp:cNvSpPr/>
      </dsp:nvSpPr>
      <dsp:spPr>
        <a:xfrm rot="10800000">
          <a:off x="1267861" y="2966999"/>
          <a:ext cx="1801435" cy="5361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BA226B-DE98-4717-8F5A-F6B81F0B02F0}">
      <dsp:nvSpPr>
        <dsp:cNvPr id="0" name=""/>
        <dsp:cNvSpPr/>
      </dsp:nvSpPr>
      <dsp:spPr>
        <a:xfrm>
          <a:off x="609400" y="2708318"/>
          <a:ext cx="1316920" cy="1053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GB" sz="1500" kern="1200" dirty="0" smtClean="0"/>
            <a:t>Manufacturer</a:t>
          </a:r>
          <a:endParaRPr lang="en-GB" sz="1500" kern="1200" dirty="0"/>
        </a:p>
      </dsp:txBody>
      <dsp:txXfrm>
        <a:off x="640257" y="2739175"/>
        <a:ext cx="1255206" cy="991822"/>
      </dsp:txXfrm>
    </dsp:sp>
    <dsp:sp modelId="{5488A415-01D2-4A84-9789-9BD3A1624A69}">
      <dsp:nvSpPr>
        <dsp:cNvPr id="0" name=""/>
        <dsp:cNvSpPr/>
      </dsp:nvSpPr>
      <dsp:spPr>
        <a:xfrm rot="12960000">
          <a:off x="1639556" y="1823039"/>
          <a:ext cx="1801435" cy="5361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15D4B4-6DD0-44FC-908B-9902E0E4A55A}">
      <dsp:nvSpPr>
        <dsp:cNvPr id="0" name=""/>
        <dsp:cNvSpPr/>
      </dsp:nvSpPr>
      <dsp:spPr>
        <a:xfrm>
          <a:off x="1153117" y="1034930"/>
          <a:ext cx="1316920" cy="1053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GB" sz="1500" kern="1200" dirty="0" smtClean="0"/>
            <a:t>Authorised representative</a:t>
          </a:r>
          <a:endParaRPr lang="en-GB" sz="1500" kern="1200" dirty="0"/>
        </a:p>
      </dsp:txBody>
      <dsp:txXfrm>
        <a:off x="1183974" y="1065787"/>
        <a:ext cx="1255206" cy="991822"/>
      </dsp:txXfrm>
    </dsp:sp>
    <dsp:sp modelId="{586D4403-9266-4FDA-97E2-FA21AC42F683}">
      <dsp:nvSpPr>
        <dsp:cNvPr id="0" name=""/>
        <dsp:cNvSpPr/>
      </dsp:nvSpPr>
      <dsp:spPr>
        <a:xfrm rot="15120000">
          <a:off x="2680779" y="1116033"/>
          <a:ext cx="1801435" cy="5361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4707DA-35A0-4DAA-93F2-A9828FDF7D61}">
      <dsp:nvSpPr>
        <dsp:cNvPr id="0" name=""/>
        <dsp:cNvSpPr/>
      </dsp:nvSpPr>
      <dsp:spPr>
        <a:xfrm>
          <a:off x="2576587" y="719"/>
          <a:ext cx="1316920" cy="1053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GB" sz="1500" kern="1200" dirty="0" smtClean="0"/>
            <a:t>Importer</a:t>
          </a:r>
          <a:endParaRPr lang="en-GB" sz="1500" kern="1200" dirty="0"/>
        </a:p>
      </dsp:txBody>
      <dsp:txXfrm>
        <a:off x="2607444" y="31576"/>
        <a:ext cx="1255206" cy="991822"/>
      </dsp:txXfrm>
    </dsp:sp>
    <dsp:sp modelId="{C169D203-7760-45F4-B2EF-379DE0AA9C81}">
      <dsp:nvSpPr>
        <dsp:cNvPr id="0" name=""/>
        <dsp:cNvSpPr/>
      </dsp:nvSpPr>
      <dsp:spPr>
        <a:xfrm rot="17280000">
          <a:off x="3815497" y="1116033"/>
          <a:ext cx="1801435" cy="5361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2CDE5-2675-4D28-9F9E-1D54B59D246D}">
      <dsp:nvSpPr>
        <dsp:cNvPr id="0" name=""/>
        <dsp:cNvSpPr/>
      </dsp:nvSpPr>
      <dsp:spPr>
        <a:xfrm>
          <a:off x="4336091" y="719"/>
          <a:ext cx="1316920" cy="1053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GB" sz="1500" kern="1200" dirty="0" smtClean="0"/>
            <a:t>Distributor</a:t>
          </a:r>
          <a:endParaRPr lang="en-GB" sz="1500" kern="1200" dirty="0"/>
        </a:p>
      </dsp:txBody>
      <dsp:txXfrm>
        <a:off x="4366948" y="31576"/>
        <a:ext cx="1255206" cy="991822"/>
      </dsp:txXfrm>
    </dsp:sp>
    <dsp:sp modelId="{848AA440-371A-4363-9E00-DBC5E432A73A}">
      <dsp:nvSpPr>
        <dsp:cNvPr id="0" name=""/>
        <dsp:cNvSpPr/>
      </dsp:nvSpPr>
      <dsp:spPr>
        <a:xfrm rot="19440000">
          <a:off x="4788608" y="1823039"/>
          <a:ext cx="1801435" cy="5361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8DB877-E6A6-4217-860F-3B72B5A9EAD9}">
      <dsp:nvSpPr>
        <dsp:cNvPr id="0" name=""/>
        <dsp:cNvSpPr/>
      </dsp:nvSpPr>
      <dsp:spPr>
        <a:xfrm>
          <a:off x="5759561" y="1034930"/>
          <a:ext cx="1316920" cy="1053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GB" sz="1500" kern="1200" dirty="0" smtClean="0"/>
            <a:t>Owner</a:t>
          </a:r>
          <a:endParaRPr lang="en-GB" sz="1500" kern="1200" dirty="0"/>
        </a:p>
      </dsp:txBody>
      <dsp:txXfrm>
        <a:off x="5790418" y="1065787"/>
        <a:ext cx="1255206" cy="991822"/>
      </dsp:txXfrm>
    </dsp:sp>
    <dsp:sp modelId="{DE3ED655-5CB8-47C1-97E9-30B745851453}">
      <dsp:nvSpPr>
        <dsp:cNvPr id="0" name=""/>
        <dsp:cNvSpPr/>
      </dsp:nvSpPr>
      <dsp:spPr>
        <a:xfrm>
          <a:off x="5160303" y="2966999"/>
          <a:ext cx="1801435" cy="5361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B15823-489D-41FB-A578-31D47A66BE13}">
      <dsp:nvSpPr>
        <dsp:cNvPr id="0" name=""/>
        <dsp:cNvSpPr/>
      </dsp:nvSpPr>
      <dsp:spPr>
        <a:xfrm>
          <a:off x="6303278" y="2708318"/>
          <a:ext cx="1316920" cy="1053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GB" sz="1500" kern="1200" dirty="0" smtClean="0"/>
            <a:t>Operator</a:t>
          </a:r>
          <a:endParaRPr lang="en-GB" sz="1500" kern="1200" dirty="0"/>
        </a:p>
      </dsp:txBody>
      <dsp:txXfrm>
        <a:off x="6334135" y="2739175"/>
        <a:ext cx="1255206" cy="9918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D55F8-1C6E-4383-8549-3CBB94273570}">
      <dsp:nvSpPr>
        <dsp:cNvPr id="0" name=""/>
        <dsp:cNvSpPr/>
      </dsp:nvSpPr>
      <dsp:spPr>
        <a:xfrm>
          <a:off x="3183906" y="2271269"/>
          <a:ext cx="1861786" cy="18617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Notified Bodies</a:t>
          </a:r>
          <a:endParaRPr lang="en-GB" sz="3000" kern="1200" dirty="0"/>
        </a:p>
      </dsp:txBody>
      <dsp:txXfrm>
        <a:off x="3456558" y="2543921"/>
        <a:ext cx="1316482" cy="1316482"/>
      </dsp:txXfrm>
    </dsp:sp>
    <dsp:sp modelId="{6244CD18-A3CC-4E1E-A6C8-3337B9F73022}">
      <dsp:nvSpPr>
        <dsp:cNvPr id="0" name=""/>
        <dsp:cNvSpPr/>
      </dsp:nvSpPr>
      <dsp:spPr>
        <a:xfrm rot="10800468">
          <a:off x="1296781" y="2936595"/>
          <a:ext cx="1783333" cy="5306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C647D9-CB91-4D02-AA0C-904686C5FB62}">
      <dsp:nvSpPr>
        <dsp:cNvPr id="0" name=""/>
        <dsp:cNvSpPr/>
      </dsp:nvSpPr>
      <dsp:spPr>
        <a:xfrm>
          <a:off x="645156" y="2680478"/>
          <a:ext cx="1303250" cy="1042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GB" sz="1600" kern="1200" dirty="0" smtClean="0"/>
            <a:t>Conformity assessment</a:t>
          </a:r>
          <a:endParaRPr lang="en-GB" sz="1600" kern="1200" dirty="0"/>
        </a:p>
      </dsp:txBody>
      <dsp:txXfrm>
        <a:off x="675693" y="2711015"/>
        <a:ext cx="1242176" cy="981526"/>
      </dsp:txXfrm>
    </dsp:sp>
    <dsp:sp modelId="{ED179BB3-F177-47ED-9658-8FE03A103A86}">
      <dsp:nvSpPr>
        <dsp:cNvPr id="0" name=""/>
        <dsp:cNvSpPr/>
      </dsp:nvSpPr>
      <dsp:spPr>
        <a:xfrm rot="12960379">
          <a:off x="1664603" y="1804335"/>
          <a:ext cx="1783546" cy="5306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841A7A-1E55-4318-BE39-22C47E1F81A6}">
      <dsp:nvSpPr>
        <dsp:cNvPr id="0" name=""/>
        <dsp:cNvSpPr/>
      </dsp:nvSpPr>
      <dsp:spPr>
        <a:xfrm>
          <a:off x="1183349" y="1024089"/>
          <a:ext cx="1303250" cy="1042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GB" sz="1600" kern="1200" dirty="0" smtClean="0"/>
            <a:t>Periodic inspections</a:t>
          </a:r>
          <a:endParaRPr lang="en-GB" sz="1600" kern="1200" dirty="0"/>
        </a:p>
      </dsp:txBody>
      <dsp:txXfrm>
        <a:off x="1213886" y="1054626"/>
        <a:ext cx="1242176" cy="981526"/>
      </dsp:txXfrm>
    </dsp:sp>
    <dsp:sp modelId="{1C883FE3-B2BB-4200-93C0-FD7F3E76817E}">
      <dsp:nvSpPr>
        <dsp:cNvPr id="0" name=""/>
        <dsp:cNvSpPr/>
      </dsp:nvSpPr>
      <dsp:spPr>
        <a:xfrm rot="15120145">
          <a:off x="2627702" y="1104580"/>
          <a:ext cx="1783678" cy="5306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FE6066-DB2D-4465-9945-5D55C120A227}">
      <dsp:nvSpPr>
        <dsp:cNvPr id="0" name=""/>
        <dsp:cNvSpPr/>
      </dsp:nvSpPr>
      <dsp:spPr>
        <a:xfrm>
          <a:off x="2592359" y="383"/>
          <a:ext cx="1303250" cy="1042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GB" sz="1600" kern="1200" dirty="0" smtClean="0"/>
            <a:t>Intermediate inspections</a:t>
          </a:r>
          <a:endParaRPr lang="en-GB" sz="1600" kern="1200" dirty="0"/>
        </a:p>
      </dsp:txBody>
      <dsp:txXfrm>
        <a:off x="2622896" y="30920"/>
        <a:ext cx="1242176" cy="981526"/>
      </dsp:txXfrm>
    </dsp:sp>
    <dsp:sp modelId="{3F753E6A-C6D5-4196-969D-CAA20E8DEDF5}">
      <dsp:nvSpPr>
        <dsp:cNvPr id="0" name=""/>
        <dsp:cNvSpPr/>
      </dsp:nvSpPr>
      <dsp:spPr>
        <a:xfrm rot="17279855">
          <a:off x="3818218" y="1104580"/>
          <a:ext cx="1783678" cy="5306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BFA8A9-4A7E-44AB-8E52-E5B3957A870C}">
      <dsp:nvSpPr>
        <dsp:cNvPr id="0" name=""/>
        <dsp:cNvSpPr/>
      </dsp:nvSpPr>
      <dsp:spPr>
        <a:xfrm>
          <a:off x="4333990" y="383"/>
          <a:ext cx="1303250" cy="1042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GB" sz="1600" kern="1200" dirty="0" smtClean="0"/>
            <a:t>Exceptional checks</a:t>
          </a:r>
          <a:endParaRPr lang="en-GB" sz="1600" kern="1200" dirty="0"/>
        </a:p>
      </dsp:txBody>
      <dsp:txXfrm>
        <a:off x="4364527" y="30920"/>
        <a:ext cx="1242176" cy="981526"/>
      </dsp:txXfrm>
    </dsp:sp>
    <dsp:sp modelId="{95908DB5-EE7A-4808-B981-6F34AF7BDF24}">
      <dsp:nvSpPr>
        <dsp:cNvPr id="0" name=""/>
        <dsp:cNvSpPr/>
      </dsp:nvSpPr>
      <dsp:spPr>
        <a:xfrm rot="19439621">
          <a:off x="4781449" y="1804335"/>
          <a:ext cx="1783546" cy="5306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E671D1-A970-4820-AE74-C5343294986F}">
      <dsp:nvSpPr>
        <dsp:cNvPr id="0" name=""/>
        <dsp:cNvSpPr/>
      </dsp:nvSpPr>
      <dsp:spPr>
        <a:xfrm>
          <a:off x="5742999" y="1024089"/>
          <a:ext cx="1303250" cy="1042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GB" sz="1600" kern="1200" dirty="0" smtClean="0"/>
            <a:t>Reassessment of conformity</a:t>
          </a:r>
          <a:endParaRPr lang="en-GB" sz="1600" kern="1200" dirty="0"/>
        </a:p>
      </dsp:txBody>
      <dsp:txXfrm>
        <a:off x="5773536" y="1054626"/>
        <a:ext cx="1242176" cy="981526"/>
      </dsp:txXfrm>
    </dsp:sp>
    <dsp:sp modelId="{1569C129-66F7-405D-A809-1E8E40636AC8}">
      <dsp:nvSpPr>
        <dsp:cNvPr id="0" name=""/>
        <dsp:cNvSpPr/>
      </dsp:nvSpPr>
      <dsp:spPr>
        <a:xfrm rot="21599532">
          <a:off x="5149485" y="2936595"/>
          <a:ext cx="1783333" cy="5306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800B2C-24B4-41DC-A937-2CCED0847C26}">
      <dsp:nvSpPr>
        <dsp:cNvPr id="0" name=""/>
        <dsp:cNvSpPr/>
      </dsp:nvSpPr>
      <dsp:spPr>
        <a:xfrm>
          <a:off x="6281193" y="2680478"/>
          <a:ext cx="1303250" cy="1042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GB" sz="1600" kern="1200" dirty="0" smtClean="0"/>
            <a:t>Pi marking</a:t>
          </a:r>
          <a:endParaRPr lang="en-GB" sz="1600" kern="1200" dirty="0"/>
        </a:p>
      </dsp:txBody>
      <dsp:txXfrm>
        <a:off x="6311730" y="2711015"/>
        <a:ext cx="1242176" cy="9815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D55F8-1C6E-4383-8549-3CBB94273570}">
      <dsp:nvSpPr>
        <dsp:cNvPr id="0" name=""/>
        <dsp:cNvSpPr/>
      </dsp:nvSpPr>
      <dsp:spPr>
        <a:xfrm>
          <a:off x="3235984" y="2374477"/>
          <a:ext cx="1757630" cy="17576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dirty="0" smtClean="0"/>
            <a:t>Notified Bodies</a:t>
          </a:r>
          <a:endParaRPr lang="en-GB" sz="2800" kern="1200" dirty="0"/>
        </a:p>
      </dsp:txBody>
      <dsp:txXfrm>
        <a:off x="3493383" y="2631876"/>
        <a:ext cx="1242832" cy="1242832"/>
      </dsp:txXfrm>
    </dsp:sp>
    <dsp:sp modelId="{6244CD18-A3CC-4E1E-A6C8-3337B9F73022}">
      <dsp:nvSpPr>
        <dsp:cNvPr id="0" name=""/>
        <dsp:cNvSpPr/>
      </dsp:nvSpPr>
      <dsp:spPr>
        <a:xfrm rot="10800000">
          <a:off x="1530353" y="3002830"/>
          <a:ext cx="1611821" cy="5009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C647D9-CB91-4D02-AA0C-904686C5FB62}">
      <dsp:nvSpPr>
        <dsp:cNvPr id="0" name=""/>
        <dsp:cNvSpPr/>
      </dsp:nvSpPr>
      <dsp:spPr>
        <a:xfrm>
          <a:off x="695479" y="2585393"/>
          <a:ext cx="1669748" cy="1335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dirty="0" smtClean="0"/>
            <a:t>Accreditation</a:t>
          </a:r>
          <a:endParaRPr lang="en-GB" sz="2100" kern="1200" dirty="0"/>
        </a:p>
      </dsp:txBody>
      <dsp:txXfrm>
        <a:off x="734603" y="2624517"/>
        <a:ext cx="1591500" cy="1257551"/>
      </dsp:txXfrm>
    </dsp:sp>
    <dsp:sp modelId="{ED179BB3-F177-47ED-9658-8FE03A103A86}">
      <dsp:nvSpPr>
        <dsp:cNvPr id="0" name=""/>
        <dsp:cNvSpPr/>
      </dsp:nvSpPr>
      <dsp:spPr>
        <a:xfrm rot="13500000">
          <a:off x="2051274" y="1745216"/>
          <a:ext cx="1611821" cy="5009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841A7A-1E55-4318-BE39-22C47E1F81A6}">
      <dsp:nvSpPr>
        <dsp:cNvPr id="0" name=""/>
        <dsp:cNvSpPr/>
      </dsp:nvSpPr>
      <dsp:spPr>
        <a:xfrm>
          <a:off x="1452446" y="757914"/>
          <a:ext cx="1669748" cy="1335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dirty="0" smtClean="0"/>
            <a:t>Application for notification</a:t>
          </a:r>
          <a:endParaRPr lang="en-GB" sz="2100" kern="1200" dirty="0"/>
        </a:p>
      </dsp:txBody>
      <dsp:txXfrm>
        <a:off x="1491570" y="797038"/>
        <a:ext cx="1591500" cy="1257551"/>
      </dsp:txXfrm>
    </dsp:sp>
    <dsp:sp modelId="{3F753E6A-C6D5-4196-969D-CAA20E8DEDF5}">
      <dsp:nvSpPr>
        <dsp:cNvPr id="0" name=""/>
        <dsp:cNvSpPr/>
      </dsp:nvSpPr>
      <dsp:spPr>
        <a:xfrm rot="16200000">
          <a:off x="3308889" y="1224295"/>
          <a:ext cx="1611821" cy="5009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BFA8A9-4A7E-44AB-8E52-E5B3957A870C}">
      <dsp:nvSpPr>
        <dsp:cNvPr id="0" name=""/>
        <dsp:cNvSpPr/>
      </dsp:nvSpPr>
      <dsp:spPr>
        <a:xfrm>
          <a:off x="3279925" y="947"/>
          <a:ext cx="1669748" cy="1335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dirty="0" smtClean="0"/>
            <a:t>Notification to EU Commission</a:t>
          </a:r>
          <a:endParaRPr lang="en-GB" sz="2100" kern="1200" dirty="0"/>
        </a:p>
      </dsp:txBody>
      <dsp:txXfrm>
        <a:off x="3319049" y="40071"/>
        <a:ext cx="1591500" cy="1257551"/>
      </dsp:txXfrm>
    </dsp:sp>
    <dsp:sp modelId="{95908DB5-EE7A-4808-B981-6F34AF7BDF24}">
      <dsp:nvSpPr>
        <dsp:cNvPr id="0" name=""/>
        <dsp:cNvSpPr/>
      </dsp:nvSpPr>
      <dsp:spPr>
        <a:xfrm rot="18900000">
          <a:off x="4566503" y="1745216"/>
          <a:ext cx="1611821" cy="5009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E671D1-A970-4820-AE74-C5343294986F}">
      <dsp:nvSpPr>
        <dsp:cNvPr id="0" name=""/>
        <dsp:cNvSpPr/>
      </dsp:nvSpPr>
      <dsp:spPr>
        <a:xfrm>
          <a:off x="5107404" y="757914"/>
          <a:ext cx="1669748" cy="1335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dirty="0" smtClean="0"/>
            <a:t>NANDO</a:t>
          </a:r>
          <a:endParaRPr lang="en-GB" sz="2100" kern="1200" dirty="0"/>
        </a:p>
      </dsp:txBody>
      <dsp:txXfrm>
        <a:off x="5146528" y="797038"/>
        <a:ext cx="1591500" cy="1257551"/>
      </dsp:txXfrm>
    </dsp:sp>
    <dsp:sp modelId="{1569C129-66F7-405D-A809-1E8E40636AC8}">
      <dsp:nvSpPr>
        <dsp:cNvPr id="0" name=""/>
        <dsp:cNvSpPr/>
      </dsp:nvSpPr>
      <dsp:spPr>
        <a:xfrm>
          <a:off x="5087424" y="3002830"/>
          <a:ext cx="1611821" cy="5009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800B2C-24B4-41DC-A937-2CCED0847C26}">
      <dsp:nvSpPr>
        <dsp:cNvPr id="0" name=""/>
        <dsp:cNvSpPr/>
      </dsp:nvSpPr>
      <dsp:spPr>
        <a:xfrm>
          <a:off x="5864371" y="2585393"/>
          <a:ext cx="1669748" cy="1335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dirty="0" smtClean="0"/>
            <a:t>Notified Body Number</a:t>
          </a:r>
          <a:endParaRPr lang="en-GB" sz="2100" kern="1200" dirty="0"/>
        </a:p>
      </dsp:txBody>
      <dsp:txXfrm>
        <a:off x="5903495" y="2624517"/>
        <a:ext cx="1591500" cy="12575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E32C4-3112-4984-87B4-74820F5E9163}">
      <dsp:nvSpPr>
        <dsp:cNvPr id="0" name=""/>
        <dsp:cNvSpPr/>
      </dsp:nvSpPr>
      <dsp:spPr>
        <a:xfrm>
          <a:off x="2880335" y="1650940"/>
          <a:ext cx="1898458" cy="1898458"/>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Economic Operators</a:t>
          </a:r>
          <a:endParaRPr lang="en-GB" sz="2500" kern="1200" dirty="0"/>
        </a:p>
      </dsp:txBody>
      <dsp:txXfrm>
        <a:off x="3158358" y="1928963"/>
        <a:ext cx="1342412" cy="1342412"/>
      </dsp:txXfrm>
    </dsp:sp>
    <dsp:sp modelId="{A169F506-E197-4CD6-8358-177E852B89B7}">
      <dsp:nvSpPr>
        <dsp:cNvPr id="0" name=""/>
        <dsp:cNvSpPr/>
      </dsp:nvSpPr>
      <dsp:spPr>
        <a:xfrm rot="11175472">
          <a:off x="1252524" y="2131951"/>
          <a:ext cx="1548492" cy="5410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BA226B-DE98-4717-8F5A-F6B81F0B02F0}">
      <dsp:nvSpPr>
        <dsp:cNvPr id="0" name=""/>
        <dsp:cNvSpPr/>
      </dsp:nvSpPr>
      <dsp:spPr>
        <a:xfrm>
          <a:off x="432543" y="1599348"/>
          <a:ext cx="1649189" cy="1437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t>Manufacturer</a:t>
          </a:r>
          <a:endParaRPr lang="en-GB" sz="2000" kern="1200" dirty="0"/>
        </a:p>
      </dsp:txBody>
      <dsp:txXfrm>
        <a:off x="474645" y="1641450"/>
        <a:ext cx="1564985" cy="1353271"/>
      </dsp:txXfrm>
    </dsp:sp>
    <dsp:sp modelId="{5488A415-01D2-4A84-9789-9BD3A1624A69}">
      <dsp:nvSpPr>
        <dsp:cNvPr id="0" name=""/>
        <dsp:cNvSpPr/>
      </dsp:nvSpPr>
      <dsp:spPr>
        <a:xfrm rot="13817684">
          <a:off x="1935409" y="953759"/>
          <a:ext cx="1503326" cy="5410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15D4B4-6DD0-44FC-908B-9902E0E4A55A}">
      <dsp:nvSpPr>
        <dsp:cNvPr id="0" name=""/>
        <dsp:cNvSpPr/>
      </dsp:nvSpPr>
      <dsp:spPr>
        <a:xfrm>
          <a:off x="1224134" y="0"/>
          <a:ext cx="1965493" cy="1292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t>Authorised representative</a:t>
          </a:r>
          <a:endParaRPr lang="en-GB" sz="2000" kern="1200" dirty="0"/>
        </a:p>
      </dsp:txBody>
      <dsp:txXfrm>
        <a:off x="1261976" y="37842"/>
        <a:ext cx="1889809" cy="1216325"/>
      </dsp:txXfrm>
    </dsp:sp>
    <dsp:sp modelId="{586D4403-9266-4FDA-97E2-FA21AC42F683}">
      <dsp:nvSpPr>
        <dsp:cNvPr id="0" name=""/>
        <dsp:cNvSpPr/>
      </dsp:nvSpPr>
      <dsp:spPr>
        <a:xfrm rot="18020134">
          <a:off x="4021885" y="876108"/>
          <a:ext cx="1316528" cy="5410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4707DA-35A0-4DAA-93F2-A9828FDF7D61}">
      <dsp:nvSpPr>
        <dsp:cNvPr id="0" name=""/>
        <dsp:cNvSpPr/>
      </dsp:nvSpPr>
      <dsp:spPr>
        <a:xfrm>
          <a:off x="4245896" y="0"/>
          <a:ext cx="1533438" cy="1157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endParaRPr lang="en-GB" sz="2300" kern="1200" baseline="0" dirty="0" smtClean="0"/>
        </a:p>
        <a:p>
          <a:pPr lvl="0" algn="ctr" defTabSz="1022350">
            <a:lnSpc>
              <a:spcPct val="90000"/>
            </a:lnSpc>
            <a:spcBef>
              <a:spcPct val="0"/>
            </a:spcBef>
            <a:spcAft>
              <a:spcPct val="35000"/>
            </a:spcAft>
          </a:pPr>
          <a:r>
            <a:rPr lang="en-GB" sz="2300" kern="1200" baseline="0" dirty="0" smtClean="0"/>
            <a:t>Importer</a:t>
          </a:r>
        </a:p>
        <a:p>
          <a:pPr lvl="0" algn="ctr" defTabSz="1022350">
            <a:lnSpc>
              <a:spcPct val="90000"/>
            </a:lnSpc>
            <a:spcBef>
              <a:spcPct val="0"/>
            </a:spcBef>
            <a:spcAft>
              <a:spcPct val="35000"/>
            </a:spcAft>
          </a:pPr>
          <a:endParaRPr lang="en-GB" sz="2000" kern="1200" dirty="0"/>
        </a:p>
      </dsp:txBody>
      <dsp:txXfrm>
        <a:off x="4279783" y="33887"/>
        <a:ext cx="1465664" cy="1089230"/>
      </dsp:txXfrm>
    </dsp:sp>
    <dsp:sp modelId="{C169D203-7760-45F4-B2EF-379DE0AA9C81}">
      <dsp:nvSpPr>
        <dsp:cNvPr id="0" name=""/>
        <dsp:cNvSpPr/>
      </dsp:nvSpPr>
      <dsp:spPr>
        <a:xfrm rot="21053699">
          <a:off x="4866586" y="2007221"/>
          <a:ext cx="1949541" cy="5410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2CDE5-2675-4D28-9F9E-1D54B59D246D}">
      <dsp:nvSpPr>
        <dsp:cNvPr id="0" name=""/>
        <dsp:cNvSpPr/>
      </dsp:nvSpPr>
      <dsp:spPr>
        <a:xfrm>
          <a:off x="5974075" y="1616692"/>
          <a:ext cx="1659541" cy="10136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endParaRPr lang="en-GB" sz="2300" kern="1200" dirty="0" smtClean="0"/>
        </a:p>
        <a:p>
          <a:pPr lvl="0" algn="ctr" defTabSz="1022350">
            <a:lnSpc>
              <a:spcPct val="90000"/>
            </a:lnSpc>
            <a:spcBef>
              <a:spcPct val="0"/>
            </a:spcBef>
            <a:spcAft>
              <a:spcPct val="35000"/>
            </a:spcAft>
          </a:pPr>
          <a:r>
            <a:rPr lang="en-GB" sz="2300" kern="1200" dirty="0" smtClean="0"/>
            <a:t>Distributor</a:t>
          </a:r>
        </a:p>
        <a:p>
          <a:pPr lvl="0" algn="l" defTabSz="1022350">
            <a:lnSpc>
              <a:spcPct val="90000"/>
            </a:lnSpc>
            <a:spcBef>
              <a:spcPct val="0"/>
            </a:spcBef>
            <a:spcAft>
              <a:spcPct val="35000"/>
            </a:spcAft>
          </a:pPr>
          <a:endParaRPr lang="en-GB" sz="1400" kern="1200" dirty="0" smtClean="0"/>
        </a:p>
        <a:p>
          <a:pPr lvl="0" algn="ctr" defTabSz="1022350">
            <a:lnSpc>
              <a:spcPct val="90000"/>
            </a:lnSpc>
            <a:spcBef>
              <a:spcPct val="0"/>
            </a:spcBef>
            <a:spcAft>
              <a:spcPct val="35000"/>
            </a:spcAft>
          </a:pPr>
          <a:endParaRPr lang="en-GB" sz="2300" kern="1200" dirty="0"/>
        </a:p>
      </dsp:txBody>
      <dsp:txXfrm>
        <a:off x="6003763" y="1646380"/>
        <a:ext cx="1600165" cy="95423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137" cy="493097"/>
          </a:xfrm>
          <a:prstGeom prst="rect">
            <a:avLst/>
          </a:prstGeom>
        </p:spPr>
        <p:txBody>
          <a:bodyPr vert="horz" lIns="87252" tIns="43626" rIns="87252" bIns="43626" rtlCol="0"/>
          <a:lstStyle>
            <a:lvl1pPr algn="l">
              <a:defRPr sz="1100"/>
            </a:lvl1pPr>
          </a:lstStyle>
          <a:p>
            <a:endParaRPr lang="en-IE"/>
          </a:p>
        </p:txBody>
      </p:sp>
      <p:sp>
        <p:nvSpPr>
          <p:cNvPr id="3" name="Date Placeholder 2"/>
          <p:cNvSpPr>
            <a:spLocks noGrp="1"/>
          </p:cNvSpPr>
          <p:nvPr>
            <p:ph type="dt" sz="quarter" idx="1"/>
          </p:nvPr>
        </p:nvSpPr>
        <p:spPr>
          <a:xfrm>
            <a:off x="3777461" y="1"/>
            <a:ext cx="2890137" cy="493097"/>
          </a:xfrm>
          <a:prstGeom prst="rect">
            <a:avLst/>
          </a:prstGeom>
        </p:spPr>
        <p:txBody>
          <a:bodyPr vert="horz" lIns="87252" tIns="43626" rIns="87252" bIns="43626" rtlCol="0"/>
          <a:lstStyle>
            <a:lvl1pPr algn="r">
              <a:defRPr sz="1100"/>
            </a:lvl1pPr>
          </a:lstStyle>
          <a:p>
            <a:fld id="{840F3624-B64C-4293-B31D-CCA727823523}" type="datetimeFigureOut">
              <a:rPr lang="en-IE" smtClean="0"/>
              <a:t>28/02/2019</a:t>
            </a:fld>
            <a:endParaRPr lang="en-IE"/>
          </a:p>
        </p:txBody>
      </p:sp>
      <p:sp>
        <p:nvSpPr>
          <p:cNvPr id="4" name="Footer Placeholder 3"/>
          <p:cNvSpPr>
            <a:spLocks noGrp="1"/>
          </p:cNvSpPr>
          <p:nvPr>
            <p:ph type="ftr" sz="quarter" idx="2"/>
          </p:nvPr>
        </p:nvSpPr>
        <p:spPr>
          <a:xfrm>
            <a:off x="0" y="9378035"/>
            <a:ext cx="2890137" cy="493097"/>
          </a:xfrm>
          <a:prstGeom prst="rect">
            <a:avLst/>
          </a:prstGeom>
        </p:spPr>
        <p:txBody>
          <a:bodyPr vert="horz" lIns="87252" tIns="43626" rIns="87252" bIns="43626" rtlCol="0" anchor="b"/>
          <a:lstStyle>
            <a:lvl1pPr algn="l">
              <a:defRPr sz="1100"/>
            </a:lvl1pPr>
          </a:lstStyle>
          <a:p>
            <a:endParaRPr lang="en-IE"/>
          </a:p>
        </p:txBody>
      </p:sp>
      <p:sp>
        <p:nvSpPr>
          <p:cNvPr id="5" name="Slide Number Placeholder 4"/>
          <p:cNvSpPr>
            <a:spLocks noGrp="1"/>
          </p:cNvSpPr>
          <p:nvPr>
            <p:ph type="sldNum" sz="quarter" idx="3"/>
          </p:nvPr>
        </p:nvSpPr>
        <p:spPr>
          <a:xfrm>
            <a:off x="3777461" y="9378035"/>
            <a:ext cx="2890137" cy="493097"/>
          </a:xfrm>
          <a:prstGeom prst="rect">
            <a:avLst/>
          </a:prstGeom>
        </p:spPr>
        <p:txBody>
          <a:bodyPr vert="horz" lIns="87252" tIns="43626" rIns="87252" bIns="43626" rtlCol="0" anchor="b"/>
          <a:lstStyle>
            <a:lvl1pPr algn="r">
              <a:defRPr sz="1100"/>
            </a:lvl1pPr>
          </a:lstStyle>
          <a:p>
            <a:fld id="{1B2ECF78-2EDF-4391-8EF3-CC340AA9B1D7}" type="slidenum">
              <a:rPr lang="en-IE" smtClean="0"/>
              <a:t>‹#›</a:t>
            </a:fld>
            <a:endParaRPr lang="en-IE"/>
          </a:p>
        </p:txBody>
      </p:sp>
    </p:spTree>
    <p:extLst>
      <p:ext uri="{BB962C8B-B14F-4D97-AF65-F5344CB8AC3E}">
        <p14:creationId xmlns:p14="http://schemas.microsoft.com/office/powerpoint/2010/main" val="338605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3713"/>
          </a:xfrm>
          <a:prstGeom prst="rect">
            <a:avLst/>
          </a:prstGeom>
        </p:spPr>
        <p:txBody>
          <a:bodyPr vert="horz" lIns="91440" tIns="45720" rIns="91440" bIns="45720" rtlCol="0"/>
          <a:lstStyle>
            <a:lvl1pPr algn="r">
              <a:defRPr sz="1200"/>
            </a:lvl1pPr>
          </a:lstStyle>
          <a:p>
            <a:fld id="{36E6B0F1-00D5-4AA3-83D8-9A26EE905B06}" type="datetimeFigureOut">
              <a:rPr lang="en-GB" smtClean="0"/>
              <a:t>28/02/2019</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689475"/>
            <a:ext cx="5335588"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377363"/>
            <a:ext cx="2889250" cy="493712"/>
          </a:xfrm>
          <a:prstGeom prst="rect">
            <a:avLst/>
          </a:prstGeom>
        </p:spPr>
        <p:txBody>
          <a:bodyPr vert="horz" lIns="91440" tIns="45720" rIns="91440" bIns="45720" rtlCol="0" anchor="b"/>
          <a:lstStyle>
            <a:lvl1pPr algn="r">
              <a:defRPr sz="1200"/>
            </a:lvl1pPr>
          </a:lstStyle>
          <a:p>
            <a:fld id="{DC28B0B1-19D8-4DF8-A9C6-3DA84502743C}" type="slidenum">
              <a:rPr lang="en-GB" smtClean="0"/>
              <a:t>‹#›</a:t>
            </a:fld>
            <a:endParaRPr lang="en-GB"/>
          </a:p>
        </p:txBody>
      </p:sp>
    </p:spTree>
    <p:extLst>
      <p:ext uri="{BB962C8B-B14F-4D97-AF65-F5344CB8AC3E}">
        <p14:creationId xmlns:p14="http://schemas.microsoft.com/office/powerpoint/2010/main" val="1052190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10"/>
          </p:nvPr>
        </p:nvSpPr>
        <p:spPr/>
        <p:txBody>
          <a:bodyPr/>
          <a:lstStyle/>
          <a:p>
            <a:fld id="{DC65994F-FF3B-4903-B912-C0C2DE5E45DF}" type="slidenum">
              <a:rPr lang="en-IE" smtClean="0"/>
              <a:t>2</a:t>
            </a:fld>
            <a:endParaRPr lang="en-IE"/>
          </a:p>
        </p:txBody>
      </p:sp>
    </p:spTree>
    <p:extLst>
      <p:ext uri="{BB962C8B-B14F-4D97-AF65-F5344CB8AC3E}">
        <p14:creationId xmlns:p14="http://schemas.microsoft.com/office/powerpoint/2010/main" val="90591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10"/>
          </p:nvPr>
        </p:nvSpPr>
        <p:spPr/>
        <p:txBody>
          <a:bodyPr/>
          <a:lstStyle/>
          <a:p>
            <a:fld id="{DC65994F-FF3B-4903-B912-C0C2DE5E45DF}" type="slidenum">
              <a:rPr lang="en-IE" smtClean="0"/>
              <a:t>24</a:t>
            </a:fld>
            <a:endParaRPr lang="en-IE"/>
          </a:p>
        </p:txBody>
      </p:sp>
    </p:spTree>
    <p:extLst>
      <p:ext uri="{BB962C8B-B14F-4D97-AF65-F5344CB8AC3E}">
        <p14:creationId xmlns:p14="http://schemas.microsoft.com/office/powerpoint/2010/main" val="90591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28B0B1-19D8-4DF8-A9C6-3DA84502743C}" type="slidenum">
              <a:rPr lang="en-GB" smtClean="0"/>
              <a:t>25</a:t>
            </a:fld>
            <a:endParaRPr lang="en-GB"/>
          </a:p>
        </p:txBody>
      </p:sp>
    </p:spTree>
    <p:extLst>
      <p:ext uri="{BB962C8B-B14F-4D97-AF65-F5344CB8AC3E}">
        <p14:creationId xmlns:p14="http://schemas.microsoft.com/office/powerpoint/2010/main" val="763992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10"/>
          </p:nvPr>
        </p:nvSpPr>
        <p:spPr/>
        <p:txBody>
          <a:bodyPr/>
          <a:lstStyle/>
          <a:p>
            <a:fld id="{DC65994F-FF3B-4903-B912-C0C2DE5E45DF}" type="slidenum">
              <a:rPr lang="en-IE" smtClean="0"/>
              <a:t>52</a:t>
            </a:fld>
            <a:endParaRPr lang="en-IE"/>
          </a:p>
        </p:txBody>
      </p:sp>
    </p:spTree>
    <p:extLst>
      <p:ext uri="{BB962C8B-B14F-4D97-AF65-F5344CB8AC3E}">
        <p14:creationId xmlns:p14="http://schemas.microsoft.com/office/powerpoint/2010/main" val="905912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10"/>
          </p:nvPr>
        </p:nvSpPr>
        <p:spPr/>
        <p:txBody>
          <a:bodyPr/>
          <a:lstStyle/>
          <a:p>
            <a:fld id="{DC65994F-FF3B-4903-B912-C0C2DE5E45DF}" type="slidenum">
              <a:rPr lang="en-IE" smtClean="0"/>
              <a:t>53</a:t>
            </a:fld>
            <a:endParaRPr lang="en-IE"/>
          </a:p>
        </p:txBody>
      </p:sp>
    </p:spTree>
    <p:extLst>
      <p:ext uri="{BB962C8B-B14F-4D97-AF65-F5344CB8AC3E}">
        <p14:creationId xmlns:p14="http://schemas.microsoft.com/office/powerpoint/2010/main" val="90591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267200"/>
          </a:xfrm>
        </p:spPr>
        <p:txBody>
          <a:bodyPr vert="eaVert"/>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1"/>
            <a:ext cx="2057400" cy="5334000"/>
          </a:xfrm>
        </p:spPr>
        <p:txBody>
          <a:bodyPr vert="eaVert"/>
          <a:lstStyle>
            <a:lvl1pPr algn="l">
              <a:defRPr sz="24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533400"/>
            <a:ext cx="6019800" cy="5592763"/>
          </a:xfrm>
        </p:spPr>
        <p:txBody>
          <a:bodyPr vert="eaVert">
            <a:normAutofit/>
          </a:bodyPr>
          <a:lstStyle>
            <a:lvl1pPr>
              <a:defRPr sz="12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EF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540000" indent="-457200">
              <a:buSzPct val="140000"/>
              <a:buFont typeface="Arial"/>
              <a:buChar char="•"/>
              <a:defRPr/>
            </a:lvl1pPr>
            <a:lvl2pPr marL="540000" indent="-457200">
              <a:buSzPct val="140000"/>
              <a:buFont typeface="Arial"/>
              <a:buChar char="•"/>
              <a:defRPr/>
            </a:lvl2pPr>
            <a:lvl3pPr marL="540000" indent="-457200">
              <a:buSzPct val="140000"/>
              <a:buFont typeface="Arial"/>
              <a:buChar char="•"/>
              <a:defRPr/>
            </a:lvl3pPr>
            <a:lvl4pPr marL="540000" indent="-457200">
              <a:buSzPct val="140000"/>
              <a:buFont typeface="Arial"/>
              <a:buChar char="•"/>
              <a:defRPr/>
            </a:lvl4pPr>
            <a:lvl5pPr marL="540000" indent="-457200">
              <a:buSzPct val="140000"/>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2672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600" b="1">
                <a:solidFill>
                  <a:srgbClr val="FF66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600" b="1">
                <a:solidFill>
                  <a:srgbClr val="FF66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1400"/>
            </a:lvl1pPr>
            <a:lvl2pPr>
              <a:defRPr sz="1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35101"/>
            <a:ext cx="5111750" cy="4508500"/>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EFD"/>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3">
            <a:extLst>
              <a:ext uri="{28A0092B-C50C-407E-A947-70E740481C1C}">
                <a14:useLocalDpi xmlns:a14="http://schemas.microsoft.com/office/drawing/2010/main" val="0"/>
              </a:ext>
            </a:extLst>
          </a:blip>
          <a:srcRect b="93580"/>
          <a:stretch/>
        </p:blipFill>
        <p:spPr>
          <a:xfrm>
            <a:off x="0" y="0"/>
            <a:ext cx="9144000" cy="440267"/>
          </a:xfrm>
          <a:prstGeom prst="rect">
            <a:avLst/>
          </a:prstGeom>
        </p:spPr>
      </p:pic>
      <p:pic>
        <p:nvPicPr>
          <p:cNvPr id="5" name="Picture 4"/>
          <p:cNvPicPr>
            <a:picLocks noChangeAspect="1"/>
          </p:cNvPicPr>
          <p:nvPr userDrawn="1"/>
        </p:nvPicPr>
        <p:blipFill rotWithShape="1">
          <a:blip r:embed="rId13">
            <a:extLst>
              <a:ext uri="{28A0092B-C50C-407E-A947-70E740481C1C}">
                <a14:useLocalDpi xmlns:a14="http://schemas.microsoft.com/office/drawing/2010/main" val="0"/>
              </a:ext>
            </a:extLst>
          </a:blip>
          <a:srcRect t="91990"/>
          <a:stretch/>
        </p:blipFill>
        <p:spPr>
          <a:xfrm>
            <a:off x="0" y="6308724"/>
            <a:ext cx="9144000" cy="54927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wrap="square" lIns="91440" tIns="45720" rIns="91440" bIns="45720" rtlCol="0">
            <a:normAutofit/>
          </a:bodyPr>
          <a:lstStyle/>
          <a:p>
            <a:pPr lvl="0"/>
            <a:r>
              <a:rPr lang="en-US" dirty="0" smtClean="0"/>
              <a:t>Click to edit</a:t>
            </a:r>
            <a:endParaRPr lang="en-US" dirty="0"/>
          </a:p>
        </p:txBody>
      </p:sp>
      <p:pic>
        <p:nvPicPr>
          <p:cNvPr id="6" name="Picture 5"/>
          <p:cNvPicPr>
            <a:picLocks noChangeAspect="1"/>
          </p:cNvPicPr>
          <p:nvPr userDrawn="1"/>
        </p:nvPicPr>
        <p:blipFill rotWithShape="1">
          <a:blip r:embed="rId13">
            <a:extLst>
              <a:ext uri="{28A0092B-C50C-407E-A947-70E740481C1C}">
                <a14:useLocalDpi xmlns:a14="http://schemas.microsoft.com/office/drawing/2010/main" val="0"/>
              </a:ext>
            </a:extLst>
          </a:blip>
          <a:srcRect l="83075" t="86749" b="2346"/>
          <a:stretch/>
        </p:blipFill>
        <p:spPr>
          <a:xfrm>
            <a:off x="7596336" y="5949280"/>
            <a:ext cx="1547664" cy="7478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b="1" kern="1200">
          <a:solidFill>
            <a:srgbClr val="FF6600"/>
          </a:solidFill>
          <a:latin typeface="Arial"/>
          <a:ea typeface="+mj-ea"/>
          <a:cs typeface="Arial"/>
        </a:defRPr>
      </a:lvl1pPr>
    </p:titleStyle>
    <p:bodyStyle>
      <a:lvl1pPr marL="0" indent="0" algn="l" defTabSz="457200" rtl="0" eaLnBrk="1" latinLnBrk="0" hangingPunct="1">
        <a:spcBef>
          <a:spcPct val="20000"/>
        </a:spcBef>
        <a:spcAft>
          <a:spcPts val="0"/>
        </a:spcAft>
        <a:buClr>
          <a:srgbClr val="FF6600"/>
        </a:buClr>
        <a:buSzPct val="140000"/>
        <a:buFontTx/>
        <a:buNone/>
        <a:defRPr sz="1800" kern="1200" baseline="0">
          <a:solidFill>
            <a:schemeClr val="tx1"/>
          </a:solidFill>
          <a:latin typeface="+mn-lt"/>
          <a:ea typeface="+mn-ea"/>
          <a:cs typeface="+mn-cs"/>
        </a:defRPr>
      </a:lvl1pPr>
      <a:lvl2pPr marL="914400" indent="-457200" algn="l" defTabSz="457200" rtl="0" eaLnBrk="1" latinLnBrk="0" hangingPunct="1">
        <a:spcBef>
          <a:spcPct val="20000"/>
        </a:spcBef>
        <a:spcAft>
          <a:spcPts val="0"/>
        </a:spcAft>
        <a:buClr>
          <a:srgbClr val="FF6600"/>
        </a:buClr>
        <a:buFont typeface="Arial"/>
        <a:buNone/>
        <a:defRPr sz="1800" kern="1200">
          <a:solidFill>
            <a:schemeClr val="tx1"/>
          </a:solidFill>
          <a:latin typeface="+mn-lt"/>
          <a:ea typeface="+mn-ea"/>
          <a:cs typeface="+mn-cs"/>
        </a:defRPr>
      </a:lvl2pPr>
      <a:lvl3pPr marL="1371600" indent="-457200" algn="l" defTabSz="457200" rtl="0" eaLnBrk="1" latinLnBrk="0" hangingPunct="1">
        <a:spcBef>
          <a:spcPct val="20000"/>
        </a:spcBef>
        <a:spcAft>
          <a:spcPts val="0"/>
        </a:spcAft>
        <a:buClr>
          <a:srgbClr val="FF6600"/>
        </a:buClr>
        <a:buFont typeface="Arial"/>
        <a:buNone/>
        <a:defRPr sz="1800" kern="1200">
          <a:solidFill>
            <a:schemeClr val="tx1"/>
          </a:solidFill>
          <a:latin typeface="+mn-lt"/>
          <a:ea typeface="+mn-ea"/>
          <a:cs typeface="+mn-cs"/>
        </a:defRPr>
      </a:lvl3pPr>
      <a:lvl4pPr marL="1828800" indent="-457200" algn="l" defTabSz="457200" rtl="0" eaLnBrk="1" latinLnBrk="0" hangingPunct="1">
        <a:spcBef>
          <a:spcPct val="20000"/>
        </a:spcBef>
        <a:spcAft>
          <a:spcPts val="0"/>
        </a:spcAft>
        <a:buClr>
          <a:srgbClr val="FF6600"/>
        </a:buClr>
        <a:buFont typeface="Arial"/>
        <a:buNone/>
        <a:defRPr sz="1800" kern="1200">
          <a:solidFill>
            <a:schemeClr val="tx1"/>
          </a:solidFill>
          <a:latin typeface="+mn-lt"/>
          <a:ea typeface="+mn-ea"/>
          <a:cs typeface="+mn-cs"/>
        </a:defRPr>
      </a:lvl4pPr>
      <a:lvl5pPr marL="2286000" indent="-457200" algn="l" defTabSz="457200" rtl="0" eaLnBrk="1" latinLnBrk="0" hangingPunct="1">
        <a:spcBef>
          <a:spcPct val="20000"/>
        </a:spcBef>
        <a:spcAft>
          <a:spcPts val="0"/>
        </a:spcAft>
        <a:buClr>
          <a:srgbClr val="FF6600"/>
        </a:buClr>
        <a:buFont typeface="Arial"/>
        <a:buNone/>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9.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17.tmp"/><Relationship Id="rId3" Type="http://schemas.openxmlformats.org/officeDocument/2006/relationships/diagramLayout" Target="../diagrams/layout7.xml"/><Relationship Id="rId7" Type="http://schemas.openxmlformats.org/officeDocument/2006/relationships/image" Target="../media/image1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hyperlink" Target="http://ec.europa.eu/growth/tools-databases/nando/" TargetMode="External"/><Relationship Id="rId1" Type="http://schemas.openxmlformats.org/officeDocument/2006/relationships/slideLayout" Target="../slideLayouts/slideLayout2.xml"/><Relationship Id="rId5" Type="http://schemas.openxmlformats.org/officeDocument/2006/relationships/image" Target="../media/image22.tmp"/><Relationship Id="rId4" Type="http://schemas.openxmlformats.org/officeDocument/2006/relationships/image" Target="../media/image21.tm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hsa.ie/eng/Topics/Brexit/Market_Surveillance_-_Industrial_and_Consumer_Produc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8.tmp"/><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hsa.ie/eng/Your_Industry/ADR_-_Carriage_of_Dangerous_Goods_by_Road/" TargetMode="External"/><Relationship Id="rId2" Type="http://schemas.openxmlformats.org/officeDocument/2006/relationships/image" Target="../media/image26.tmp"/><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wcu@hsa.ie" TargetMode="External"/><Relationship Id="rId2" Type="http://schemas.openxmlformats.org/officeDocument/2006/relationships/hyperlink" Target="http://www.hsa.ie/" TargetMode="External"/><Relationship Id="rId1" Type="http://schemas.openxmlformats.org/officeDocument/2006/relationships/slideLayout" Target="../slideLayouts/slideLayout2.xml"/><Relationship Id="rId5" Type="http://schemas.openxmlformats.org/officeDocument/2006/relationships/hyperlink" Target="http://ec.europa.eu/growth/tools-databases/nando/" TargetMode="External"/><Relationship Id="rId4" Type="http://schemas.openxmlformats.org/officeDocument/2006/relationships/hyperlink" Target="http://www.inab.i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jpeg"/><Relationship Id="rId4" Type="http://schemas.openxmlformats.org/officeDocument/2006/relationships/image" Target="../media/image7.emf"/></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jpeg"/><Relationship Id="rId4" Type="http://schemas.openxmlformats.org/officeDocument/2006/relationships/image" Target="../media/image7.emf"/></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5.tmp"/><Relationship Id="rId3" Type="http://schemas.openxmlformats.org/officeDocument/2006/relationships/diagramLayout" Target="../diagrams/layout3.xml"/><Relationship Id="rId7" Type="http://schemas.openxmlformats.org/officeDocument/2006/relationships/image" Target="../media/image14.tmp"/><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17.tmp"/><Relationship Id="rId3" Type="http://schemas.openxmlformats.org/officeDocument/2006/relationships/diagramLayout" Target="../diagrams/layout4.xml"/><Relationship Id="rId7" Type="http://schemas.openxmlformats.org/officeDocument/2006/relationships/image" Target="../media/image1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8.tmp"/></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UGH_J~1\AppData\Local\Temp\FWTemp\000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5017170"/>
            <a:ext cx="3914136" cy="17159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3213"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69161"/>
            <a:ext cx="2699791" cy="186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36755" y="1700808"/>
            <a:ext cx="4127861" cy="707886"/>
          </a:xfrm>
          <a:prstGeom prst="rect">
            <a:avLst/>
          </a:prstGeom>
          <a:noFill/>
        </p:spPr>
        <p:txBody>
          <a:bodyPr wrap="none" lIns="91440" tIns="45720" rIns="91440" bIns="4572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February 28</a:t>
            </a:r>
            <a:r>
              <a:rPr lang="en-US" sz="40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2019</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0" y="-52952"/>
            <a:ext cx="9193213" cy="1681751"/>
          </a:xfrm>
          <a:prstGeom prst="rect">
            <a:avLst/>
          </a:prstGeom>
          <a:solidFill>
            <a:srgbClr val="234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 name="Rectangle 3"/>
          <p:cNvSpPr/>
          <p:nvPr/>
        </p:nvSpPr>
        <p:spPr>
          <a:xfrm>
            <a:off x="78626" y="126203"/>
            <a:ext cx="9036495" cy="1323439"/>
          </a:xfrm>
          <a:prstGeom prst="rect">
            <a:avLst/>
          </a:prstGeom>
          <a:noFill/>
        </p:spPr>
        <p:txBody>
          <a:bodyPr wrap="square" lIns="91440" tIns="45720" rIns="91440" bIns="45720">
            <a:spAutoFit/>
          </a:bodyPr>
          <a:lstStyle/>
          <a:p>
            <a:pPr algn="ctr"/>
            <a:r>
              <a:rPr lang="en-GB" sz="4000" b="1" dirty="0">
                <a:solidFill>
                  <a:srgbClr val="FFC000"/>
                </a:solidFill>
                <a:effectLst>
                  <a:outerShdw blurRad="38100" dist="38100" dir="2700000" algn="tl">
                    <a:srgbClr val="000000">
                      <a:alpha val="43137"/>
                    </a:srgbClr>
                  </a:outerShdw>
                </a:effectLst>
              </a:rPr>
              <a:t>Brexit and the Implications on Supply </a:t>
            </a:r>
            <a:r>
              <a:rPr lang="en-GB" sz="4000" b="1" dirty="0" smtClean="0">
                <a:solidFill>
                  <a:srgbClr val="FFC000"/>
                </a:solidFill>
                <a:effectLst>
                  <a:outerShdw blurRad="38100" dist="38100" dir="2700000" algn="tl">
                    <a:srgbClr val="000000">
                      <a:alpha val="43137"/>
                    </a:srgbClr>
                  </a:outerShdw>
                </a:effectLst>
              </a:rPr>
              <a:t>and </a:t>
            </a:r>
            <a:r>
              <a:rPr lang="en-GB" sz="4000" b="1" dirty="0">
                <a:solidFill>
                  <a:srgbClr val="FFC000"/>
                </a:solidFill>
                <a:effectLst>
                  <a:outerShdw blurRad="38100" dist="38100" dir="2700000" algn="tl">
                    <a:srgbClr val="000000">
                      <a:alpha val="43137"/>
                    </a:srgbClr>
                  </a:outerShdw>
                </a:effectLst>
              </a:rPr>
              <a:t>Use of Chemicals, Machinery </a:t>
            </a:r>
            <a:r>
              <a:rPr lang="en-GB" sz="4000" b="1" dirty="0" smtClean="0">
                <a:solidFill>
                  <a:srgbClr val="FFC000"/>
                </a:solidFill>
                <a:effectLst>
                  <a:outerShdw blurRad="38100" dist="38100" dir="2700000" algn="tl">
                    <a:srgbClr val="000000">
                      <a:alpha val="43137"/>
                    </a:srgbClr>
                  </a:outerShdw>
                </a:effectLst>
              </a:rPr>
              <a:t>&amp; Products </a:t>
            </a:r>
          </a:p>
        </p:txBody>
      </p:sp>
      <p:pic>
        <p:nvPicPr>
          <p:cNvPr id="7" name="Picture 2" descr="C:\Users\hugh_jordan\AppData\Local\Microsoft\Windows\Temporary Internet Files\Content.Outlook\H5RUZXGP\CC_200year_.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99" t="25837" r="50000" b="22232"/>
          <a:stretch/>
        </p:blipFill>
        <p:spPr bwMode="auto">
          <a:xfrm>
            <a:off x="7380312" y="5061023"/>
            <a:ext cx="1440160" cy="6731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hugh_jordan\AppData\Local\Microsoft\Windows\Temporary Internet Files\Content.Outlook\H5RUZXGP\CC_200year_.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8248" t="22223" r="7718" b="15226"/>
          <a:stretch/>
        </p:blipFill>
        <p:spPr bwMode="auto">
          <a:xfrm>
            <a:off x="7380312" y="5733256"/>
            <a:ext cx="1440160" cy="99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938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3600" dirty="0" smtClean="0"/>
              <a:t>Notified Bodies</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3840950"/>
              </p:ext>
            </p:extLst>
          </p:nvPr>
        </p:nvGraphicFramePr>
        <p:xfrm>
          <a:off x="457200" y="1196752"/>
          <a:ext cx="8229600" cy="4133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3" descr="Image"/>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8100392" y="4005064"/>
            <a:ext cx="1008112" cy="792088"/>
          </a:xfrm>
          <a:prstGeom prst="rect">
            <a:avLst/>
          </a:prstGeom>
          <a:noFill/>
          <a:ln>
            <a:noFill/>
          </a:ln>
        </p:spPr>
      </p:pic>
      <p:sp>
        <p:nvSpPr>
          <p:cNvPr id="6" name="TextBox 5"/>
          <p:cNvSpPr txBox="1"/>
          <p:nvPr/>
        </p:nvSpPr>
        <p:spPr>
          <a:xfrm>
            <a:off x="899592" y="5373216"/>
            <a:ext cx="7344816" cy="646331"/>
          </a:xfrm>
          <a:prstGeom prst="rect">
            <a:avLst/>
          </a:prstGeom>
          <a:noFill/>
        </p:spPr>
        <p:txBody>
          <a:bodyPr wrap="square" rtlCol="0">
            <a:spAutoFit/>
          </a:bodyPr>
          <a:lstStyle/>
          <a:p>
            <a:pPr algn="ctr"/>
            <a:r>
              <a:rPr lang="en-GB" i="1" dirty="0" smtClean="0"/>
              <a:t>Certificates and reports issued by a notified body are valid in all Member States</a:t>
            </a:r>
            <a:r>
              <a:rPr lang="en-GB" dirty="0" smtClean="0"/>
              <a:t>.</a:t>
            </a:r>
            <a:endParaRPr lang="en-GB" dirty="0"/>
          </a:p>
        </p:txBody>
      </p:sp>
    </p:spTree>
    <p:extLst>
      <p:ext uri="{BB962C8B-B14F-4D97-AF65-F5344CB8AC3E}">
        <p14:creationId xmlns:p14="http://schemas.microsoft.com/office/powerpoint/2010/main" val="2402453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Notification Procedure</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4956419"/>
              </p:ext>
            </p:extLst>
          </p:nvPr>
        </p:nvGraphicFramePr>
        <p:xfrm>
          <a:off x="457200" y="1268760"/>
          <a:ext cx="8229600" cy="4133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81304" y="5457998"/>
            <a:ext cx="7391096" cy="923330"/>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Ø"/>
            </a:pPr>
            <a:r>
              <a:rPr lang="en-GB" i="1" dirty="0"/>
              <a:t>Established in a Member State</a:t>
            </a:r>
          </a:p>
          <a:p>
            <a:pPr marL="285750" indent="-285750">
              <a:buClr>
                <a:schemeClr val="accent6">
                  <a:lumMod val="75000"/>
                </a:schemeClr>
              </a:buClr>
              <a:buFont typeface="Wingdings" panose="05000000000000000000" pitchFamily="2" charset="2"/>
              <a:buChar char="Ø"/>
            </a:pPr>
            <a:r>
              <a:rPr lang="en-GB" i="1" dirty="0"/>
              <a:t>Designated by a Member State notifying </a:t>
            </a:r>
            <a:r>
              <a:rPr lang="en-GB" i="1" dirty="0" smtClean="0"/>
              <a:t>authority</a:t>
            </a:r>
          </a:p>
          <a:p>
            <a:pPr marL="285750" indent="-285750">
              <a:buClr>
                <a:schemeClr val="accent6">
                  <a:lumMod val="75000"/>
                </a:schemeClr>
              </a:buClr>
              <a:buFont typeface="Wingdings" panose="05000000000000000000" pitchFamily="2" charset="2"/>
              <a:buChar char="Ø"/>
            </a:pPr>
            <a:r>
              <a:rPr lang="en-GB" i="1" dirty="0" smtClean="0"/>
              <a:t>Valid in all Member States</a:t>
            </a:r>
            <a:endParaRPr lang="en-GB" i="1" dirty="0"/>
          </a:p>
        </p:txBody>
      </p:sp>
      <p:pic>
        <p:nvPicPr>
          <p:cNvPr id="6" name="Picture 3" descr="logo_INA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1520" y="4005064"/>
            <a:ext cx="760140" cy="9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7624" y="1417638"/>
            <a:ext cx="1581231" cy="514376"/>
          </a:xfrm>
          <a:prstGeom prst="rect">
            <a:avLst/>
          </a:prstGeom>
        </p:spPr>
      </p:pic>
    </p:spTree>
    <p:extLst>
      <p:ext uri="{BB962C8B-B14F-4D97-AF65-F5344CB8AC3E}">
        <p14:creationId xmlns:p14="http://schemas.microsoft.com/office/powerpoint/2010/main" val="1622175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NANDO</a:t>
            </a:r>
            <a:endParaRPr lang="en-GB" sz="3600" dirty="0"/>
          </a:p>
        </p:txBody>
      </p:sp>
      <p:sp>
        <p:nvSpPr>
          <p:cNvPr id="3" name="Content Placeholder 2"/>
          <p:cNvSpPr>
            <a:spLocks noGrp="1"/>
          </p:cNvSpPr>
          <p:nvPr>
            <p:ph idx="1"/>
          </p:nvPr>
        </p:nvSpPr>
        <p:spPr/>
        <p:txBody>
          <a:bodyPr/>
          <a:lstStyle/>
          <a:p>
            <a:r>
              <a:rPr lang="en-GB" b="1" dirty="0"/>
              <a:t>N</a:t>
            </a:r>
            <a:r>
              <a:rPr lang="en-GB" dirty="0"/>
              <a:t>ew </a:t>
            </a:r>
            <a:r>
              <a:rPr lang="en-GB" b="1" dirty="0"/>
              <a:t>A</a:t>
            </a:r>
            <a:r>
              <a:rPr lang="en-GB" dirty="0"/>
              <a:t>pproach </a:t>
            </a:r>
            <a:r>
              <a:rPr lang="en-GB" b="1" dirty="0"/>
              <a:t>N</a:t>
            </a:r>
            <a:r>
              <a:rPr lang="en-GB" dirty="0"/>
              <a:t>otified and </a:t>
            </a:r>
            <a:r>
              <a:rPr lang="en-GB" b="1" dirty="0"/>
              <a:t>D</a:t>
            </a:r>
            <a:r>
              <a:rPr lang="en-GB" dirty="0"/>
              <a:t>esignated </a:t>
            </a:r>
            <a:r>
              <a:rPr lang="en-GB" b="1" dirty="0"/>
              <a:t>O</a:t>
            </a:r>
            <a:r>
              <a:rPr lang="en-GB" dirty="0"/>
              <a:t>rganisations </a:t>
            </a:r>
            <a:r>
              <a:rPr lang="en-GB" dirty="0" smtClean="0"/>
              <a:t>Information Systems</a:t>
            </a:r>
          </a:p>
          <a:p>
            <a:r>
              <a:rPr lang="en-GB" dirty="0">
                <a:hlinkClick r:id="rId2"/>
              </a:rPr>
              <a:t>http://ec.europa.eu/growth/tools-databases/nando</a:t>
            </a:r>
            <a:r>
              <a:rPr lang="en-GB" dirty="0" smtClean="0">
                <a:hlinkClick r:id="rId2"/>
              </a:rPr>
              <a:t>/</a:t>
            </a:r>
            <a:endParaRPr lang="en-GB" dirty="0" smtClean="0"/>
          </a:p>
          <a:p>
            <a:endParaRPr lang="en-GB" dirty="0" smtClean="0"/>
          </a:p>
          <a:p>
            <a:endParaRPr lang="en-GB" dirty="0"/>
          </a:p>
          <a:p>
            <a:pPr marL="82800" indent="0">
              <a:buNone/>
            </a:pPr>
            <a:endParaRPr lang="en-GB" dirty="0"/>
          </a:p>
          <a:p>
            <a:endParaRPr lang="en-GB"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456718"/>
            <a:ext cx="2677898" cy="1216645"/>
          </a:xfrm>
          <a:prstGeom prst="rect">
            <a:avLst/>
          </a:prstGeom>
        </p:spPr>
      </p:pic>
      <p:sp>
        <p:nvSpPr>
          <p:cNvPr id="5" name="TextBox 4"/>
          <p:cNvSpPr txBox="1"/>
          <p:nvPr/>
        </p:nvSpPr>
        <p:spPr>
          <a:xfrm>
            <a:off x="4385681" y="3759423"/>
            <a:ext cx="1122423" cy="461665"/>
          </a:xfrm>
          <a:prstGeom prst="rect">
            <a:avLst/>
          </a:prstGeom>
          <a:noFill/>
        </p:spPr>
        <p:txBody>
          <a:bodyPr wrap="none" rtlCol="0">
            <a:spAutoFit/>
          </a:bodyPr>
          <a:lstStyle/>
          <a:p>
            <a:r>
              <a:rPr lang="en-GB" sz="2400" dirty="0" smtClean="0"/>
              <a:t>Pi mark</a:t>
            </a:r>
            <a:endParaRPr lang="en-GB" sz="2400" dirty="0"/>
          </a:p>
        </p:txBody>
      </p:sp>
      <p:cxnSp>
        <p:nvCxnSpPr>
          <p:cNvPr id="6" name="Straight Arrow Connector 5"/>
          <p:cNvCxnSpPr/>
          <p:nvPr/>
        </p:nvCxnSpPr>
        <p:spPr>
          <a:xfrm flipV="1">
            <a:off x="4788024" y="3163241"/>
            <a:ext cx="351768" cy="662881"/>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6718638" y="2655957"/>
            <a:ext cx="1453762" cy="1133083"/>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6358397" y="3759423"/>
            <a:ext cx="2822115" cy="461665"/>
          </a:xfrm>
          <a:prstGeom prst="rect">
            <a:avLst/>
          </a:prstGeom>
          <a:noFill/>
        </p:spPr>
        <p:txBody>
          <a:bodyPr wrap="square" rtlCol="0">
            <a:spAutoFit/>
          </a:bodyPr>
          <a:lstStyle/>
          <a:p>
            <a:r>
              <a:rPr lang="en-GB" sz="2400" dirty="0" smtClean="0"/>
              <a:t>Notified body mark</a:t>
            </a:r>
            <a:endParaRPr lang="en-GB" sz="2400" dirty="0"/>
          </a:p>
        </p:txBody>
      </p:sp>
      <p:cxnSp>
        <p:nvCxnSpPr>
          <p:cNvPr id="9" name="Straight Arrow Connector 8"/>
          <p:cNvCxnSpPr/>
          <p:nvPr/>
        </p:nvCxnSpPr>
        <p:spPr>
          <a:xfrm flipH="1" flipV="1">
            <a:off x="8258010" y="3228945"/>
            <a:ext cx="428790" cy="560095"/>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220072" y="2511941"/>
            <a:ext cx="1512168" cy="1133083"/>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4376779"/>
            <a:ext cx="1733639" cy="2076557"/>
          </a:xfrm>
          <a:prstGeom prst="rect">
            <a:avLst/>
          </a:prstGeom>
        </p:spPr>
      </p:pic>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2655957"/>
            <a:ext cx="3240360" cy="3487807"/>
          </a:xfrm>
          <a:prstGeom prst="rect">
            <a:avLst/>
          </a:prstGeom>
        </p:spPr>
      </p:pic>
      <p:sp>
        <p:nvSpPr>
          <p:cNvPr id="16" name="Rectangle 15"/>
          <p:cNvSpPr/>
          <p:nvPr/>
        </p:nvSpPr>
        <p:spPr>
          <a:xfrm>
            <a:off x="3050952" y="4653136"/>
            <a:ext cx="728960" cy="504056"/>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flipV="1">
            <a:off x="3964068" y="4221088"/>
            <a:ext cx="1544036" cy="662882"/>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09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291388"/>
            <a:ext cx="6927409" cy="1569660"/>
          </a:xfrm>
          <a:prstGeom prst="rect">
            <a:avLst/>
          </a:prstGeom>
          <a:noFill/>
        </p:spPr>
        <p:txBody>
          <a:bodyPr wrap="none" rtlCol="0">
            <a:spAutoFit/>
          </a:bodyPr>
          <a:lstStyle/>
          <a:p>
            <a:pPr algn="ctr"/>
            <a:r>
              <a:rPr lang="en-GB" sz="4800" b="1" dirty="0" smtClean="0">
                <a:solidFill>
                  <a:srgbClr val="FF6600"/>
                </a:solidFill>
              </a:rPr>
              <a:t>What are the implications </a:t>
            </a:r>
          </a:p>
          <a:p>
            <a:pPr algn="ctr"/>
            <a:r>
              <a:rPr lang="en-GB" sz="4800" b="1" dirty="0" smtClean="0">
                <a:solidFill>
                  <a:srgbClr val="FF6600"/>
                </a:solidFill>
              </a:rPr>
              <a:t>of Brexit? </a:t>
            </a:r>
            <a:endParaRPr lang="en-GB" sz="4800" b="1" dirty="0">
              <a:solidFill>
                <a:srgbClr val="FF6600"/>
              </a:solidFill>
            </a:endParaRPr>
          </a:p>
        </p:txBody>
      </p:sp>
    </p:spTree>
    <p:extLst>
      <p:ext uri="{BB962C8B-B14F-4D97-AF65-F5344CB8AC3E}">
        <p14:creationId xmlns:p14="http://schemas.microsoft.com/office/powerpoint/2010/main" val="2430558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Notice to stakeholders 22 January 2018</a:t>
            </a:r>
            <a:endParaRPr lang="en-GB"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96752"/>
            <a:ext cx="3168352" cy="4546261"/>
          </a:xfrm>
          <a:prstGeom prst="rect">
            <a:avLst/>
          </a:prstGeom>
        </p:spPr>
      </p:pic>
      <p:sp>
        <p:nvSpPr>
          <p:cNvPr id="4" name="Rectangle 3"/>
          <p:cNvSpPr/>
          <p:nvPr/>
        </p:nvSpPr>
        <p:spPr>
          <a:xfrm>
            <a:off x="4104456" y="1272974"/>
            <a:ext cx="4572000" cy="984885"/>
          </a:xfrm>
          <a:prstGeom prst="rect">
            <a:avLst/>
          </a:prstGeom>
        </p:spPr>
        <p:txBody>
          <a:bodyPr>
            <a:spAutoFit/>
          </a:bodyPr>
          <a:lstStyle/>
          <a:p>
            <a:pPr algn="ctr"/>
            <a:r>
              <a:rPr lang="en-GB" sz="2000" b="1" dirty="0"/>
              <a:t>Withdrawal of the United Kingdom and EU </a:t>
            </a:r>
            <a:r>
              <a:rPr lang="en-GB" sz="2000" b="1" dirty="0" smtClean="0"/>
              <a:t>rules in </a:t>
            </a:r>
            <a:r>
              <a:rPr lang="en-GB" sz="2000" b="1" dirty="0"/>
              <a:t>the field of industrial products</a:t>
            </a:r>
            <a:r>
              <a:rPr lang="en-GB" b="1" dirty="0"/>
              <a:t/>
            </a:r>
            <a:br>
              <a:rPr lang="en-GB" b="1" dirty="0"/>
            </a:br>
            <a:endParaRPr lang="en-GB" b="1" dirty="0"/>
          </a:p>
        </p:txBody>
      </p:sp>
      <p:sp>
        <p:nvSpPr>
          <p:cNvPr id="5" name="Rectangle 4"/>
          <p:cNvSpPr/>
          <p:nvPr/>
        </p:nvSpPr>
        <p:spPr>
          <a:xfrm>
            <a:off x="457200" y="2132856"/>
            <a:ext cx="2890664" cy="648072"/>
          </a:xfrm>
          <a:prstGeom prst="rect">
            <a:avLst/>
          </a:prstGeom>
          <a:noFill/>
          <a:ln w="5715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flipV="1">
            <a:off x="3393903" y="2011879"/>
            <a:ext cx="772018" cy="662882"/>
          </a:xfrm>
          <a:prstGeom prst="straightConnector1">
            <a:avLst/>
          </a:prstGeom>
          <a:ln w="76200">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9" name="Content Placeholder 3"/>
          <p:cNvSpPr txBox="1">
            <a:spLocks/>
          </p:cNvSpPr>
          <p:nvPr/>
        </p:nvSpPr>
        <p:spPr>
          <a:xfrm>
            <a:off x="3960440" y="2334082"/>
            <a:ext cx="4708111" cy="4119254"/>
          </a:xfrm>
          <a:prstGeom prst="rect">
            <a:avLst/>
          </a:prstGeom>
        </p:spPr>
        <p:txBody>
          <a:bodyPr>
            <a:normAutofit lnSpcReduction="10000"/>
          </a:bodyPr>
          <a:lstStyle>
            <a:lvl1pPr marL="0" indent="0" algn="l" defTabSz="457200" rtl="0" eaLnBrk="1" latinLnBrk="0" hangingPunct="1">
              <a:spcBef>
                <a:spcPct val="20000"/>
              </a:spcBef>
              <a:spcAft>
                <a:spcPts val="0"/>
              </a:spcAft>
              <a:buClr>
                <a:srgbClr val="FF6600"/>
              </a:buClr>
              <a:buSzPct val="140000"/>
              <a:buFontTx/>
              <a:buNone/>
              <a:defRPr sz="1800" kern="1200" baseline="0">
                <a:solidFill>
                  <a:schemeClr val="tx1"/>
                </a:solidFill>
                <a:latin typeface="+mn-lt"/>
                <a:ea typeface="+mn-ea"/>
                <a:cs typeface="+mn-cs"/>
              </a:defRPr>
            </a:lvl1pPr>
            <a:lvl2pPr marL="914400" indent="-457200" algn="l" defTabSz="457200" rtl="0" eaLnBrk="1" latinLnBrk="0" hangingPunct="1">
              <a:spcBef>
                <a:spcPct val="20000"/>
              </a:spcBef>
              <a:spcAft>
                <a:spcPts val="0"/>
              </a:spcAft>
              <a:buClr>
                <a:srgbClr val="FF6600"/>
              </a:buClr>
              <a:buFont typeface="Arial"/>
              <a:buNone/>
              <a:defRPr sz="1800" kern="1200">
                <a:solidFill>
                  <a:schemeClr val="tx1"/>
                </a:solidFill>
                <a:latin typeface="+mn-lt"/>
                <a:ea typeface="+mn-ea"/>
                <a:cs typeface="+mn-cs"/>
              </a:defRPr>
            </a:lvl2pPr>
            <a:lvl3pPr marL="1371600" indent="-457200" algn="l" defTabSz="457200" rtl="0" eaLnBrk="1" latinLnBrk="0" hangingPunct="1">
              <a:spcBef>
                <a:spcPct val="20000"/>
              </a:spcBef>
              <a:spcAft>
                <a:spcPts val="0"/>
              </a:spcAft>
              <a:buClr>
                <a:srgbClr val="FF6600"/>
              </a:buClr>
              <a:buFont typeface="Arial"/>
              <a:buNone/>
              <a:defRPr sz="1800" kern="1200">
                <a:solidFill>
                  <a:schemeClr val="tx1"/>
                </a:solidFill>
                <a:latin typeface="+mn-lt"/>
                <a:ea typeface="+mn-ea"/>
                <a:cs typeface="+mn-cs"/>
              </a:defRPr>
            </a:lvl3pPr>
            <a:lvl4pPr marL="1828800" indent="-457200" algn="l" defTabSz="457200" rtl="0" eaLnBrk="1" latinLnBrk="0" hangingPunct="1">
              <a:spcBef>
                <a:spcPct val="20000"/>
              </a:spcBef>
              <a:spcAft>
                <a:spcPts val="0"/>
              </a:spcAft>
              <a:buClr>
                <a:srgbClr val="FF6600"/>
              </a:buClr>
              <a:buFont typeface="Arial"/>
              <a:buNone/>
              <a:defRPr sz="1800" kern="1200">
                <a:solidFill>
                  <a:schemeClr val="tx1"/>
                </a:solidFill>
                <a:latin typeface="+mn-lt"/>
                <a:ea typeface="+mn-ea"/>
                <a:cs typeface="+mn-cs"/>
              </a:defRPr>
            </a:lvl4pPr>
            <a:lvl5pPr marL="2286000" indent="-457200" algn="l" defTabSz="457200" rtl="0" eaLnBrk="1" latinLnBrk="0" hangingPunct="1">
              <a:spcBef>
                <a:spcPct val="20000"/>
              </a:spcBef>
              <a:spcAft>
                <a:spcPts val="0"/>
              </a:spcAft>
              <a:buClr>
                <a:srgbClr val="FF6600"/>
              </a:buClr>
              <a:buFont typeface="Arial"/>
              <a:buNone/>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Ø"/>
            </a:pPr>
            <a:r>
              <a:rPr lang="en-GB" sz="2400" dirty="0" smtClean="0"/>
              <a:t>Transportable Pressure Equipment</a:t>
            </a:r>
          </a:p>
          <a:p>
            <a:pPr marL="285750" indent="-285750">
              <a:buFont typeface="Wingdings" panose="05000000000000000000" pitchFamily="2" charset="2"/>
              <a:buChar char="Ø"/>
            </a:pPr>
            <a:r>
              <a:rPr lang="en-GB" sz="2400" dirty="0" smtClean="0"/>
              <a:t>Pressure Equipment</a:t>
            </a:r>
          </a:p>
          <a:p>
            <a:pPr marL="285750" indent="-285750">
              <a:buFont typeface="Wingdings" panose="05000000000000000000" pitchFamily="2" charset="2"/>
              <a:buChar char="Ø"/>
            </a:pPr>
            <a:r>
              <a:rPr lang="en-GB" sz="2400" dirty="0" smtClean="0"/>
              <a:t>Lifts and Safety Components for Lifts</a:t>
            </a:r>
          </a:p>
          <a:p>
            <a:pPr marL="285750" indent="-285750">
              <a:buFont typeface="Wingdings" panose="05000000000000000000" pitchFamily="2" charset="2"/>
              <a:buChar char="Ø"/>
            </a:pPr>
            <a:r>
              <a:rPr lang="en-GB" sz="2400" dirty="0" smtClean="0"/>
              <a:t>Equipment for use in Explosive Atmospheres (ATEX)</a:t>
            </a:r>
          </a:p>
          <a:p>
            <a:pPr marL="285750" indent="-285750">
              <a:buFont typeface="Wingdings" panose="05000000000000000000" pitchFamily="2" charset="2"/>
              <a:buChar char="Ø"/>
            </a:pPr>
            <a:r>
              <a:rPr lang="en-GB" sz="2400" dirty="0" smtClean="0"/>
              <a:t>Machinery</a:t>
            </a:r>
          </a:p>
          <a:p>
            <a:pPr marL="285750" indent="-285750">
              <a:buFont typeface="Wingdings" panose="05000000000000000000" pitchFamily="2" charset="2"/>
              <a:buChar char="Ø"/>
            </a:pPr>
            <a:r>
              <a:rPr lang="en-GB" sz="2400" dirty="0" smtClean="0"/>
              <a:t>Gas Appliance Regulation</a:t>
            </a:r>
          </a:p>
          <a:p>
            <a:pPr marL="285750" indent="-285750">
              <a:buFont typeface="Wingdings" panose="05000000000000000000" pitchFamily="2" charset="2"/>
              <a:buChar char="Ø"/>
            </a:pPr>
            <a:r>
              <a:rPr lang="en-GB" sz="2400" dirty="0" smtClean="0"/>
              <a:t>PPE Regulation</a:t>
            </a:r>
          </a:p>
          <a:p>
            <a:pPr marL="285750" indent="-285750">
              <a:buFont typeface="Wingdings" panose="05000000000000000000" pitchFamily="2" charset="2"/>
              <a:buChar char="Ø"/>
            </a:pPr>
            <a:endParaRPr lang="en-GB" sz="2400" dirty="0" smtClean="0"/>
          </a:p>
          <a:p>
            <a:endParaRPr lang="en-GB" sz="2000" b="1" dirty="0" smtClean="0"/>
          </a:p>
          <a:p>
            <a:pPr marL="285750" indent="-285750">
              <a:buFont typeface="Wingdings" panose="05000000000000000000" pitchFamily="2" charset="2"/>
              <a:buChar char="Ø"/>
            </a:pPr>
            <a:endParaRPr lang="en-GB" dirty="0" smtClean="0"/>
          </a:p>
          <a:p>
            <a:endParaRPr lang="en-GB" dirty="0" smtClean="0"/>
          </a:p>
          <a:p>
            <a:endParaRPr lang="en-GB" dirty="0"/>
          </a:p>
        </p:txBody>
      </p:sp>
    </p:spTree>
    <p:extLst>
      <p:ext uri="{BB962C8B-B14F-4D97-AF65-F5344CB8AC3E}">
        <p14:creationId xmlns:p14="http://schemas.microsoft.com/office/powerpoint/2010/main" val="4204151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Autofit/>
          </a:bodyPr>
          <a:lstStyle/>
          <a:p>
            <a:r>
              <a:rPr lang="en-GB" sz="2600" dirty="0"/>
              <a:t>Withdrawal of the United Kingdom and EU rules</a:t>
            </a:r>
            <a:br>
              <a:rPr lang="en-GB" sz="2600" dirty="0"/>
            </a:br>
            <a:r>
              <a:rPr lang="en-GB" sz="2600" dirty="0"/>
              <a:t>in the field of industrial products</a:t>
            </a:r>
            <a:br>
              <a:rPr lang="en-GB" sz="2600" dirty="0"/>
            </a:br>
            <a:r>
              <a:rPr lang="en-GB" sz="2600" dirty="0"/>
              <a:t>22 January 2018</a:t>
            </a:r>
            <a:r>
              <a:rPr lang="en-GB" sz="2400" dirty="0"/>
              <a:t/>
            </a:r>
            <a:br>
              <a:rPr lang="en-GB" sz="2400" dirty="0"/>
            </a:br>
            <a:endParaRPr lang="en-GB" sz="2400" dirty="0"/>
          </a:p>
        </p:txBody>
      </p:sp>
      <p:sp>
        <p:nvSpPr>
          <p:cNvPr id="3" name="Content Placeholder 2"/>
          <p:cNvSpPr>
            <a:spLocks noGrp="1"/>
          </p:cNvSpPr>
          <p:nvPr>
            <p:ph idx="1"/>
          </p:nvPr>
        </p:nvSpPr>
        <p:spPr>
          <a:xfrm>
            <a:off x="457200" y="2132856"/>
            <a:ext cx="8229600" cy="3993307"/>
          </a:xfrm>
        </p:spPr>
        <p:txBody>
          <a:bodyPr/>
          <a:lstStyle/>
          <a:p>
            <a:pPr marL="82800" indent="0">
              <a:buNone/>
            </a:pPr>
            <a:r>
              <a:rPr lang="en-GB" sz="2400" dirty="0">
                <a:hlinkClick r:id="rId2"/>
              </a:rPr>
              <a:t>https://www.hsa.ie/eng/Topics/Brexit/Market_Surveillance_-_Industrial_and_Consumer_Products</a:t>
            </a:r>
            <a:r>
              <a:rPr lang="en-GB" sz="2400" dirty="0" smtClean="0">
                <a:hlinkClick r:id="rId2"/>
              </a:rPr>
              <a:t>/</a:t>
            </a:r>
            <a:endParaRPr lang="en-GB" sz="2400" dirty="0" smtClean="0"/>
          </a:p>
          <a:p>
            <a:pPr marL="82800" indent="0">
              <a:buNone/>
            </a:pPr>
            <a:endParaRPr lang="en-GB" sz="2400" dirty="0" smtClean="0"/>
          </a:p>
          <a:p>
            <a:pPr marL="82800" indent="0" algn="ctr">
              <a:buNone/>
            </a:pPr>
            <a:r>
              <a:rPr lang="en-GB" sz="2400" b="1" dirty="0" smtClean="0"/>
              <a:t>Consequences </a:t>
            </a:r>
            <a:r>
              <a:rPr lang="en-GB" sz="2400" b="1" dirty="0"/>
              <a:t>for goods placed on the market after withdrawal</a:t>
            </a:r>
            <a:r>
              <a:rPr lang="en-GB" sz="2400" b="1" dirty="0" smtClean="0"/>
              <a:t>:</a:t>
            </a:r>
          </a:p>
          <a:p>
            <a:pPr marL="82800" indent="0">
              <a:buNone/>
            </a:pPr>
            <a:endParaRPr lang="en-GB" sz="2400" b="1" dirty="0"/>
          </a:p>
          <a:p>
            <a:pPr marL="342900" lvl="4" indent="-342900">
              <a:buClr>
                <a:schemeClr val="accent6">
                  <a:lumMod val="75000"/>
                </a:schemeClr>
              </a:buClr>
              <a:buFont typeface="Wingdings" panose="05000000000000000000" pitchFamily="2" charset="2"/>
              <a:buChar char="q"/>
            </a:pPr>
            <a:r>
              <a:rPr lang="en-GB" sz="2400" dirty="0"/>
              <a:t>Identification of economic operators</a:t>
            </a:r>
          </a:p>
          <a:p>
            <a:pPr marL="342900" lvl="1" indent="-342900">
              <a:buClr>
                <a:schemeClr val="accent6">
                  <a:lumMod val="75000"/>
                </a:schemeClr>
              </a:buClr>
              <a:buFont typeface="Wingdings" panose="05000000000000000000" pitchFamily="2" charset="2"/>
              <a:buChar char="q"/>
            </a:pPr>
            <a:r>
              <a:rPr lang="en-GB" sz="2400" dirty="0"/>
              <a:t>Conformity assessment procedures and notified bodies</a:t>
            </a:r>
          </a:p>
          <a:p>
            <a:endParaRPr lang="en-GB" sz="2400" dirty="0"/>
          </a:p>
          <a:p>
            <a:endParaRPr lang="en-GB" dirty="0"/>
          </a:p>
        </p:txBody>
      </p:sp>
    </p:spTree>
    <p:extLst>
      <p:ext uri="{BB962C8B-B14F-4D97-AF65-F5344CB8AC3E}">
        <p14:creationId xmlns:p14="http://schemas.microsoft.com/office/powerpoint/2010/main" val="2564452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942"/>
            <a:ext cx="8229600" cy="634082"/>
          </a:xfrm>
        </p:spPr>
        <p:txBody>
          <a:bodyPr>
            <a:normAutofit/>
          </a:bodyPr>
          <a:lstStyle/>
          <a:p>
            <a:r>
              <a:rPr lang="en-GB" sz="2800" dirty="0" smtClean="0"/>
              <a:t>Economic Operators</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6627631"/>
              </p:ext>
            </p:extLst>
          </p:nvPr>
        </p:nvGraphicFramePr>
        <p:xfrm>
          <a:off x="827584" y="908720"/>
          <a:ext cx="792088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07504" y="4668904"/>
            <a:ext cx="8676456" cy="1631216"/>
          </a:xfrm>
          <a:prstGeom prst="rect">
            <a:avLst/>
          </a:prstGeom>
          <a:noFill/>
        </p:spPr>
        <p:txBody>
          <a:bodyPr wrap="square" rtlCol="0">
            <a:spAutoFit/>
          </a:bodyPr>
          <a:lstStyle/>
          <a:p>
            <a:pPr algn="ctr"/>
            <a:r>
              <a:rPr lang="en-GB" sz="2000" b="1" i="1" dirty="0" smtClean="0"/>
              <a:t>‘placing on the market’</a:t>
            </a:r>
            <a:r>
              <a:rPr lang="en-GB" sz="2000" i="1" dirty="0" smtClean="0"/>
              <a:t> – the first making available of TPE</a:t>
            </a:r>
            <a:r>
              <a:rPr lang="en-GB" sz="2000" i="1" dirty="0"/>
              <a:t> </a:t>
            </a:r>
            <a:r>
              <a:rPr lang="en-GB" sz="2000" i="1" dirty="0" smtClean="0"/>
              <a:t>on the Union market</a:t>
            </a:r>
          </a:p>
          <a:p>
            <a:pPr algn="ctr"/>
            <a:endParaRPr lang="en-GB" sz="2000" b="1" i="1" dirty="0" smtClean="0"/>
          </a:p>
          <a:p>
            <a:pPr algn="ctr"/>
            <a:r>
              <a:rPr lang="en-GB" sz="2000" b="1" i="1" dirty="0" smtClean="0"/>
              <a:t>‘making available on the market’ </a:t>
            </a:r>
            <a:r>
              <a:rPr lang="en-GB" sz="2000" i="1" dirty="0" smtClean="0"/>
              <a:t>– any supply of TPE for distribution or use on the Union market in the course of a commercial public service activity, whether in return for payment or free of charge</a:t>
            </a:r>
            <a:endParaRPr lang="en-GB" sz="2000" i="1" dirty="0"/>
          </a:p>
        </p:txBody>
      </p:sp>
      <p:pic>
        <p:nvPicPr>
          <p:cNvPr id="7" name="Picture 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4248" y="1201869"/>
            <a:ext cx="936104" cy="436131"/>
          </a:xfrm>
          <a:prstGeom prst="rect">
            <a:avLst/>
          </a:prstGeom>
        </p:spPr>
      </p:pic>
      <p:pic>
        <p:nvPicPr>
          <p:cNvPr id="10" name="Picture 9"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036" y="2826467"/>
            <a:ext cx="936104" cy="436131"/>
          </a:xfrm>
          <a:prstGeom prst="rect">
            <a:avLst/>
          </a:prstGeom>
        </p:spPr>
      </p:pic>
      <p:pic>
        <p:nvPicPr>
          <p:cNvPr id="8" name="Picture 7"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60" y="1189385"/>
            <a:ext cx="936104" cy="436131"/>
          </a:xfrm>
          <a:prstGeom prst="rect">
            <a:avLst/>
          </a:prstGeom>
        </p:spPr>
      </p:pic>
      <p:cxnSp>
        <p:nvCxnSpPr>
          <p:cNvPr id="17" name="Straight Arrow Connector 16"/>
          <p:cNvCxnSpPr/>
          <p:nvPr/>
        </p:nvCxnSpPr>
        <p:spPr>
          <a:xfrm flipH="1" flipV="1">
            <a:off x="6804248" y="1844824"/>
            <a:ext cx="936104" cy="504056"/>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15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Obligations of Economic Operators</a:t>
            </a:r>
            <a:endParaRPr lang="en-GB" sz="3600" dirty="0"/>
          </a:p>
        </p:txBody>
      </p:sp>
      <p:sp>
        <p:nvSpPr>
          <p:cNvPr id="3" name="Content Placeholder 2"/>
          <p:cNvSpPr>
            <a:spLocks noGrp="1"/>
          </p:cNvSpPr>
          <p:nvPr>
            <p:ph sz="half" idx="1"/>
          </p:nvPr>
        </p:nvSpPr>
        <p:spPr>
          <a:xfrm>
            <a:off x="457200" y="1600200"/>
            <a:ext cx="4038600" cy="4781128"/>
          </a:xfrm>
        </p:spPr>
        <p:txBody>
          <a:bodyPr>
            <a:normAutofit/>
          </a:bodyPr>
          <a:lstStyle/>
          <a:p>
            <a:r>
              <a:rPr lang="en-GB" sz="2200" b="1" dirty="0"/>
              <a:t>Before placing TPE on the market, the importer needs to ensure</a:t>
            </a:r>
            <a:r>
              <a:rPr lang="en-GB" sz="2200" b="1" dirty="0" smtClean="0"/>
              <a:t>:</a:t>
            </a:r>
          </a:p>
          <a:p>
            <a:endParaRPr lang="en-GB" sz="2000" b="1" dirty="0" smtClean="0"/>
          </a:p>
          <a:p>
            <a:pPr marL="342900" lvl="0" indent="-342900">
              <a:buFont typeface="Arial" panose="020B0604020202020204" pitchFamily="34" charset="0"/>
              <a:buChar char="•"/>
            </a:pPr>
            <a:r>
              <a:rPr lang="en-GB" sz="2200" dirty="0" smtClean="0"/>
              <a:t>manufacturer - done </a:t>
            </a:r>
            <a:r>
              <a:rPr lang="en-GB" sz="2200" dirty="0"/>
              <a:t>appropriate conformity assessment procedure and drawn up the technical documentation;</a:t>
            </a:r>
          </a:p>
          <a:p>
            <a:pPr marL="342900" lvl="0" indent="-342900">
              <a:buFont typeface="Arial" panose="020B0604020202020204" pitchFamily="34" charset="0"/>
              <a:buChar char="•"/>
            </a:pPr>
            <a:r>
              <a:rPr lang="en-GB" sz="2200" dirty="0" smtClean="0"/>
              <a:t>Pi </a:t>
            </a:r>
            <a:r>
              <a:rPr lang="en-GB" sz="2200" dirty="0"/>
              <a:t>(π) marked;</a:t>
            </a:r>
          </a:p>
          <a:p>
            <a:pPr marL="342900" lvl="0" indent="-342900">
              <a:buFont typeface="Arial" panose="020B0604020202020204" pitchFamily="34" charset="0"/>
              <a:buChar char="•"/>
            </a:pPr>
            <a:r>
              <a:rPr lang="en-GB" sz="2200" dirty="0" smtClean="0"/>
              <a:t>certificate </a:t>
            </a:r>
            <a:r>
              <a:rPr lang="en-GB" sz="2200" dirty="0"/>
              <a:t>of </a:t>
            </a:r>
            <a:r>
              <a:rPr lang="en-GB" sz="2200" dirty="0" smtClean="0"/>
              <a:t>conformity (name </a:t>
            </a:r>
            <a:r>
              <a:rPr lang="en-GB" sz="2200" dirty="0"/>
              <a:t>and address of the </a:t>
            </a:r>
            <a:r>
              <a:rPr lang="en-GB" sz="2200" dirty="0" smtClean="0"/>
              <a:t>importer).</a:t>
            </a:r>
            <a:endParaRPr lang="en-GB" sz="2200" dirty="0"/>
          </a:p>
          <a:p>
            <a:endParaRPr lang="en-GB" dirty="0"/>
          </a:p>
        </p:txBody>
      </p:sp>
      <p:sp>
        <p:nvSpPr>
          <p:cNvPr id="4" name="Content Placeholder 3"/>
          <p:cNvSpPr>
            <a:spLocks noGrp="1"/>
          </p:cNvSpPr>
          <p:nvPr>
            <p:ph sz="half" idx="2"/>
          </p:nvPr>
        </p:nvSpPr>
        <p:spPr/>
        <p:txBody>
          <a:bodyPr>
            <a:normAutofit/>
          </a:bodyPr>
          <a:lstStyle/>
          <a:p>
            <a:r>
              <a:rPr lang="en-GB" sz="2200" b="1" dirty="0"/>
              <a:t>Before making TPE available on the market, the distributor needs to ensure</a:t>
            </a:r>
            <a:r>
              <a:rPr lang="en-GB" sz="2200" b="1" dirty="0" smtClean="0"/>
              <a:t>:</a:t>
            </a:r>
          </a:p>
          <a:p>
            <a:endParaRPr lang="en-GB" sz="2000" b="1" dirty="0"/>
          </a:p>
          <a:p>
            <a:pPr marL="342900" lvl="0" indent="-342900">
              <a:buFont typeface="Arial" panose="020B0604020202020204" pitchFamily="34" charset="0"/>
              <a:buChar char="•"/>
            </a:pPr>
            <a:r>
              <a:rPr lang="en-GB" sz="2200" dirty="0" smtClean="0"/>
              <a:t>Pi </a:t>
            </a:r>
            <a:r>
              <a:rPr lang="en-GB" sz="2200" dirty="0"/>
              <a:t>(π) marked;</a:t>
            </a:r>
          </a:p>
          <a:p>
            <a:pPr marL="342900" lvl="0" indent="-342900">
              <a:buFont typeface="Arial" panose="020B0604020202020204" pitchFamily="34" charset="0"/>
              <a:buChar char="•"/>
            </a:pPr>
            <a:r>
              <a:rPr lang="en-GB" sz="2200" dirty="0" smtClean="0"/>
              <a:t>certificate </a:t>
            </a:r>
            <a:r>
              <a:rPr lang="en-GB" sz="2200" dirty="0"/>
              <a:t>of conformity </a:t>
            </a:r>
            <a:r>
              <a:rPr lang="en-GB" sz="2200" dirty="0" smtClean="0"/>
              <a:t>(contact </a:t>
            </a:r>
            <a:r>
              <a:rPr lang="en-GB" sz="2200" dirty="0"/>
              <a:t>address for the </a:t>
            </a:r>
            <a:r>
              <a:rPr lang="en-GB" sz="2200" dirty="0" smtClean="0"/>
              <a:t>importer).</a:t>
            </a:r>
            <a:endParaRPr lang="en-GB" sz="2200" dirty="0"/>
          </a:p>
          <a:p>
            <a:endParaRPr lang="en-GB" dirty="0"/>
          </a:p>
        </p:txBody>
      </p:sp>
    </p:spTree>
    <p:extLst>
      <p:ext uri="{BB962C8B-B14F-4D97-AF65-F5344CB8AC3E}">
        <p14:creationId xmlns:p14="http://schemas.microsoft.com/office/powerpoint/2010/main" val="1454575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810344"/>
          </a:xfrm>
        </p:spPr>
        <p:txBody>
          <a:bodyPr>
            <a:normAutofit fontScale="90000"/>
          </a:bodyPr>
          <a:lstStyle/>
          <a:p>
            <a:r>
              <a:rPr lang="en-GB" dirty="0" smtClean="0"/>
              <a:t>Impact of Brexit on UK Notified Bodies (NBs)</a:t>
            </a:r>
            <a:endParaRPr lang="en-GB" dirty="0"/>
          </a:p>
        </p:txBody>
      </p:sp>
      <p:sp>
        <p:nvSpPr>
          <p:cNvPr id="3" name="Content Placeholder 2"/>
          <p:cNvSpPr>
            <a:spLocks noGrp="1"/>
          </p:cNvSpPr>
          <p:nvPr>
            <p:ph idx="1"/>
          </p:nvPr>
        </p:nvSpPr>
        <p:spPr>
          <a:xfrm>
            <a:off x="467827" y="928440"/>
            <a:ext cx="8229600" cy="5400600"/>
          </a:xfrm>
        </p:spPr>
        <p:txBody>
          <a:bodyPr>
            <a:normAutofit fontScale="92500" lnSpcReduction="20000"/>
          </a:bodyPr>
          <a:lstStyle/>
          <a:p>
            <a:pPr marL="82800" indent="0">
              <a:buNone/>
            </a:pPr>
            <a:endParaRPr lang="en-GB" cap="small" dirty="0" smtClean="0"/>
          </a:p>
          <a:p>
            <a:pPr marL="82800" indent="0" algn="ctr">
              <a:buNone/>
            </a:pPr>
            <a:r>
              <a:rPr lang="en-GB" sz="2200" cap="small" dirty="0" smtClean="0"/>
              <a:t>     </a:t>
            </a:r>
            <a:r>
              <a:rPr lang="en-GB" sz="2200" b="1" cap="small" dirty="0" smtClean="0"/>
              <a:t>Withdrawal of the United Kingdom and EU rules in the field of industrial products</a:t>
            </a:r>
            <a:r>
              <a:rPr lang="en-GB" sz="1900" cap="small" dirty="0" smtClean="0"/>
              <a:t/>
            </a:r>
            <a:br>
              <a:rPr lang="en-GB" sz="1900" cap="small" dirty="0" smtClean="0"/>
            </a:br>
            <a:endParaRPr lang="en-GB" sz="1900" dirty="0" smtClean="0"/>
          </a:p>
          <a:p>
            <a:pPr marL="82800" indent="0">
              <a:buNone/>
            </a:pPr>
            <a:r>
              <a:rPr lang="en-GB" cap="small" dirty="0" smtClean="0"/>
              <a:t> </a:t>
            </a:r>
          </a:p>
          <a:p>
            <a:pPr>
              <a:buFont typeface="Wingdings" panose="05000000000000000000" pitchFamily="2" charset="2"/>
              <a:buChar char="Ø"/>
            </a:pPr>
            <a:r>
              <a:rPr lang="en-GB" sz="2400" dirty="0" smtClean="0"/>
              <a:t>Lose status as EU NBs</a:t>
            </a:r>
            <a:r>
              <a:rPr lang="en-GB" sz="2400" dirty="0"/>
              <a:t> </a:t>
            </a:r>
            <a:r>
              <a:rPr lang="en-GB" sz="2400" dirty="0" smtClean="0"/>
              <a:t>- removed from NANDO</a:t>
            </a:r>
          </a:p>
          <a:p>
            <a:pPr>
              <a:buFont typeface="Wingdings" panose="05000000000000000000" pitchFamily="2" charset="2"/>
              <a:buChar char="Ø"/>
            </a:pPr>
            <a:r>
              <a:rPr lang="en-GB" sz="2400" dirty="0" smtClean="0"/>
              <a:t>Unable to do: </a:t>
            </a:r>
          </a:p>
          <a:p>
            <a:pPr marL="1080900" lvl="4" indent="-342900">
              <a:buFont typeface="Wingdings" panose="05000000000000000000" pitchFamily="2" charset="2"/>
              <a:buChar char="§"/>
            </a:pPr>
            <a:r>
              <a:rPr lang="en-GB" sz="2400" dirty="0" smtClean="0"/>
              <a:t>Conformity assessments</a:t>
            </a:r>
          </a:p>
          <a:p>
            <a:pPr marL="1080900" lvl="4" indent="-342900">
              <a:buFont typeface="Wingdings" panose="05000000000000000000" pitchFamily="2" charset="2"/>
              <a:buChar char="§"/>
            </a:pPr>
            <a:r>
              <a:rPr lang="en-GB" sz="2400" dirty="0" smtClean="0"/>
              <a:t>Inspections (intermediate, periodic, exceptional)</a:t>
            </a:r>
          </a:p>
          <a:p>
            <a:pPr marL="1080900" lvl="4" indent="-342900">
              <a:buFont typeface="Wingdings" panose="05000000000000000000" pitchFamily="2" charset="2"/>
              <a:buChar char="§"/>
            </a:pPr>
            <a:r>
              <a:rPr lang="en-GB" sz="2400" dirty="0" smtClean="0"/>
              <a:t>Reassessments </a:t>
            </a:r>
            <a:r>
              <a:rPr lang="en-GB" sz="2400" dirty="0"/>
              <a:t>of </a:t>
            </a:r>
            <a:r>
              <a:rPr lang="en-GB" sz="2400" dirty="0" smtClean="0"/>
              <a:t>conformity</a:t>
            </a:r>
          </a:p>
          <a:p>
            <a:pPr marL="82800" indent="0">
              <a:buNone/>
            </a:pPr>
            <a:endParaRPr lang="en-GB" sz="2400" dirty="0" smtClean="0"/>
          </a:p>
          <a:p>
            <a:pPr marL="82800" indent="0">
              <a:buNone/>
            </a:pPr>
            <a:r>
              <a:rPr lang="en-GB" sz="2400" b="1" dirty="0" smtClean="0"/>
              <a:t>Advice re: placing on the market after withdrawal date:</a:t>
            </a:r>
          </a:p>
          <a:p>
            <a:pPr lvl="2">
              <a:buFont typeface="Wingdings" panose="05000000000000000000" pitchFamily="2" charset="2"/>
              <a:buChar char="Ø"/>
            </a:pPr>
            <a:r>
              <a:rPr lang="en-GB" sz="2400" dirty="0" smtClean="0"/>
              <a:t>Certificate from EU-27 NB</a:t>
            </a:r>
          </a:p>
          <a:p>
            <a:pPr lvl="2">
              <a:buFont typeface="Wingdings" panose="05000000000000000000" pitchFamily="2" charset="2"/>
              <a:buChar char="Ø"/>
            </a:pPr>
            <a:r>
              <a:rPr lang="en-GB" sz="2400" dirty="0" smtClean="0"/>
              <a:t>Certificates from UK NB prior to withdrawal</a:t>
            </a:r>
          </a:p>
          <a:p>
            <a:pPr marL="1260000" lvl="5" indent="-342900">
              <a:buClr>
                <a:srgbClr val="FF6600"/>
              </a:buClr>
              <a:buSzPct val="140000"/>
              <a:buFont typeface="Wingdings" panose="05000000000000000000" pitchFamily="2" charset="2"/>
              <a:buChar char="§"/>
            </a:pPr>
            <a:r>
              <a:rPr lang="en-GB" sz="2400" dirty="0" smtClean="0"/>
              <a:t>Apply for new certificate from EU-27 NB</a:t>
            </a:r>
          </a:p>
          <a:p>
            <a:pPr marL="1260000" lvl="5" indent="-342900">
              <a:buClr>
                <a:srgbClr val="FF6600"/>
              </a:buClr>
              <a:buSzPct val="140000"/>
              <a:buFont typeface="Wingdings" panose="05000000000000000000" pitchFamily="2" charset="2"/>
              <a:buChar char="§"/>
            </a:pPr>
            <a:r>
              <a:rPr lang="en-GB" sz="2400" dirty="0" smtClean="0"/>
              <a:t>Transfer based on contractual arrangement - manufacturer, UK NB and EU-27 NB</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90966"/>
            <a:ext cx="1008112" cy="505759"/>
          </a:xfrm>
          <a:prstGeom prst="rect">
            <a:avLst/>
          </a:prstGeom>
        </p:spPr>
      </p:pic>
    </p:spTree>
    <p:extLst>
      <p:ext uri="{BB962C8B-B14F-4D97-AF65-F5344CB8AC3E}">
        <p14:creationId xmlns:p14="http://schemas.microsoft.com/office/powerpoint/2010/main" val="4003539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a:t>UK Notified Bodies </a:t>
            </a:r>
            <a:r>
              <a:rPr lang="en-GB" dirty="0" smtClean="0"/>
              <a:t>for TPED</a:t>
            </a:r>
            <a:endParaRPr lang="en-GB"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40" y="1196752"/>
            <a:ext cx="5760640" cy="4688917"/>
          </a:xfrm>
          <a:prstGeom prst="rect">
            <a:avLst/>
          </a:prstGeom>
        </p:spPr>
      </p:pic>
      <p:sp>
        <p:nvSpPr>
          <p:cNvPr id="5" name="Oval 4"/>
          <p:cNvSpPr/>
          <p:nvPr/>
        </p:nvSpPr>
        <p:spPr>
          <a:xfrm>
            <a:off x="5796136" y="1052736"/>
            <a:ext cx="936104" cy="648072"/>
          </a:xfrm>
          <a:prstGeom prst="ellipse">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1619672" y="1357536"/>
            <a:ext cx="1440160" cy="415280"/>
          </a:xfrm>
          <a:prstGeom prst="ellipse">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1403648" y="1772816"/>
            <a:ext cx="2700300" cy="432048"/>
          </a:xfrm>
          <a:prstGeom prst="ellipse">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1566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tion 3b title.jpg"/>
          <p:cNvPicPr>
            <a:picLocks noChangeAspect="1"/>
          </p:cNvPicPr>
          <p:nvPr/>
        </p:nvPicPr>
        <p:blipFill>
          <a:blip r:embed="rId3"/>
          <a:stretch>
            <a:fillRect/>
          </a:stretch>
        </p:blipFill>
        <p:spPr>
          <a:xfrm>
            <a:off x="-4214" y="-6322"/>
            <a:ext cx="9152428" cy="6864322"/>
          </a:xfrm>
          <a:prstGeom prst="rect">
            <a:avLst/>
          </a:prstGeom>
        </p:spPr>
      </p:pic>
      <p:sp>
        <p:nvSpPr>
          <p:cNvPr id="2" name="Title 1"/>
          <p:cNvSpPr>
            <a:spLocks noGrp="1"/>
          </p:cNvSpPr>
          <p:nvPr>
            <p:ph type="ctrTitle"/>
          </p:nvPr>
        </p:nvSpPr>
        <p:spPr>
          <a:xfrm>
            <a:off x="685800" y="2084387"/>
            <a:ext cx="7772400" cy="45719"/>
          </a:xfrm>
        </p:spPr>
        <p:txBody>
          <a:bodyPr>
            <a:normAutofit fontScale="90000"/>
          </a:bodyPr>
          <a:lstStyle/>
          <a:p>
            <a:endParaRPr lang="en-US" sz="4400" dirty="0">
              <a:solidFill>
                <a:schemeClr val="bg1"/>
              </a:solidFill>
            </a:endParaRPr>
          </a:p>
        </p:txBody>
      </p:sp>
      <p:sp>
        <p:nvSpPr>
          <p:cNvPr id="3" name="Subtitle 2"/>
          <p:cNvSpPr>
            <a:spLocks noGrp="1"/>
          </p:cNvSpPr>
          <p:nvPr>
            <p:ph type="subTitle" idx="1"/>
          </p:nvPr>
        </p:nvSpPr>
        <p:spPr>
          <a:xfrm>
            <a:off x="395536" y="3284983"/>
            <a:ext cx="8640960" cy="1668017"/>
          </a:xfrm>
        </p:spPr>
        <p:txBody>
          <a:bodyPr>
            <a:noAutofit/>
          </a:bodyPr>
          <a:lstStyle/>
          <a:p>
            <a:r>
              <a:rPr lang="en-US" sz="3200" b="1" dirty="0">
                <a:solidFill>
                  <a:srgbClr val="FFFEFD"/>
                </a:solidFill>
                <a:latin typeface="Arial" pitchFamily="34" charset="0"/>
                <a:cs typeface="Arial" pitchFamily="34" charset="0"/>
              </a:rPr>
              <a:t>Brexit and the Transportable Pressure Equipment Directive </a:t>
            </a:r>
          </a:p>
          <a:p>
            <a:r>
              <a:rPr lang="en-US" sz="3200" b="1" dirty="0">
                <a:solidFill>
                  <a:srgbClr val="FFFEFD"/>
                </a:solidFill>
                <a:latin typeface="Arial" pitchFamily="34" charset="0"/>
                <a:cs typeface="Arial" pitchFamily="34" charset="0"/>
              </a:rPr>
              <a:t>Alice Doherty, HSA</a:t>
            </a:r>
          </a:p>
          <a:p>
            <a:endParaRPr lang="en-US" sz="3200" b="1" dirty="0" smtClean="0">
              <a:solidFill>
                <a:srgbClr val="FFFEFD"/>
              </a:solidFill>
              <a:latin typeface="Arial" pitchFamily="34" charset="0"/>
              <a:cs typeface="Arial" pitchFamily="34" charset="0"/>
            </a:endParaRPr>
          </a:p>
        </p:txBody>
      </p:sp>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3" y="1412776"/>
            <a:ext cx="9148214" cy="169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Caroline_walsh.HSA\AppData\Local\Microsoft\Windows\Temporary Internet Files\Content.Outlook\HOWI7FHT\brexit_ready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 y="5046486"/>
            <a:ext cx="4612131" cy="181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541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this mean for you – ‘no deal’ scenario?</a:t>
            </a:r>
            <a:endParaRPr lang="en-GB" dirty="0"/>
          </a:p>
        </p:txBody>
      </p:sp>
      <p:sp>
        <p:nvSpPr>
          <p:cNvPr id="3" name="Content Placeholder 2"/>
          <p:cNvSpPr>
            <a:spLocks noGrp="1"/>
          </p:cNvSpPr>
          <p:nvPr>
            <p:ph idx="1"/>
          </p:nvPr>
        </p:nvSpPr>
        <p:spPr/>
        <p:txBody>
          <a:bodyPr>
            <a:normAutofit/>
          </a:bodyPr>
          <a:lstStyle/>
          <a:p>
            <a:r>
              <a:rPr lang="en-GB" sz="2400" dirty="0" smtClean="0"/>
              <a:t>Do you use transportable pressure equipment?</a:t>
            </a:r>
          </a:p>
          <a:p>
            <a:r>
              <a:rPr lang="en-GB" sz="2400" dirty="0" smtClean="0"/>
              <a:t>Does TPED apply? (</a:t>
            </a:r>
            <a:r>
              <a:rPr lang="el-GR" sz="2400" dirty="0" smtClean="0"/>
              <a:t>π</a:t>
            </a:r>
            <a:r>
              <a:rPr lang="en-GB" sz="2400" dirty="0" smtClean="0"/>
              <a:t> mark)</a:t>
            </a:r>
          </a:p>
          <a:p>
            <a:r>
              <a:rPr lang="en-GB" sz="2400" dirty="0" smtClean="0"/>
              <a:t>What is your role as an economic operator?</a:t>
            </a:r>
          </a:p>
          <a:p>
            <a:r>
              <a:rPr lang="en-GB" sz="2400" dirty="0" smtClean="0"/>
              <a:t>Are you currently a distributor for UK transportable pressure equipment? </a:t>
            </a:r>
          </a:p>
          <a:p>
            <a:r>
              <a:rPr lang="en-GB" sz="2400" dirty="0" smtClean="0"/>
              <a:t>Will you become an importer after Brexit?</a:t>
            </a:r>
          </a:p>
          <a:p>
            <a:r>
              <a:rPr lang="en-GB" sz="2400" dirty="0" smtClean="0"/>
              <a:t>If you are an owner or operator under TPED, where is the notified body based? (NANDO)</a:t>
            </a:r>
          </a:p>
          <a:p>
            <a:r>
              <a:rPr lang="en-GB" sz="2400" dirty="0" smtClean="0"/>
              <a:t>If the notified body is UK based, what does that mean for you?</a:t>
            </a:r>
          </a:p>
          <a:p>
            <a:endParaRPr lang="en-GB" dirty="0"/>
          </a:p>
        </p:txBody>
      </p:sp>
    </p:spTree>
    <p:extLst>
      <p:ext uri="{BB962C8B-B14F-4D97-AF65-F5344CB8AC3E}">
        <p14:creationId xmlns:p14="http://schemas.microsoft.com/office/powerpoint/2010/main" val="1215314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Further Information</a:t>
            </a:r>
            <a:endParaRPr lang="en-GB" sz="3600" dirty="0"/>
          </a:p>
        </p:txBody>
      </p:sp>
      <p:pic>
        <p:nvPicPr>
          <p:cNvPr id="5" name="Content Placeholder 4"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71232" y="1600200"/>
            <a:ext cx="3210535" cy="4525963"/>
          </a:xfrm>
        </p:spPr>
      </p:pic>
      <p:sp>
        <p:nvSpPr>
          <p:cNvPr id="4" name="Content Placeholder 3"/>
          <p:cNvSpPr>
            <a:spLocks noGrp="1"/>
          </p:cNvSpPr>
          <p:nvPr>
            <p:ph sz="half" idx="2"/>
          </p:nvPr>
        </p:nvSpPr>
        <p:spPr/>
        <p:txBody>
          <a:bodyPr>
            <a:normAutofit/>
          </a:bodyPr>
          <a:lstStyle/>
          <a:p>
            <a:pPr marL="285750" indent="-285750">
              <a:buFont typeface="Arial" panose="020B0604020202020204" pitchFamily="34" charset="0"/>
              <a:buChar char="•"/>
            </a:pPr>
            <a:endParaRPr lang="en-GB" sz="1800" dirty="0" smtClean="0">
              <a:hlinkClick r:id="rId3"/>
            </a:endParaRPr>
          </a:p>
          <a:p>
            <a:pPr marL="285750" indent="-285750">
              <a:buFont typeface="Arial" panose="020B0604020202020204" pitchFamily="34" charset="0"/>
              <a:buChar char="•"/>
            </a:pPr>
            <a:endParaRPr lang="en-GB" sz="1800" dirty="0">
              <a:hlinkClick r:id="rId3"/>
            </a:endParaRPr>
          </a:p>
          <a:p>
            <a:pPr marL="285750" indent="-285750">
              <a:buFont typeface="Arial" panose="020B0604020202020204" pitchFamily="34" charset="0"/>
              <a:buChar char="•"/>
            </a:pPr>
            <a:endParaRPr lang="en-GB" sz="1800" dirty="0">
              <a:hlinkClick r:id="rId3"/>
            </a:endParaRPr>
          </a:p>
          <a:p>
            <a:pPr marL="285750" indent="-285750">
              <a:buFont typeface="Arial" panose="020B0604020202020204" pitchFamily="34" charset="0"/>
              <a:buChar char="•"/>
            </a:pPr>
            <a:endParaRPr lang="en-GB" sz="1800" dirty="0" smtClean="0">
              <a:hlinkClick r:id="rId3"/>
            </a:endParaRPr>
          </a:p>
          <a:p>
            <a:r>
              <a:rPr lang="en-GB" sz="3600" dirty="0" smtClean="0"/>
              <a:t>www.hsa.ie</a:t>
            </a:r>
            <a:endParaRPr lang="en-GB" sz="3600" dirty="0"/>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2522087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tion 3b title.jpg"/>
          <p:cNvPicPr>
            <a:picLocks noChangeAspect="1"/>
          </p:cNvPicPr>
          <p:nvPr/>
        </p:nvPicPr>
        <p:blipFill>
          <a:blip r:embed="rId2"/>
          <a:stretch>
            <a:fillRect/>
          </a:stretch>
        </p:blipFill>
        <p:spPr>
          <a:xfrm>
            <a:off x="-4214" y="-3161"/>
            <a:ext cx="9152428" cy="6864322"/>
          </a:xfrm>
          <a:prstGeom prst="rect">
            <a:avLst/>
          </a:prstGeom>
        </p:spPr>
      </p:pic>
      <p:sp>
        <p:nvSpPr>
          <p:cNvPr id="2" name="Title 1"/>
          <p:cNvSpPr>
            <a:spLocks noGrp="1"/>
          </p:cNvSpPr>
          <p:nvPr>
            <p:ph type="ctrTitle"/>
          </p:nvPr>
        </p:nvSpPr>
        <p:spPr>
          <a:xfrm>
            <a:off x="685800" y="1772817"/>
            <a:ext cx="7772400" cy="2952328"/>
          </a:xfrm>
        </p:spPr>
        <p:txBody>
          <a:bodyPr>
            <a:normAutofit/>
          </a:bodyPr>
          <a:lstStyle/>
          <a:p>
            <a:r>
              <a:rPr lang="en-GB" sz="4800" dirty="0" smtClean="0">
                <a:solidFill>
                  <a:schemeClr val="bg1"/>
                </a:solidFill>
              </a:rPr>
              <a:t>Thank you</a:t>
            </a:r>
            <a:endParaRPr lang="en-US" sz="4800" dirty="0">
              <a:solidFill>
                <a:schemeClr val="bg1"/>
              </a:solidFill>
            </a:endParaRPr>
          </a:p>
        </p:txBody>
      </p:sp>
    </p:spTree>
    <p:extLst>
      <p:ext uri="{BB962C8B-B14F-4D97-AF65-F5344CB8AC3E}">
        <p14:creationId xmlns:p14="http://schemas.microsoft.com/office/powerpoint/2010/main" val="1550993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UGH_J~1\AppData\Local\Temp\FWTemp\000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5017170"/>
            <a:ext cx="3914136" cy="17159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3213"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69161"/>
            <a:ext cx="2699791" cy="186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36755" y="1700808"/>
            <a:ext cx="4127861" cy="707886"/>
          </a:xfrm>
          <a:prstGeom prst="rect">
            <a:avLst/>
          </a:prstGeom>
          <a:noFill/>
        </p:spPr>
        <p:txBody>
          <a:bodyPr wrap="none" lIns="91440" tIns="45720" rIns="91440" bIns="4572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February 28</a:t>
            </a:r>
            <a:r>
              <a:rPr lang="en-US" sz="40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2019</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0" y="-52952"/>
            <a:ext cx="9193213" cy="1681751"/>
          </a:xfrm>
          <a:prstGeom prst="rect">
            <a:avLst/>
          </a:prstGeom>
          <a:solidFill>
            <a:srgbClr val="234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 name="Rectangle 3"/>
          <p:cNvSpPr/>
          <p:nvPr/>
        </p:nvSpPr>
        <p:spPr>
          <a:xfrm>
            <a:off x="78626" y="126203"/>
            <a:ext cx="9036495" cy="1323439"/>
          </a:xfrm>
          <a:prstGeom prst="rect">
            <a:avLst/>
          </a:prstGeom>
          <a:noFill/>
        </p:spPr>
        <p:txBody>
          <a:bodyPr wrap="square" lIns="91440" tIns="45720" rIns="91440" bIns="45720">
            <a:spAutoFit/>
          </a:bodyPr>
          <a:lstStyle/>
          <a:p>
            <a:pPr algn="ctr"/>
            <a:r>
              <a:rPr lang="en-GB" sz="4000" b="1" dirty="0">
                <a:solidFill>
                  <a:srgbClr val="FFC000"/>
                </a:solidFill>
                <a:effectLst>
                  <a:outerShdw blurRad="38100" dist="38100" dir="2700000" algn="tl">
                    <a:srgbClr val="000000">
                      <a:alpha val="43137"/>
                    </a:srgbClr>
                  </a:outerShdw>
                </a:effectLst>
              </a:rPr>
              <a:t>Brexit and the Implications on Supply </a:t>
            </a:r>
            <a:r>
              <a:rPr lang="en-GB" sz="4000" b="1" dirty="0" smtClean="0">
                <a:solidFill>
                  <a:srgbClr val="FFC000"/>
                </a:solidFill>
                <a:effectLst>
                  <a:outerShdw blurRad="38100" dist="38100" dir="2700000" algn="tl">
                    <a:srgbClr val="000000">
                      <a:alpha val="43137"/>
                    </a:srgbClr>
                  </a:outerShdw>
                </a:effectLst>
              </a:rPr>
              <a:t>and </a:t>
            </a:r>
            <a:r>
              <a:rPr lang="en-GB" sz="4000" b="1" dirty="0">
                <a:solidFill>
                  <a:srgbClr val="FFC000"/>
                </a:solidFill>
                <a:effectLst>
                  <a:outerShdw blurRad="38100" dist="38100" dir="2700000" algn="tl">
                    <a:srgbClr val="000000">
                      <a:alpha val="43137"/>
                    </a:srgbClr>
                  </a:outerShdw>
                </a:effectLst>
              </a:rPr>
              <a:t>Use of Chemicals, Machinery </a:t>
            </a:r>
            <a:r>
              <a:rPr lang="en-GB" sz="4000" b="1" dirty="0" smtClean="0">
                <a:solidFill>
                  <a:srgbClr val="FFC000"/>
                </a:solidFill>
                <a:effectLst>
                  <a:outerShdw blurRad="38100" dist="38100" dir="2700000" algn="tl">
                    <a:srgbClr val="000000">
                      <a:alpha val="43137"/>
                    </a:srgbClr>
                  </a:outerShdw>
                </a:effectLst>
              </a:rPr>
              <a:t>&amp; Products </a:t>
            </a:r>
          </a:p>
        </p:txBody>
      </p:sp>
      <p:pic>
        <p:nvPicPr>
          <p:cNvPr id="7" name="Picture 2" descr="C:\Users\hugh_jordan\AppData\Local\Microsoft\Windows\Temporary Internet Files\Content.Outlook\H5RUZXGP\CC_200year_.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99" t="25837" r="50000" b="22232"/>
          <a:stretch/>
        </p:blipFill>
        <p:spPr bwMode="auto">
          <a:xfrm>
            <a:off x="7380312" y="5061023"/>
            <a:ext cx="1440160" cy="6731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hugh_jordan\AppData\Local\Microsoft\Windows\Temporary Internet Files\Content.Outlook\H5RUZXGP\CC_200year_.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8248" t="22223" r="7718" b="15226"/>
          <a:stretch/>
        </p:blipFill>
        <p:spPr bwMode="auto">
          <a:xfrm>
            <a:off x="7380312" y="5733256"/>
            <a:ext cx="1440160" cy="99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938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tion 3b title.jpg"/>
          <p:cNvPicPr>
            <a:picLocks noChangeAspect="1"/>
          </p:cNvPicPr>
          <p:nvPr/>
        </p:nvPicPr>
        <p:blipFill>
          <a:blip r:embed="rId3"/>
          <a:stretch>
            <a:fillRect/>
          </a:stretch>
        </p:blipFill>
        <p:spPr>
          <a:xfrm>
            <a:off x="-4214" y="-6322"/>
            <a:ext cx="9152428" cy="6864322"/>
          </a:xfrm>
          <a:prstGeom prst="rect">
            <a:avLst/>
          </a:prstGeom>
        </p:spPr>
      </p:pic>
      <p:sp>
        <p:nvSpPr>
          <p:cNvPr id="2" name="Title 1"/>
          <p:cNvSpPr>
            <a:spLocks noGrp="1"/>
          </p:cNvSpPr>
          <p:nvPr>
            <p:ph type="ctrTitle"/>
          </p:nvPr>
        </p:nvSpPr>
        <p:spPr>
          <a:xfrm>
            <a:off x="685800" y="2084387"/>
            <a:ext cx="7772400" cy="45719"/>
          </a:xfrm>
        </p:spPr>
        <p:txBody>
          <a:bodyPr>
            <a:normAutofit fontScale="90000"/>
          </a:bodyPr>
          <a:lstStyle/>
          <a:p>
            <a:endParaRPr lang="en-US" sz="4400" dirty="0">
              <a:solidFill>
                <a:schemeClr val="bg1"/>
              </a:solidFill>
            </a:endParaRPr>
          </a:p>
        </p:txBody>
      </p:sp>
      <p:sp>
        <p:nvSpPr>
          <p:cNvPr id="3" name="Subtitle 2"/>
          <p:cNvSpPr>
            <a:spLocks noGrp="1"/>
          </p:cNvSpPr>
          <p:nvPr>
            <p:ph type="subTitle" idx="1"/>
          </p:nvPr>
        </p:nvSpPr>
        <p:spPr>
          <a:xfrm>
            <a:off x="395536" y="3284983"/>
            <a:ext cx="8640960" cy="1668017"/>
          </a:xfrm>
        </p:spPr>
        <p:txBody>
          <a:bodyPr>
            <a:noAutofit/>
          </a:bodyPr>
          <a:lstStyle/>
          <a:p>
            <a:r>
              <a:rPr lang="en-US" sz="3200" b="1" dirty="0">
                <a:solidFill>
                  <a:srgbClr val="FFFEFD"/>
                </a:solidFill>
                <a:latin typeface="Arial" pitchFamily="34" charset="0"/>
                <a:cs typeface="Arial" pitchFamily="34" charset="0"/>
              </a:rPr>
              <a:t>Brexit and the implications for the supply and use of machinery and products, Alan Costelloe, HSA</a:t>
            </a:r>
          </a:p>
          <a:p>
            <a:endParaRPr lang="en-US" sz="3200" b="1" dirty="0" smtClean="0">
              <a:solidFill>
                <a:srgbClr val="FFFEFD"/>
              </a:solidFill>
              <a:latin typeface="Arial" pitchFamily="34" charset="0"/>
              <a:cs typeface="Arial" pitchFamily="34" charset="0"/>
            </a:endParaRPr>
          </a:p>
        </p:txBody>
      </p:sp>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3" y="1412776"/>
            <a:ext cx="9148214" cy="169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Caroline_walsh.HSA\AppData\Local\Microsoft\Windows\Temporary Internet Files\Content.Outlook\HOWI7FHT\brexit_ready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 y="5046486"/>
            <a:ext cx="4612131" cy="181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922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Ireland UK Trade</a:t>
            </a:r>
            <a:endParaRPr lang="en-US" dirty="0"/>
          </a:p>
        </p:txBody>
      </p:sp>
      <p:sp>
        <p:nvSpPr>
          <p:cNvPr id="3" name="Content Placeholder 2"/>
          <p:cNvSpPr>
            <a:spLocks noGrp="1"/>
          </p:cNvSpPr>
          <p:nvPr>
            <p:ph idx="1"/>
          </p:nvPr>
        </p:nvSpPr>
        <p:spPr>
          <a:xfrm>
            <a:off x="457200" y="1124744"/>
            <a:ext cx="8229600" cy="5001419"/>
          </a:xfrm>
        </p:spPr>
        <p:txBody>
          <a:bodyPr/>
          <a:lstStyle/>
          <a:p>
            <a:r>
              <a:rPr lang="en-IE" dirty="0" smtClean="0"/>
              <a:t>2017 </a:t>
            </a:r>
          </a:p>
          <a:p>
            <a:endParaRPr lang="en-IE" dirty="0" smtClean="0"/>
          </a:p>
          <a:p>
            <a:r>
              <a:rPr lang="en-IE" dirty="0" smtClean="0"/>
              <a:t>Ireland imports worth £ 34 B from UK</a:t>
            </a:r>
          </a:p>
          <a:p>
            <a:endParaRPr lang="en-IE" dirty="0"/>
          </a:p>
          <a:p>
            <a:r>
              <a:rPr lang="en-IE" dirty="0" smtClean="0"/>
              <a:t>Ireland exports worth £22 B to UK</a:t>
            </a:r>
          </a:p>
          <a:p>
            <a:endParaRPr lang="en-IE" dirty="0"/>
          </a:p>
          <a:p>
            <a:r>
              <a:rPr lang="en-IE" dirty="0" smtClean="0"/>
              <a:t>Ireland was UK’ s 5</a:t>
            </a:r>
            <a:r>
              <a:rPr lang="en-IE" baseline="30000" dirty="0" smtClean="0"/>
              <a:t>th</a:t>
            </a:r>
            <a:r>
              <a:rPr lang="en-IE" dirty="0" smtClean="0"/>
              <a:t> largest export market and 9</a:t>
            </a:r>
            <a:r>
              <a:rPr lang="en-IE" baseline="30000" dirty="0" smtClean="0"/>
              <a:t>th</a:t>
            </a:r>
            <a:r>
              <a:rPr lang="en-IE" dirty="0" smtClean="0"/>
              <a:t> largest source of imports.</a:t>
            </a:r>
          </a:p>
          <a:p>
            <a:endParaRPr lang="en-IE" dirty="0"/>
          </a:p>
          <a:p>
            <a:r>
              <a:rPr lang="en-IE" dirty="0"/>
              <a:t>Over 3 Billion € </a:t>
            </a:r>
            <a:r>
              <a:rPr lang="en-IE" dirty="0">
                <a:solidFill>
                  <a:srgbClr val="FF0000"/>
                </a:solidFill>
              </a:rPr>
              <a:t> </a:t>
            </a:r>
            <a:r>
              <a:rPr lang="en-IE" dirty="0"/>
              <a:t>- Machinery &amp; transport equip imported 2015 to Ireland from UK  </a:t>
            </a:r>
            <a:r>
              <a:rPr lang="en-IE" sz="1000" dirty="0"/>
              <a:t>(CSO</a:t>
            </a:r>
            <a:r>
              <a:rPr lang="en-IE" sz="1000" dirty="0" smtClean="0"/>
              <a:t>)</a:t>
            </a:r>
          </a:p>
          <a:p>
            <a:endParaRPr lang="en-IE" sz="1000" dirty="0"/>
          </a:p>
          <a:p>
            <a:r>
              <a:rPr lang="en-IE" sz="1000" dirty="0"/>
              <a:t/>
            </a:r>
            <a:br>
              <a:rPr lang="en-IE" sz="1000"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4509120"/>
            <a:ext cx="3528392" cy="1799605"/>
          </a:xfrm>
          <a:prstGeom prst="rect">
            <a:avLst/>
          </a:prstGeom>
        </p:spPr>
      </p:pic>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4509119"/>
            <a:ext cx="4104456" cy="2088233"/>
          </a:xfrm>
          <a:prstGeom prst="rect">
            <a:avLst/>
          </a:prstGeom>
        </p:spPr>
      </p:pic>
    </p:spTree>
    <p:extLst>
      <p:ext uri="{BB962C8B-B14F-4D97-AF65-F5344CB8AC3E}">
        <p14:creationId xmlns:p14="http://schemas.microsoft.com/office/powerpoint/2010/main" val="83080807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p:spPr>
        <p:txBody>
          <a:bodyPr>
            <a:normAutofit fontScale="90000"/>
          </a:bodyPr>
          <a:lstStyle/>
          <a:p>
            <a:r>
              <a:rPr lang="en-IE" dirty="0" smtClean="0"/>
              <a:t/>
            </a:r>
            <a:br>
              <a:rPr lang="en-IE" dirty="0" smtClean="0"/>
            </a:br>
            <a:r>
              <a:rPr lang="en-IE" dirty="0"/>
              <a:t/>
            </a:r>
            <a:br>
              <a:rPr lang="en-IE" dirty="0"/>
            </a:br>
            <a:r>
              <a:rPr lang="en-IE" dirty="0" smtClean="0"/>
              <a:t>Imports  </a:t>
            </a:r>
            <a:br>
              <a:rPr lang="en-IE" dirty="0" smtClean="0"/>
            </a:br>
            <a:r>
              <a:rPr lang="en-IE" dirty="0" smtClean="0"/>
              <a:t>     </a:t>
            </a:r>
            <a:br>
              <a:rPr lang="en-IE" dirty="0" smtClean="0"/>
            </a:br>
            <a:endParaRPr lang="en-US" dirty="0"/>
          </a:p>
        </p:txBody>
      </p:sp>
      <p:sp>
        <p:nvSpPr>
          <p:cNvPr id="3" name="Text Placeholder 2"/>
          <p:cNvSpPr>
            <a:spLocks noGrp="1"/>
          </p:cNvSpPr>
          <p:nvPr>
            <p:ph type="body" idx="1"/>
          </p:nvPr>
        </p:nvSpPr>
        <p:spPr/>
        <p:txBody>
          <a:bodyPr/>
          <a:lstStyle/>
          <a:p>
            <a:endParaRPr lang="en-US" dirty="0"/>
          </a:p>
        </p:txBody>
      </p:sp>
      <p:sp>
        <p:nvSpPr>
          <p:cNvPr id="5" name="Text Placeholder 4"/>
          <p:cNvSpPr>
            <a:spLocks noGrp="1"/>
          </p:cNvSpPr>
          <p:nvPr>
            <p:ph type="body" sz="quarter" idx="3"/>
          </p:nvPr>
        </p:nvSpPr>
        <p:spPr/>
        <p:txBody>
          <a:bodyPr/>
          <a:lstStyle/>
          <a:p>
            <a:endParaRPr lang="en-US" dirty="0"/>
          </a:p>
        </p:txBody>
      </p:sp>
      <p:pic>
        <p:nvPicPr>
          <p:cNvPr id="7"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1296509"/>
            <a:ext cx="4571206" cy="2592287"/>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1579" y="1349287"/>
            <a:ext cx="4646612" cy="2504815"/>
          </a:xfrm>
          <a:prstGeom prst="rect">
            <a:avLst/>
          </a:prstGeom>
        </p:spPr>
      </p:pic>
      <p:sp>
        <p:nvSpPr>
          <p:cNvPr id="4" name="Content Placeholder 3"/>
          <p:cNvSpPr>
            <a:spLocks noGrp="1"/>
          </p:cNvSpPr>
          <p:nvPr>
            <p:ph sz="quarter" idx="4"/>
          </p:nvPr>
        </p:nvSpPr>
        <p:spPr>
          <a:xfrm>
            <a:off x="4497387" y="2174875"/>
            <a:ext cx="4646613" cy="3846413"/>
          </a:xfrm>
        </p:spPr>
        <p:txBody>
          <a:bodyPr/>
          <a:lstStyle/>
          <a:p>
            <a:r>
              <a:rPr lang="en-IE" dirty="0" smtClean="0"/>
              <a:t> </a:t>
            </a:r>
            <a:endParaRPr lang="en-US" dirty="0"/>
          </a:p>
        </p:txBody>
      </p:sp>
      <p:pic>
        <p:nvPicPr>
          <p:cNvPr id="12" name="Picture 1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06" y="3854102"/>
            <a:ext cx="4467100" cy="2623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312" y="3971577"/>
            <a:ext cx="4468688" cy="250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52679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Requirements of the EU Market</a:t>
            </a:r>
            <a:endParaRPr lang="en-GB" dirty="0"/>
          </a:p>
        </p:txBody>
      </p:sp>
      <p:sp>
        <p:nvSpPr>
          <p:cNvPr id="5" name="Content Placeholder 4"/>
          <p:cNvSpPr>
            <a:spLocks noGrp="1"/>
          </p:cNvSpPr>
          <p:nvPr>
            <p:ph idx="1"/>
          </p:nvPr>
        </p:nvSpPr>
        <p:spPr/>
        <p:txBody>
          <a:bodyPr>
            <a:normAutofit/>
          </a:bodyPr>
          <a:lstStyle/>
          <a:p>
            <a:endParaRPr lang="en-GB" dirty="0"/>
          </a:p>
          <a:p>
            <a:r>
              <a:rPr lang="en-GB" sz="2800" dirty="0"/>
              <a:t>Single </a:t>
            </a:r>
            <a:r>
              <a:rPr lang="en-GB" sz="2800" dirty="0" smtClean="0"/>
              <a:t>Market</a:t>
            </a:r>
            <a:endParaRPr lang="en-GB" sz="2800" dirty="0"/>
          </a:p>
          <a:p>
            <a:r>
              <a:rPr lang="en-GB" sz="2800" dirty="0"/>
              <a:t>Free Movement of </a:t>
            </a:r>
            <a:r>
              <a:rPr lang="en-GB" sz="2800" dirty="0" smtClean="0"/>
              <a:t>Goods</a:t>
            </a:r>
            <a:endParaRPr lang="en-GB" sz="2800" dirty="0"/>
          </a:p>
          <a:p>
            <a:r>
              <a:rPr lang="en-GB" sz="2800" dirty="0"/>
              <a:t>Safe Products for all </a:t>
            </a:r>
            <a:r>
              <a:rPr lang="en-GB" sz="2800" dirty="0" smtClean="0"/>
              <a:t>users</a:t>
            </a:r>
            <a:endParaRPr lang="en-GB" sz="2800" dirty="0"/>
          </a:p>
          <a:p>
            <a:r>
              <a:rPr lang="en-GB" sz="2800" dirty="0" smtClean="0"/>
              <a:t>Fair </a:t>
            </a:r>
            <a:r>
              <a:rPr lang="en-GB" sz="2800" dirty="0"/>
              <a:t>Competition</a:t>
            </a:r>
          </a:p>
          <a:p>
            <a:endParaRPr lang="en-GB" dirty="0" smtClean="0"/>
          </a:p>
          <a:p>
            <a:r>
              <a:rPr lang="en-GB" sz="2800" dirty="0" smtClean="0"/>
              <a:t>Ensured by EU Directives and Legislation</a:t>
            </a:r>
          </a:p>
          <a:p>
            <a:endParaRPr lang="en-GB" sz="2800" dirty="0" smtClean="0"/>
          </a:p>
          <a:p>
            <a:endParaRPr lang="en-GB" sz="2800" dirty="0"/>
          </a:p>
        </p:txBody>
      </p:sp>
    </p:spTree>
    <p:extLst>
      <p:ext uri="{BB962C8B-B14F-4D97-AF65-F5344CB8AC3E}">
        <p14:creationId xmlns:p14="http://schemas.microsoft.com/office/powerpoint/2010/main" val="166261435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HSA – Role as a regulator</a:t>
            </a:r>
            <a:endParaRPr lang="en-US" dirty="0"/>
          </a:p>
        </p:txBody>
      </p:sp>
      <p:sp>
        <p:nvSpPr>
          <p:cNvPr id="3" name="Content Placeholder 2"/>
          <p:cNvSpPr>
            <a:spLocks noGrp="1"/>
          </p:cNvSpPr>
          <p:nvPr>
            <p:ph idx="1"/>
          </p:nvPr>
        </p:nvSpPr>
        <p:spPr/>
        <p:txBody>
          <a:bodyPr/>
          <a:lstStyle/>
          <a:p>
            <a:r>
              <a:rPr lang="en-IE" sz="2400" dirty="0" smtClean="0"/>
              <a:t>The HSA is currently the competent national body responsible for regulation of machinery and machinery products in Ireland.</a:t>
            </a:r>
          </a:p>
          <a:p>
            <a:r>
              <a:rPr lang="en-IE" sz="2400" dirty="0" smtClean="0"/>
              <a:t>Its role involves ensuring that machinery and certain products coming on the market are to the required safety standards and comply with the relevant EU law and directives.</a:t>
            </a:r>
          </a:p>
          <a:p>
            <a:r>
              <a:rPr lang="en-IE" sz="2400" dirty="0"/>
              <a:t>The HSA carries out inspections and monitors machinery and products on the market and in the workplace to ensure compliance with the law.</a:t>
            </a:r>
          </a:p>
          <a:p>
            <a:endParaRPr lang="en-IE" dirty="0" smtClean="0"/>
          </a:p>
          <a:p>
            <a:pPr marL="82800" indent="0">
              <a:buNone/>
            </a:pPr>
            <a:endParaRPr lang="en-IE" dirty="0" smtClean="0"/>
          </a:p>
          <a:p>
            <a:endParaRPr lang="en-US" dirty="0"/>
          </a:p>
        </p:txBody>
      </p:sp>
    </p:spTree>
    <p:extLst>
      <p:ext uri="{BB962C8B-B14F-4D97-AF65-F5344CB8AC3E}">
        <p14:creationId xmlns:p14="http://schemas.microsoft.com/office/powerpoint/2010/main" val="428776968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EU Legislation on Machinery and Machinery Products</a:t>
            </a:r>
            <a:endParaRPr lang="en-US" dirty="0"/>
          </a:p>
        </p:txBody>
      </p:sp>
      <p:sp>
        <p:nvSpPr>
          <p:cNvPr id="3" name="Content Placeholder 2"/>
          <p:cNvSpPr>
            <a:spLocks noGrp="1"/>
          </p:cNvSpPr>
          <p:nvPr>
            <p:ph idx="1"/>
          </p:nvPr>
        </p:nvSpPr>
        <p:spPr/>
        <p:txBody>
          <a:bodyPr>
            <a:normAutofit/>
          </a:bodyPr>
          <a:lstStyle/>
          <a:p>
            <a:r>
              <a:rPr lang="en-IE" sz="2400" dirty="0" smtClean="0"/>
              <a:t>Machinery Directive</a:t>
            </a:r>
          </a:p>
          <a:p>
            <a:r>
              <a:rPr lang="en-IE" sz="2400" dirty="0" smtClean="0"/>
              <a:t>Lifts Directive,</a:t>
            </a:r>
          </a:p>
          <a:p>
            <a:r>
              <a:rPr lang="en-IE" sz="2400" dirty="0" smtClean="0"/>
              <a:t>PPE Directive,</a:t>
            </a:r>
          </a:p>
          <a:p>
            <a:r>
              <a:rPr lang="en-IE" sz="2400" dirty="0" smtClean="0"/>
              <a:t>ATEX,</a:t>
            </a:r>
          </a:p>
          <a:p>
            <a:r>
              <a:rPr lang="en-IE" sz="2400" dirty="0" smtClean="0"/>
              <a:t>Gas Appliances Directive (GAD)</a:t>
            </a:r>
          </a:p>
          <a:p>
            <a:r>
              <a:rPr lang="en-IE" sz="2400" dirty="0" smtClean="0"/>
              <a:t>Low Voltage Directive  (CCPC)</a:t>
            </a:r>
          </a:p>
          <a:p>
            <a:r>
              <a:rPr lang="en-IE" sz="2400" dirty="0" smtClean="0"/>
              <a:t>Directives </a:t>
            </a:r>
            <a:r>
              <a:rPr lang="en-IE" sz="2400" dirty="0"/>
              <a:t>are aligned in Irish law by Health and Safety </a:t>
            </a:r>
            <a:r>
              <a:rPr lang="en-IE" sz="2400" dirty="0" smtClean="0"/>
              <a:t>Regulations</a:t>
            </a:r>
          </a:p>
          <a:p>
            <a:r>
              <a:rPr lang="en-IE" sz="2400" dirty="0">
                <a:solidFill>
                  <a:srgbClr val="0070C0"/>
                </a:solidFill>
              </a:rPr>
              <a:t>Market Surveillance Guidance – Blue </a:t>
            </a:r>
            <a:r>
              <a:rPr lang="en-IE" sz="2400" dirty="0" smtClean="0">
                <a:solidFill>
                  <a:srgbClr val="0070C0"/>
                </a:solidFill>
              </a:rPr>
              <a:t>Guide </a:t>
            </a:r>
            <a:r>
              <a:rPr lang="en-IE" sz="2400" dirty="0">
                <a:solidFill>
                  <a:srgbClr val="0070C0"/>
                </a:solidFill>
              </a:rPr>
              <a:t>(C272)</a:t>
            </a:r>
          </a:p>
          <a:p>
            <a:endParaRPr lang="en-IE" sz="2400" dirty="0"/>
          </a:p>
          <a:p>
            <a:endParaRPr lang="en-IE" dirty="0" smtClean="0"/>
          </a:p>
          <a:p>
            <a:endParaRPr lang="en-IE" dirty="0" smtClean="0"/>
          </a:p>
          <a:p>
            <a:endParaRPr lang="en-US" dirty="0"/>
          </a:p>
        </p:txBody>
      </p:sp>
    </p:spTree>
    <p:extLst>
      <p:ext uri="{BB962C8B-B14F-4D97-AF65-F5344CB8AC3E}">
        <p14:creationId xmlns:p14="http://schemas.microsoft.com/office/powerpoint/2010/main" val="58076059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Autofit/>
          </a:bodyPr>
          <a:lstStyle/>
          <a:p>
            <a:r>
              <a:rPr lang="en-GB" sz="2800" dirty="0" smtClean="0"/>
              <a:t>Overview</a:t>
            </a:r>
            <a:br>
              <a:rPr lang="en-GB" sz="2800" dirty="0" smtClean="0"/>
            </a:br>
            <a:r>
              <a:rPr lang="en-GB" sz="2800" dirty="0" smtClean="0"/>
              <a:t>Transportable Pressure Equipment Directive (TPED)</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81458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6051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Scope of Machinery</a:t>
            </a:r>
            <a:endParaRPr lang="en-GB" dirty="0"/>
          </a:p>
        </p:txBody>
      </p:sp>
      <p:sp>
        <p:nvSpPr>
          <p:cNvPr id="3" name="Content Placeholder 2"/>
          <p:cNvSpPr>
            <a:spLocks noGrp="1"/>
          </p:cNvSpPr>
          <p:nvPr>
            <p:ph idx="1"/>
          </p:nvPr>
        </p:nvSpPr>
        <p:spPr>
          <a:xfrm>
            <a:off x="457200" y="1124744"/>
            <a:ext cx="8229600" cy="4327129"/>
          </a:xfrm>
        </p:spPr>
        <p:txBody>
          <a:bodyPr>
            <a:noAutofit/>
          </a:bodyPr>
          <a:lstStyle/>
          <a:p>
            <a:pPr marL="62100" indent="0">
              <a:buNone/>
            </a:pPr>
            <a:endParaRPr lang="en-GB" dirty="0" smtClean="0"/>
          </a:p>
          <a:p>
            <a:pPr marL="62100" indent="0">
              <a:buNone/>
            </a:pPr>
            <a:r>
              <a:rPr lang="en-GB" dirty="0" smtClean="0"/>
              <a:t>‘</a:t>
            </a:r>
            <a:r>
              <a:rPr lang="en-GB" b="1" dirty="0" smtClean="0"/>
              <a:t>MACHINERY</a:t>
            </a:r>
            <a:r>
              <a:rPr lang="en-GB" dirty="0" smtClean="0"/>
              <a:t>’ defined as:</a:t>
            </a:r>
          </a:p>
          <a:p>
            <a:pPr marL="62100" indent="0">
              <a:buNone/>
            </a:pPr>
            <a:endParaRPr lang="en-GB" dirty="0"/>
          </a:p>
          <a:p>
            <a:r>
              <a:rPr lang="en-GB" dirty="0" smtClean="0"/>
              <a:t>‘an </a:t>
            </a:r>
            <a:r>
              <a:rPr lang="en-GB" dirty="0"/>
              <a:t>assembly, fitted with or intended to be fitted with a drive system other than directly applied human or animal effort, consisting of linked parts or components, at least one of which moves, and which are joined together for a specific </a:t>
            </a:r>
            <a:r>
              <a:rPr lang="en-GB" dirty="0" smtClean="0"/>
              <a:t>application….’</a:t>
            </a:r>
          </a:p>
          <a:p>
            <a:endParaRPr lang="en-GB" dirty="0"/>
          </a:p>
          <a:p>
            <a:r>
              <a:rPr lang="en-GB" dirty="0" smtClean="0"/>
              <a:t>Machinery Directive includes:</a:t>
            </a:r>
          </a:p>
          <a:p>
            <a:r>
              <a:rPr lang="en-GB" dirty="0"/>
              <a:t>Interchangeable equipment</a:t>
            </a:r>
          </a:p>
          <a:p>
            <a:r>
              <a:rPr lang="en-GB" dirty="0"/>
              <a:t>Safety components</a:t>
            </a:r>
          </a:p>
          <a:p>
            <a:r>
              <a:rPr lang="en-GB" dirty="0"/>
              <a:t>Lifting </a:t>
            </a:r>
            <a:r>
              <a:rPr lang="en-GB" dirty="0" smtClean="0"/>
              <a:t>accessories such as chains</a:t>
            </a:r>
            <a:r>
              <a:rPr lang="en-GB" dirty="0"/>
              <a:t>, </a:t>
            </a:r>
            <a:r>
              <a:rPr lang="en-GB" dirty="0" smtClean="0"/>
              <a:t>ropes, hooks, slings, and webbing.</a:t>
            </a:r>
          </a:p>
          <a:p>
            <a:r>
              <a:rPr lang="en-GB" dirty="0" smtClean="0"/>
              <a:t>Removable </a:t>
            </a:r>
            <a:r>
              <a:rPr lang="en-GB" dirty="0"/>
              <a:t>mechanical transmission device </a:t>
            </a:r>
            <a:r>
              <a:rPr lang="en-GB" dirty="0" smtClean="0"/>
              <a:t>[Power Take Off - PTO]</a:t>
            </a:r>
            <a:endParaRPr lang="en-GB" dirty="0"/>
          </a:p>
          <a:p>
            <a:r>
              <a:rPr lang="en-GB" dirty="0"/>
              <a:t>Partly completed machinery</a:t>
            </a:r>
          </a:p>
          <a:p>
            <a:endParaRPr lang="en-GB" dirty="0"/>
          </a:p>
        </p:txBody>
      </p:sp>
    </p:spTree>
    <p:extLst>
      <p:ext uri="{BB962C8B-B14F-4D97-AF65-F5344CB8AC3E}">
        <p14:creationId xmlns:p14="http://schemas.microsoft.com/office/powerpoint/2010/main" val="301590969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Examples</a:t>
            </a:r>
            <a:endParaRPr lang="en-US" dirty="0"/>
          </a:p>
        </p:txBody>
      </p:sp>
      <p:sp>
        <p:nvSpPr>
          <p:cNvPr id="3" name="Content Placeholder 2"/>
          <p:cNvSpPr>
            <a:spLocks noGrp="1"/>
          </p:cNvSpPr>
          <p:nvPr>
            <p:ph idx="1"/>
          </p:nvPr>
        </p:nvSpPr>
        <p:spPr>
          <a:xfrm>
            <a:off x="457200" y="1124744"/>
            <a:ext cx="8229600" cy="5001419"/>
          </a:xfrm>
        </p:spPr>
        <p:txBody>
          <a:bodyPr>
            <a:normAutofit fontScale="85000" lnSpcReduction="20000"/>
          </a:bodyPr>
          <a:lstStyle/>
          <a:p>
            <a:r>
              <a:rPr lang="en-IE" sz="2800" dirty="0" smtClean="0"/>
              <a:t>Lathes, Drills,</a:t>
            </a:r>
          </a:p>
          <a:p>
            <a:r>
              <a:rPr lang="en-IE" sz="2800" dirty="0" smtClean="0"/>
              <a:t>Manufacturing machines and equipment,</a:t>
            </a:r>
          </a:p>
          <a:p>
            <a:r>
              <a:rPr lang="en-IE" sz="2800" dirty="0" smtClean="0"/>
              <a:t>Agricultural machinery, Combine harvesters</a:t>
            </a:r>
          </a:p>
          <a:p>
            <a:r>
              <a:rPr lang="en-IE" sz="2800" dirty="0" smtClean="0"/>
              <a:t>Forklift trucks</a:t>
            </a:r>
          </a:p>
          <a:p>
            <a:r>
              <a:rPr lang="en-IE" sz="2800" dirty="0" smtClean="0"/>
              <a:t>Escalators</a:t>
            </a:r>
          </a:p>
          <a:p>
            <a:r>
              <a:rPr lang="en-IE" sz="2800" dirty="0" smtClean="0"/>
              <a:t>Baling machines,</a:t>
            </a:r>
          </a:p>
          <a:p>
            <a:r>
              <a:rPr lang="en-IE" sz="2800" dirty="0" smtClean="0"/>
              <a:t>Meat mincing machines</a:t>
            </a:r>
          </a:p>
          <a:p>
            <a:r>
              <a:rPr lang="en-IE" sz="2800" dirty="0" smtClean="0"/>
              <a:t>Construction machinery, eg Diggers, Bulldozers, Teleporters, Dump Trucks,</a:t>
            </a:r>
          </a:p>
          <a:p>
            <a:r>
              <a:rPr lang="en-IE" sz="2800" dirty="0" smtClean="0"/>
              <a:t>Equipment and parts</a:t>
            </a:r>
          </a:p>
          <a:p>
            <a:endParaRPr lang="en-IE" sz="2800" dirty="0" smtClean="0"/>
          </a:p>
          <a:p>
            <a:r>
              <a:rPr lang="en-IE" sz="2800" dirty="0" smtClean="0">
                <a:solidFill>
                  <a:srgbClr val="0070C0"/>
                </a:solidFill>
              </a:rPr>
              <a:t>Exclusions</a:t>
            </a:r>
            <a:r>
              <a:rPr lang="en-IE" sz="2800" dirty="0" smtClean="0"/>
              <a:t> – Ag and Forestry tractors, Weapons, Fairground equip, items that are covered by other Directives.</a:t>
            </a:r>
          </a:p>
          <a:p>
            <a:endParaRPr lang="en-US" dirty="0"/>
          </a:p>
        </p:txBody>
      </p:sp>
    </p:spTree>
    <p:extLst>
      <p:ext uri="{BB962C8B-B14F-4D97-AF65-F5344CB8AC3E}">
        <p14:creationId xmlns:p14="http://schemas.microsoft.com/office/powerpoint/2010/main" val="24104876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Annex IV Machines</a:t>
            </a:r>
            <a:endParaRPr lang="en-US" dirty="0"/>
          </a:p>
        </p:txBody>
      </p:sp>
      <p:sp>
        <p:nvSpPr>
          <p:cNvPr id="3" name="Content Placeholder 2"/>
          <p:cNvSpPr>
            <a:spLocks noGrp="1"/>
          </p:cNvSpPr>
          <p:nvPr>
            <p:ph idx="1"/>
          </p:nvPr>
        </p:nvSpPr>
        <p:spPr/>
        <p:txBody>
          <a:bodyPr/>
          <a:lstStyle/>
          <a:p>
            <a:r>
              <a:rPr lang="en-IE" b="1" dirty="0" smtClean="0"/>
              <a:t>Annex IV </a:t>
            </a:r>
            <a:r>
              <a:rPr lang="en-IE" dirty="0" smtClean="0"/>
              <a:t>machines are considered high risk machines. The safety tests and requirements on these machines are particularly stringent and mandatory  before these machines can be placed on the EU market. Some examples:-</a:t>
            </a:r>
          </a:p>
          <a:p>
            <a:endParaRPr lang="en-IE" dirty="0" smtClean="0"/>
          </a:p>
          <a:p>
            <a:r>
              <a:rPr lang="en-IE" dirty="0" smtClean="0"/>
              <a:t>Circular saws</a:t>
            </a:r>
          </a:p>
          <a:p>
            <a:r>
              <a:rPr lang="en-IE" dirty="0" smtClean="0"/>
              <a:t>Hand fed planning machinery</a:t>
            </a:r>
          </a:p>
          <a:p>
            <a:r>
              <a:rPr lang="en-IE" dirty="0" smtClean="0"/>
              <a:t>Band saws</a:t>
            </a:r>
          </a:p>
          <a:p>
            <a:r>
              <a:rPr lang="en-IE" dirty="0" smtClean="0"/>
              <a:t>Vehicle Lifts</a:t>
            </a:r>
          </a:p>
          <a:p>
            <a:r>
              <a:rPr lang="en-IE" dirty="0" smtClean="0"/>
              <a:t>Chain saws,</a:t>
            </a:r>
          </a:p>
          <a:p>
            <a:r>
              <a:rPr lang="en-IE" dirty="0" smtClean="0"/>
              <a:t>Press machines</a:t>
            </a:r>
          </a:p>
          <a:p>
            <a:r>
              <a:rPr lang="en-IE" dirty="0" smtClean="0"/>
              <a:t>Roll over protection structures</a:t>
            </a:r>
          </a:p>
          <a:p>
            <a:r>
              <a:rPr lang="en-IE" dirty="0" smtClean="0"/>
              <a:t>Devices for lifting persons involving a hazard of falling more than 3 meters</a:t>
            </a:r>
          </a:p>
          <a:p>
            <a:endParaRPr lang="en-US" dirty="0"/>
          </a:p>
        </p:txBody>
      </p:sp>
    </p:spTree>
    <p:extLst>
      <p:ext uri="{BB962C8B-B14F-4D97-AF65-F5344CB8AC3E}">
        <p14:creationId xmlns:p14="http://schemas.microsoft.com/office/powerpoint/2010/main" val="214616301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Harmonised Standards</a:t>
            </a:r>
            <a:endParaRPr lang="en-US" dirty="0"/>
          </a:p>
        </p:txBody>
      </p:sp>
      <p:sp>
        <p:nvSpPr>
          <p:cNvPr id="3" name="Content Placeholder 2"/>
          <p:cNvSpPr>
            <a:spLocks noGrp="1"/>
          </p:cNvSpPr>
          <p:nvPr>
            <p:ph idx="1"/>
          </p:nvPr>
        </p:nvSpPr>
        <p:spPr>
          <a:xfrm>
            <a:off x="457200" y="1600200"/>
            <a:ext cx="8229600" cy="4525963"/>
          </a:xfrm>
        </p:spPr>
        <p:txBody>
          <a:bodyPr>
            <a:noAutofit/>
          </a:bodyPr>
          <a:lstStyle/>
          <a:p>
            <a:r>
              <a:rPr lang="en-IE" sz="2400" dirty="0" smtClean="0"/>
              <a:t>When a product is manufactured it must be designed and built to the required standards, which include stringent safety requirements. </a:t>
            </a:r>
          </a:p>
          <a:p>
            <a:r>
              <a:rPr lang="en-IE" sz="2400" dirty="0" smtClean="0"/>
              <a:t>Standards are drafted and approved by the Standards committees, once reviewed and approved by expert groups and ratified by the Directive Working Groups in the EU. They then become harmonised standards.</a:t>
            </a:r>
          </a:p>
          <a:p>
            <a:r>
              <a:rPr lang="en-IE" sz="2400" dirty="0" smtClean="0"/>
              <a:t>Harmonised standards are a result of many months of collaboration and discussion by expert groups.</a:t>
            </a:r>
          </a:p>
          <a:p>
            <a:r>
              <a:rPr lang="en-IE" sz="2400" dirty="0" smtClean="0"/>
              <a:t>If a product is manufactured and built to a harmonised standards there is a presumption of conformity to the Directives.</a:t>
            </a:r>
          </a:p>
        </p:txBody>
      </p:sp>
    </p:spTree>
    <p:extLst>
      <p:ext uri="{BB962C8B-B14F-4D97-AF65-F5344CB8AC3E}">
        <p14:creationId xmlns:p14="http://schemas.microsoft.com/office/powerpoint/2010/main" val="36375840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IE" dirty="0" smtClean="0"/>
              <a:t>CE Marking and Compliance</a:t>
            </a:r>
            <a:endParaRPr lang="en-US" dirty="0"/>
          </a:p>
        </p:txBody>
      </p:sp>
      <p:sp>
        <p:nvSpPr>
          <p:cNvPr id="3" name="Content Placeholder 2"/>
          <p:cNvSpPr>
            <a:spLocks noGrp="1"/>
          </p:cNvSpPr>
          <p:nvPr>
            <p:ph idx="1"/>
          </p:nvPr>
        </p:nvSpPr>
        <p:spPr>
          <a:xfrm>
            <a:off x="619372" y="1628800"/>
            <a:ext cx="8229600" cy="4353347"/>
          </a:xfrm>
        </p:spPr>
        <p:txBody>
          <a:bodyPr>
            <a:normAutofit/>
          </a:bodyPr>
          <a:lstStyle/>
          <a:p>
            <a:pPr>
              <a:spcBef>
                <a:spcPts val="600"/>
              </a:spcBef>
              <a:spcAft>
                <a:spcPts val="600"/>
              </a:spcAft>
            </a:pPr>
            <a:r>
              <a:rPr lang="en-IE" sz="2400" dirty="0" smtClean="0">
                <a:latin typeface="Arial" pitchFamily="34" charset="0"/>
                <a:cs typeface="Arial" pitchFamily="34" charset="0"/>
              </a:rPr>
              <a:t>The </a:t>
            </a:r>
            <a:r>
              <a:rPr lang="en-IE" sz="2400" dirty="0">
                <a:latin typeface="Arial" pitchFamily="34" charset="0"/>
                <a:cs typeface="Arial" pitchFamily="34" charset="0"/>
              </a:rPr>
              <a:t>“CE” symbol is required on </a:t>
            </a:r>
            <a:r>
              <a:rPr lang="en-IE" sz="2400" dirty="0" smtClean="0">
                <a:latin typeface="Arial" pitchFamily="34" charset="0"/>
                <a:cs typeface="Arial" pitchFamily="34" charset="0"/>
              </a:rPr>
              <a:t>machinery </a:t>
            </a:r>
            <a:r>
              <a:rPr lang="en-IE" sz="2400" dirty="0">
                <a:latin typeface="Arial" pitchFamily="34" charset="0"/>
                <a:cs typeface="Arial" pitchFamily="34" charset="0"/>
              </a:rPr>
              <a:t>sold in the European Economic Area. The symbol is an indication that the machine is in compliance with the relevant directive.</a:t>
            </a:r>
          </a:p>
          <a:p>
            <a:pPr>
              <a:spcBef>
                <a:spcPts val="600"/>
              </a:spcBef>
              <a:spcAft>
                <a:spcPts val="600"/>
              </a:spcAft>
            </a:pPr>
            <a:r>
              <a:rPr lang="en-IE" sz="2400" dirty="0">
                <a:latin typeface="Arial" pitchFamily="34" charset="0"/>
                <a:cs typeface="Arial" pitchFamily="34" charset="0"/>
              </a:rPr>
              <a:t>The </a:t>
            </a:r>
            <a:r>
              <a:rPr lang="en-IE" sz="2400" dirty="0" smtClean="0">
                <a:latin typeface="Arial" pitchFamily="34" charset="0"/>
                <a:cs typeface="Arial" pitchFamily="34" charset="0"/>
              </a:rPr>
              <a:t>manufacturer, </a:t>
            </a:r>
            <a:r>
              <a:rPr lang="en-IE" sz="2400" dirty="0">
                <a:latin typeface="Arial" pitchFamily="34" charset="0"/>
                <a:cs typeface="Arial" pitchFamily="34" charset="0"/>
              </a:rPr>
              <a:t>the authorised representative </a:t>
            </a:r>
            <a:r>
              <a:rPr lang="en-IE" sz="2400" dirty="0" smtClean="0">
                <a:latin typeface="Arial" pitchFamily="34" charset="0"/>
                <a:cs typeface="Arial" pitchFamily="34" charset="0"/>
              </a:rPr>
              <a:t>who </a:t>
            </a:r>
            <a:r>
              <a:rPr lang="en-IE" sz="2400" dirty="0">
                <a:latin typeface="Arial" pitchFamily="34" charset="0"/>
                <a:cs typeface="Arial" pitchFamily="34" charset="0"/>
              </a:rPr>
              <a:t>places on the market or puts into service such product is responsible for the compliance and conformity assessment of that product.</a:t>
            </a:r>
          </a:p>
          <a:p>
            <a:pPr>
              <a:spcBef>
                <a:spcPts val="600"/>
              </a:spcBef>
              <a:spcAft>
                <a:spcPts val="600"/>
              </a:spcAft>
            </a:pPr>
            <a:r>
              <a:rPr lang="en-IE" sz="2400" dirty="0">
                <a:latin typeface="Arial" pitchFamily="34" charset="0"/>
                <a:cs typeface="Arial" pitchFamily="34" charset="0"/>
              </a:rPr>
              <a:t>Placing on the market means making a product available </a:t>
            </a:r>
            <a:r>
              <a:rPr lang="en-IE" sz="2400" u="sng" dirty="0">
                <a:latin typeface="Arial" pitchFamily="34" charset="0"/>
                <a:cs typeface="Arial" pitchFamily="34" charset="0"/>
              </a:rPr>
              <a:t>for the first time in the Community</a:t>
            </a:r>
            <a:r>
              <a:rPr lang="en-IE" sz="2400" u="sng" dirty="0" smtClean="0">
                <a:latin typeface="Arial" pitchFamily="34" charset="0"/>
                <a:cs typeface="Arial" pitchFamily="34" charset="0"/>
              </a:rPr>
              <a:t>.</a:t>
            </a:r>
            <a:endParaRPr lang="en-US" sz="2400" dirty="0" smtClean="0">
              <a:latin typeface="Calibri" panose="020F0502020204030204" pitchFamily="34" charset="0"/>
            </a:endParaRPr>
          </a:p>
          <a:p>
            <a:pPr marL="82800" indent="0" algn="just">
              <a:buNone/>
            </a:pPr>
            <a:endParaRPr lang="en-US" sz="2400" dirty="0">
              <a:latin typeface="Calibri" panose="020F05020202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20" y="274638"/>
            <a:ext cx="1691680" cy="1354162"/>
          </a:xfrm>
          <a:prstGeom prst="rect">
            <a:avLst/>
          </a:prstGeom>
        </p:spPr>
      </p:pic>
    </p:spTree>
    <p:extLst>
      <p:ext uri="{BB962C8B-B14F-4D97-AF65-F5344CB8AC3E}">
        <p14:creationId xmlns:p14="http://schemas.microsoft.com/office/powerpoint/2010/main" val="408233937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is an Economic Operator</a:t>
            </a:r>
            <a:endParaRPr lang="en-US" dirty="0"/>
          </a:p>
        </p:txBody>
      </p:sp>
      <p:sp>
        <p:nvSpPr>
          <p:cNvPr id="3" name="Content Placeholder 2"/>
          <p:cNvSpPr>
            <a:spLocks noGrp="1"/>
          </p:cNvSpPr>
          <p:nvPr>
            <p:ph idx="1"/>
          </p:nvPr>
        </p:nvSpPr>
        <p:spPr/>
        <p:txBody>
          <a:bodyPr>
            <a:normAutofit lnSpcReduction="10000"/>
          </a:bodyPr>
          <a:lstStyle/>
          <a:p>
            <a:r>
              <a:rPr lang="en-GB" sz="2000" dirty="0" smtClean="0"/>
              <a:t>An </a:t>
            </a:r>
            <a:r>
              <a:rPr lang="en-GB" sz="2000" b="1" dirty="0"/>
              <a:t>economic operator</a:t>
            </a:r>
            <a:r>
              <a:rPr lang="en-GB" sz="2000" dirty="0"/>
              <a:t> means a manufacturer, authorised representative, importer or distributor.</a:t>
            </a:r>
            <a:endParaRPr lang="en-US" sz="2000" dirty="0"/>
          </a:p>
          <a:p>
            <a:r>
              <a:rPr lang="en-GB" sz="2000" dirty="0"/>
              <a:t>A </a:t>
            </a:r>
            <a:r>
              <a:rPr lang="en-GB" sz="2000" b="1" dirty="0"/>
              <a:t>manufacturer</a:t>
            </a:r>
            <a:r>
              <a:rPr lang="en-GB" sz="2000" dirty="0"/>
              <a:t> is the person who manufactures the product </a:t>
            </a:r>
            <a:r>
              <a:rPr lang="en-GB" sz="2000" b="1" i="1" dirty="0"/>
              <a:t>or </a:t>
            </a:r>
            <a:r>
              <a:rPr lang="en-GB" sz="2000" dirty="0"/>
              <a:t>has the product designed and manufactured, and markets that product under their trade name.</a:t>
            </a:r>
            <a:endParaRPr lang="en-US" sz="2000" dirty="0"/>
          </a:p>
          <a:p>
            <a:r>
              <a:rPr lang="en-GB" sz="2000" dirty="0"/>
              <a:t>An </a:t>
            </a:r>
            <a:r>
              <a:rPr lang="en-GB" sz="2000" b="1" dirty="0"/>
              <a:t>importer</a:t>
            </a:r>
            <a:r>
              <a:rPr lang="en-GB" sz="2000" dirty="0"/>
              <a:t> is a person established within the European Economic Area (EEA) who first places a product from a third country on the market of the EEA.</a:t>
            </a:r>
            <a:endParaRPr lang="en-US" sz="2000" dirty="0"/>
          </a:p>
          <a:p>
            <a:r>
              <a:rPr lang="en-GB" sz="2000" dirty="0"/>
              <a:t>A </a:t>
            </a:r>
            <a:r>
              <a:rPr lang="en-GB" sz="2000" b="1" dirty="0"/>
              <a:t>distributor</a:t>
            </a:r>
            <a:r>
              <a:rPr lang="en-GB" sz="2000" dirty="0"/>
              <a:t> (Wholesaler) is any person in the supply chain, other than the manufacturer or importer who makes a product available on the market</a:t>
            </a:r>
            <a:r>
              <a:rPr lang="en-GB" sz="2000" dirty="0" smtClean="0"/>
              <a:t>. </a:t>
            </a:r>
            <a:endParaRPr lang="en-US" sz="2000" dirty="0"/>
          </a:p>
          <a:p>
            <a:r>
              <a:rPr lang="en-GB" sz="2000" dirty="0"/>
              <a:t>An </a:t>
            </a:r>
            <a:r>
              <a:rPr lang="en-GB" sz="2000" b="1" dirty="0"/>
              <a:t>authorised representative</a:t>
            </a:r>
            <a:r>
              <a:rPr lang="en-GB" sz="2000" dirty="0"/>
              <a:t> is a person established in the EEA who has received a written mandate from a manufacturer to act on their behalf on specific tasks.</a:t>
            </a:r>
            <a:endParaRPr lang="en-US" sz="2000" dirty="0"/>
          </a:p>
          <a:p>
            <a:endParaRPr lang="en-US" dirty="0"/>
          </a:p>
        </p:txBody>
      </p:sp>
    </p:spTree>
    <p:extLst>
      <p:ext uri="{BB962C8B-B14F-4D97-AF65-F5344CB8AC3E}">
        <p14:creationId xmlns:p14="http://schemas.microsoft.com/office/powerpoint/2010/main" val="29342831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Duty on Manufacturer (Art 5 MD)</a:t>
            </a:r>
            <a:endParaRPr lang="en-US" dirty="0"/>
          </a:p>
        </p:txBody>
      </p:sp>
      <p:sp>
        <p:nvSpPr>
          <p:cNvPr id="3" name="Content Placeholder 2"/>
          <p:cNvSpPr>
            <a:spLocks noGrp="1"/>
          </p:cNvSpPr>
          <p:nvPr>
            <p:ph idx="1"/>
          </p:nvPr>
        </p:nvSpPr>
        <p:spPr>
          <a:xfrm>
            <a:off x="457200" y="1196752"/>
            <a:ext cx="8229600" cy="5400600"/>
          </a:xfrm>
        </p:spPr>
        <p:txBody>
          <a:bodyPr>
            <a:normAutofit/>
          </a:bodyPr>
          <a:lstStyle/>
          <a:p>
            <a:pPr marL="82800" indent="0">
              <a:buNone/>
            </a:pPr>
            <a:r>
              <a:rPr lang="en-IE" sz="2200" dirty="0" smtClean="0"/>
              <a:t>Before placing machinery on the market and/or putting it into service, the manufacturer or the authorised representative SHALL</a:t>
            </a:r>
          </a:p>
          <a:p>
            <a:pPr marL="82800" indent="0">
              <a:buNone/>
            </a:pPr>
            <a:endParaRPr lang="en-IE" sz="2200" dirty="0" smtClean="0"/>
          </a:p>
          <a:p>
            <a:r>
              <a:rPr lang="en-IE" sz="2200" dirty="0" smtClean="0"/>
              <a:t>Ensure it satisfies the relevant essential health and safety requirements set out in Annex 1</a:t>
            </a:r>
          </a:p>
          <a:p>
            <a:r>
              <a:rPr lang="en-IE" sz="2200" dirty="0" smtClean="0"/>
              <a:t>Ensure that the technical file referred to in Annex VII, is compiled and available,</a:t>
            </a:r>
          </a:p>
          <a:p>
            <a:r>
              <a:rPr lang="en-IE" sz="2200" dirty="0" smtClean="0"/>
              <a:t>Provide, instructions and other information as required,</a:t>
            </a:r>
          </a:p>
          <a:p>
            <a:r>
              <a:rPr lang="en-IE" sz="2200" dirty="0" smtClean="0"/>
              <a:t>Carry out appropriate procedures for assessing conformity in line with Article 12, ie assess whether it is an Annex IV machine</a:t>
            </a:r>
          </a:p>
          <a:p>
            <a:r>
              <a:rPr lang="en-IE" sz="2200" dirty="0" smtClean="0"/>
              <a:t>Draw up the EC Declaration of conformity as per Annex II, </a:t>
            </a:r>
          </a:p>
          <a:p>
            <a:r>
              <a:rPr lang="en-IE" sz="2200" dirty="0" smtClean="0"/>
              <a:t>Affix the EC marking in accordance with Article 16.</a:t>
            </a:r>
          </a:p>
          <a:p>
            <a:endParaRPr lang="en-IE" dirty="0" smtClean="0"/>
          </a:p>
          <a:p>
            <a:endParaRPr lang="en-US" dirty="0"/>
          </a:p>
        </p:txBody>
      </p:sp>
    </p:spTree>
    <p:extLst>
      <p:ext uri="{BB962C8B-B14F-4D97-AF65-F5344CB8AC3E}">
        <p14:creationId xmlns:p14="http://schemas.microsoft.com/office/powerpoint/2010/main" val="274885315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Duty on Importer</a:t>
            </a:r>
            <a:endParaRPr lang="en-US" dirty="0"/>
          </a:p>
        </p:txBody>
      </p:sp>
      <p:sp>
        <p:nvSpPr>
          <p:cNvPr id="3" name="Content Placeholder 2"/>
          <p:cNvSpPr>
            <a:spLocks noGrp="1"/>
          </p:cNvSpPr>
          <p:nvPr>
            <p:ph idx="1"/>
          </p:nvPr>
        </p:nvSpPr>
        <p:spPr>
          <a:xfrm>
            <a:off x="457200" y="1340768"/>
            <a:ext cx="8229600" cy="5184576"/>
          </a:xfrm>
        </p:spPr>
        <p:txBody>
          <a:bodyPr>
            <a:normAutofit/>
          </a:bodyPr>
          <a:lstStyle/>
          <a:p>
            <a:pPr lvl="0"/>
            <a:r>
              <a:rPr lang="en-GB" sz="2400" dirty="0"/>
              <a:t>Ensure that the manufacturer has carried out the steps </a:t>
            </a:r>
            <a:r>
              <a:rPr lang="en-GB" sz="2400" dirty="0" smtClean="0"/>
              <a:t>above</a:t>
            </a:r>
            <a:r>
              <a:rPr lang="en-GB" sz="2400" dirty="0"/>
              <a:t> .</a:t>
            </a:r>
            <a:endParaRPr lang="en-US" sz="2400" dirty="0"/>
          </a:p>
          <a:p>
            <a:pPr lvl="0"/>
            <a:r>
              <a:rPr lang="en-GB" sz="2400" dirty="0" smtClean="0"/>
              <a:t>Must put </a:t>
            </a:r>
            <a:r>
              <a:rPr lang="en-GB" sz="2400" dirty="0"/>
              <a:t>their own name and contact details on the product. This is in addition to the manufacturers markings.</a:t>
            </a:r>
            <a:endParaRPr lang="en-US" sz="2400" dirty="0"/>
          </a:p>
          <a:p>
            <a:pPr lvl="0"/>
            <a:r>
              <a:rPr lang="en-GB" sz="2400" dirty="0"/>
              <a:t>Notify the Authority of any risks or non-compliances with the product if they become aware of any.</a:t>
            </a:r>
            <a:endParaRPr lang="en-US" sz="2400" dirty="0"/>
          </a:p>
          <a:p>
            <a:pPr lvl="0"/>
            <a:r>
              <a:rPr lang="en-GB" sz="2400" dirty="0"/>
              <a:t>Keep a register of complaints.</a:t>
            </a:r>
            <a:endParaRPr lang="en-US" sz="2400" dirty="0"/>
          </a:p>
          <a:p>
            <a:pPr lvl="0"/>
            <a:r>
              <a:rPr lang="en-GB" sz="2400" dirty="0"/>
              <a:t>Keep distributors informed.</a:t>
            </a:r>
            <a:endParaRPr lang="en-US" sz="2400" dirty="0"/>
          </a:p>
          <a:p>
            <a:pPr lvl="0"/>
            <a:r>
              <a:rPr lang="en-GB" sz="2400" dirty="0"/>
              <a:t>Keep copies of Declarations of Conformity (DOC)  and technical documentation for 10 years.</a:t>
            </a:r>
            <a:endParaRPr lang="en-US" sz="2400" dirty="0"/>
          </a:p>
          <a:p>
            <a:pPr lvl="0"/>
            <a:r>
              <a:rPr lang="en-GB" sz="2400" dirty="0"/>
              <a:t>Withdraw or recall unsafe or non-compliant products as appropriate.</a:t>
            </a:r>
            <a:endParaRPr lang="en-US" sz="2400" dirty="0"/>
          </a:p>
          <a:p>
            <a:endParaRPr lang="en-US" sz="2000" dirty="0"/>
          </a:p>
        </p:txBody>
      </p:sp>
    </p:spTree>
    <p:extLst>
      <p:ext uri="{BB962C8B-B14F-4D97-AF65-F5344CB8AC3E}">
        <p14:creationId xmlns:p14="http://schemas.microsoft.com/office/powerpoint/2010/main" val="226121876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Duty on Distributor / Wholesaler</a:t>
            </a:r>
            <a:endParaRPr lang="en-US" dirty="0"/>
          </a:p>
        </p:txBody>
      </p:sp>
      <p:sp>
        <p:nvSpPr>
          <p:cNvPr id="3" name="Content Placeholder 2"/>
          <p:cNvSpPr>
            <a:spLocks noGrp="1"/>
          </p:cNvSpPr>
          <p:nvPr>
            <p:ph idx="1"/>
          </p:nvPr>
        </p:nvSpPr>
        <p:spPr/>
        <p:txBody>
          <a:bodyPr/>
          <a:lstStyle/>
          <a:p>
            <a:pPr lvl="0"/>
            <a:r>
              <a:rPr lang="en-GB" sz="2400" dirty="0"/>
              <a:t>Ensure the product bears the CE Mark.</a:t>
            </a:r>
            <a:endParaRPr lang="en-US" sz="2400" dirty="0"/>
          </a:p>
          <a:p>
            <a:pPr lvl="0"/>
            <a:r>
              <a:rPr lang="en-GB" sz="2400" dirty="0"/>
              <a:t>Ensure that the product is accompanied by the required documents and instructions.</a:t>
            </a:r>
            <a:endParaRPr lang="en-US" sz="2400" dirty="0"/>
          </a:p>
          <a:p>
            <a:pPr lvl="0"/>
            <a:r>
              <a:rPr lang="en-GB" sz="2400" dirty="0"/>
              <a:t>Ensure manufacturer and importer markings are on the product.</a:t>
            </a:r>
            <a:endParaRPr lang="en-US" sz="2400" dirty="0"/>
          </a:p>
          <a:p>
            <a:pPr lvl="0"/>
            <a:r>
              <a:rPr lang="en-GB" sz="2400" dirty="0"/>
              <a:t>Notify the Authority of any risks or non-compliances with the product if they become aware of any.</a:t>
            </a:r>
            <a:endParaRPr lang="en-US" sz="2400" dirty="0"/>
          </a:p>
          <a:p>
            <a:pPr lvl="0"/>
            <a:r>
              <a:rPr lang="en-GB" sz="2400" dirty="0"/>
              <a:t>Keep copies of DOCs and technical documentation for 10 years.</a:t>
            </a:r>
            <a:endParaRPr lang="en-US" sz="2400" dirty="0"/>
          </a:p>
          <a:p>
            <a:pPr lvl="0"/>
            <a:r>
              <a:rPr lang="en-GB" sz="2400" dirty="0"/>
              <a:t>Must not supply products that they know are not in compliance with the legislation.</a:t>
            </a:r>
            <a:endParaRPr lang="en-US" sz="2400" dirty="0"/>
          </a:p>
          <a:p>
            <a:endParaRPr lang="en-US" dirty="0"/>
          </a:p>
        </p:txBody>
      </p:sp>
    </p:spTree>
    <p:extLst>
      <p:ext uri="{BB962C8B-B14F-4D97-AF65-F5344CB8AC3E}">
        <p14:creationId xmlns:p14="http://schemas.microsoft.com/office/powerpoint/2010/main" val="378411602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IE" dirty="0" smtClean="0"/>
              <a:t>ANNEX IV MACHINES</a:t>
            </a:r>
            <a:br>
              <a:rPr lang="en-IE" dirty="0" smtClean="0"/>
            </a:br>
            <a:endParaRPr lang="en-US" dirty="0"/>
          </a:p>
        </p:txBody>
      </p:sp>
      <p:sp>
        <p:nvSpPr>
          <p:cNvPr id="3" name="Content Placeholder 2"/>
          <p:cNvSpPr>
            <a:spLocks noGrp="1"/>
          </p:cNvSpPr>
          <p:nvPr>
            <p:ph idx="1"/>
          </p:nvPr>
        </p:nvSpPr>
        <p:spPr>
          <a:xfrm>
            <a:off x="683568" y="1268760"/>
            <a:ext cx="8208912" cy="4968552"/>
          </a:xfrm>
        </p:spPr>
        <p:txBody>
          <a:bodyPr>
            <a:normAutofit lnSpcReduction="10000"/>
          </a:bodyPr>
          <a:lstStyle/>
          <a:p>
            <a:pPr>
              <a:spcBef>
                <a:spcPts val="600"/>
              </a:spcBef>
              <a:spcAft>
                <a:spcPts val="600"/>
              </a:spcAft>
            </a:pPr>
            <a:r>
              <a:rPr lang="en-IE" dirty="0" smtClean="0"/>
              <a:t>If manufactured </a:t>
            </a:r>
            <a:r>
              <a:rPr lang="en-IE" dirty="0"/>
              <a:t>in accordance with harmonised </a:t>
            </a:r>
            <a:r>
              <a:rPr lang="en-IE" dirty="0" smtClean="0"/>
              <a:t>standard</a:t>
            </a:r>
            <a:endParaRPr lang="en-IE" dirty="0" smtClean="0">
              <a:latin typeface="Arial" pitchFamily="34" charset="0"/>
              <a:cs typeface="Arial" pitchFamily="34" charset="0"/>
            </a:endParaRPr>
          </a:p>
          <a:p>
            <a:pPr>
              <a:spcBef>
                <a:spcPts val="600"/>
              </a:spcBef>
              <a:spcAft>
                <a:spcPts val="600"/>
              </a:spcAft>
            </a:pPr>
            <a:r>
              <a:rPr lang="en-IE" dirty="0" smtClean="0">
                <a:latin typeface="Arial" pitchFamily="34" charset="0"/>
                <a:cs typeface="Arial" pitchFamily="34" charset="0"/>
              </a:rPr>
              <a:t>Carry </a:t>
            </a:r>
            <a:r>
              <a:rPr lang="en-IE" dirty="0">
                <a:latin typeface="Arial" pitchFamily="34" charset="0"/>
                <a:cs typeface="Arial" pitchFamily="34" charset="0"/>
              </a:rPr>
              <a:t>out an assessment of conformity as set out in Annex VIII, </a:t>
            </a:r>
          </a:p>
          <a:p>
            <a:pPr marL="82800" indent="0">
              <a:spcBef>
                <a:spcPts val="600"/>
              </a:spcBef>
              <a:spcAft>
                <a:spcPts val="600"/>
              </a:spcAft>
              <a:buNone/>
            </a:pPr>
            <a:r>
              <a:rPr lang="en-IE" dirty="0">
                <a:latin typeface="Arial" pitchFamily="34" charset="0"/>
                <a:cs typeface="Arial" pitchFamily="34" charset="0"/>
              </a:rPr>
              <a:t>	 </a:t>
            </a:r>
            <a:r>
              <a:rPr lang="en-IE" dirty="0" smtClean="0">
                <a:latin typeface="Arial" pitchFamily="34" charset="0"/>
                <a:cs typeface="Arial" pitchFamily="34" charset="0"/>
              </a:rPr>
              <a:t> (</a:t>
            </a:r>
            <a:r>
              <a:rPr lang="en-IE" dirty="0">
                <a:latin typeface="Arial" pitchFamily="34" charset="0"/>
                <a:cs typeface="Arial" pitchFamily="34" charset="0"/>
              </a:rPr>
              <a:t>the product must be manufactured fully in accordance with transposed    </a:t>
            </a:r>
            <a:r>
              <a:rPr lang="en-IE" dirty="0"/>
              <a:t>	</a:t>
            </a:r>
            <a:r>
              <a:rPr lang="en-IE" dirty="0" smtClean="0"/>
              <a:t>    </a:t>
            </a:r>
            <a:r>
              <a:rPr lang="en-IE" dirty="0" smtClean="0">
                <a:latin typeface="Arial" panose="020B0604020202020204" pitchFamily="34" charset="0"/>
                <a:cs typeface="Arial" panose="020B0604020202020204" pitchFamily="34" charset="0"/>
              </a:rPr>
              <a:t>harmonised </a:t>
            </a:r>
            <a:r>
              <a:rPr lang="en-IE" dirty="0">
                <a:latin typeface="Arial" panose="020B0604020202020204" pitchFamily="34" charset="0"/>
                <a:cs typeface="Arial" panose="020B0604020202020204" pitchFamily="34" charset="0"/>
              </a:rPr>
              <a:t>standards that cover all relevant </a:t>
            </a:r>
            <a:r>
              <a:rPr lang="en-IE" dirty="0" smtClean="0">
                <a:latin typeface="Arial" panose="020B0604020202020204" pitchFamily="34" charset="0"/>
                <a:cs typeface="Arial" panose="020B0604020202020204" pitchFamily="34" charset="0"/>
              </a:rPr>
              <a:t>EHSRs </a:t>
            </a:r>
            <a:r>
              <a:rPr lang="en-IE" dirty="0">
                <a:latin typeface="Arial" panose="020B0604020202020204" pitchFamily="34" charset="0"/>
                <a:cs typeface="Arial" panose="020B0604020202020204" pitchFamily="34" charset="0"/>
              </a:rPr>
              <a:t>for the </a:t>
            </a:r>
            <a:r>
              <a:rPr lang="en-IE" dirty="0" smtClean="0">
                <a:latin typeface="Arial" panose="020B0604020202020204" pitchFamily="34" charset="0"/>
                <a:cs typeface="Arial" panose="020B0604020202020204" pitchFamily="34" charset="0"/>
              </a:rPr>
              <a:t>product), or, </a:t>
            </a:r>
            <a:endParaRPr lang="en-IE" dirty="0">
              <a:latin typeface="Arial" pitchFamily="34" charset="0"/>
              <a:cs typeface="Arial" pitchFamily="34" charset="0"/>
            </a:endParaRPr>
          </a:p>
          <a:p>
            <a:pPr>
              <a:spcBef>
                <a:spcPts val="600"/>
              </a:spcBef>
              <a:spcAft>
                <a:spcPts val="600"/>
              </a:spcAft>
            </a:pPr>
            <a:r>
              <a:rPr lang="en-IE" dirty="0" smtClean="0">
                <a:latin typeface="Arial" pitchFamily="34" charset="0"/>
                <a:cs typeface="Arial" pitchFamily="34" charset="0"/>
              </a:rPr>
              <a:t>The EC Type Examination procedure Annex IX (Notified Body Required), or</a:t>
            </a:r>
          </a:p>
          <a:p>
            <a:pPr>
              <a:spcBef>
                <a:spcPts val="600"/>
              </a:spcBef>
              <a:spcAft>
                <a:spcPts val="600"/>
              </a:spcAft>
            </a:pPr>
            <a:r>
              <a:rPr lang="en-IE" dirty="0" smtClean="0">
                <a:latin typeface="Arial" pitchFamily="34" charset="0"/>
                <a:cs typeface="Arial" pitchFamily="34" charset="0"/>
              </a:rPr>
              <a:t>The procedure for full quality assurance Annex X (</a:t>
            </a:r>
            <a:r>
              <a:rPr lang="en-IE" dirty="0">
                <a:latin typeface="Arial" pitchFamily="34" charset="0"/>
                <a:cs typeface="Arial" pitchFamily="34" charset="0"/>
              </a:rPr>
              <a:t>Notified Body assesses &amp; monitors quality </a:t>
            </a:r>
            <a:r>
              <a:rPr lang="en-IE" dirty="0" smtClean="0">
                <a:latin typeface="Arial" pitchFamily="34" charset="0"/>
                <a:cs typeface="Arial" pitchFamily="34" charset="0"/>
              </a:rPr>
              <a:t>assurance system )</a:t>
            </a:r>
          </a:p>
          <a:p>
            <a:pPr marL="82800" indent="0">
              <a:spcBef>
                <a:spcPts val="600"/>
              </a:spcBef>
              <a:spcAft>
                <a:spcPts val="600"/>
              </a:spcAft>
              <a:buNone/>
            </a:pPr>
            <a:endParaRPr lang="en-IE" dirty="0" smtClean="0">
              <a:latin typeface="Arial" pitchFamily="34" charset="0"/>
              <a:cs typeface="Arial" pitchFamily="34" charset="0"/>
            </a:endParaRPr>
          </a:p>
          <a:p>
            <a:pPr>
              <a:spcBef>
                <a:spcPts val="600"/>
              </a:spcBef>
              <a:spcAft>
                <a:spcPts val="600"/>
              </a:spcAft>
            </a:pPr>
            <a:r>
              <a:rPr lang="en-IE" dirty="0" smtClean="0">
                <a:latin typeface="Arial" pitchFamily="34" charset="0"/>
                <a:cs typeface="Arial" pitchFamily="34" charset="0"/>
              </a:rPr>
              <a:t>If no harmonised standard then additional requirements</a:t>
            </a:r>
          </a:p>
          <a:p>
            <a:pPr>
              <a:spcBef>
                <a:spcPts val="600"/>
              </a:spcBef>
              <a:spcAft>
                <a:spcPts val="600"/>
              </a:spcAft>
            </a:pPr>
            <a:r>
              <a:rPr lang="en-IE" dirty="0" smtClean="0">
                <a:latin typeface="Arial" pitchFamily="34" charset="0"/>
                <a:cs typeface="Arial" pitchFamily="34" charset="0"/>
              </a:rPr>
              <a:t>The </a:t>
            </a:r>
            <a:r>
              <a:rPr lang="en-IE" dirty="0">
                <a:latin typeface="Arial" pitchFamily="34" charset="0"/>
                <a:cs typeface="Arial" pitchFamily="34" charset="0"/>
              </a:rPr>
              <a:t>EC Type Examination procedure Annex IX and Point 3 Annex </a:t>
            </a:r>
            <a:r>
              <a:rPr lang="en-IE" dirty="0" smtClean="0">
                <a:latin typeface="Arial" pitchFamily="34" charset="0"/>
                <a:cs typeface="Arial" pitchFamily="34" charset="0"/>
              </a:rPr>
              <a:t>VIII (Notified </a:t>
            </a:r>
            <a:r>
              <a:rPr lang="en-IE" dirty="0">
                <a:latin typeface="Arial" pitchFamily="34" charset="0"/>
                <a:cs typeface="Arial" pitchFamily="34" charset="0"/>
              </a:rPr>
              <a:t>Body  to ascertains &amp; certify compliance) , or</a:t>
            </a:r>
          </a:p>
          <a:p>
            <a:pPr>
              <a:spcBef>
                <a:spcPts val="600"/>
              </a:spcBef>
              <a:spcAft>
                <a:spcPts val="600"/>
              </a:spcAft>
            </a:pPr>
            <a:r>
              <a:rPr lang="en-IE" dirty="0" smtClean="0">
                <a:latin typeface="Arial" pitchFamily="34" charset="0"/>
                <a:cs typeface="Arial" pitchFamily="34" charset="0"/>
              </a:rPr>
              <a:t>The </a:t>
            </a:r>
            <a:r>
              <a:rPr lang="en-IE" dirty="0">
                <a:latin typeface="Arial" pitchFamily="34" charset="0"/>
                <a:cs typeface="Arial" pitchFamily="34" charset="0"/>
              </a:rPr>
              <a:t>procedure for full quality assurance Annex X </a:t>
            </a:r>
            <a:r>
              <a:rPr lang="en-IE" dirty="0" smtClean="0">
                <a:latin typeface="Arial" pitchFamily="34" charset="0"/>
                <a:cs typeface="Arial" pitchFamily="34" charset="0"/>
              </a:rPr>
              <a:t>(</a:t>
            </a:r>
            <a:r>
              <a:rPr lang="en-IE" dirty="0">
                <a:latin typeface="Arial" pitchFamily="34" charset="0"/>
                <a:cs typeface="Arial" pitchFamily="34" charset="0"/>
              </a:rPr>
              <a:t>Notified Body assesses &amp; monitors quality </a:t>
            </a:r>
            <a:r>
              <a:rPr lang="en-IE" dirty="0" smtClean="0">
                <a:latin typeface="Arial" pitchFamily="34" charset="0"/>
                <a:cs typeface="Arial" pitchFamily="34" charset="0"/>
              </a:rPr>
              <a:t>assurance system).</a:t>
            </a:r>
            <a:endParaRPr lang="en-IE" dirty="0">
              <a:latin typeface="Arial" pitchFamily="34" charset="0"/>
              <a:cs typeface="Arial" pitchFamily="34" charset="0"/>
            </a:endParaRPr>
          </a:p>
          <a:p>
            <a:pPr marL="82800" indent="0">
              <a:spcBef>
                <a:spcPts val="600"/>
              </a:spcBef>
              <a:spcAft>
                <a:spcPts val="600"/>
              </a:spcAft>
              <a:buNone/>
            </a:pPr>
            <a:endParaRPr lang="en-IE" dirty="0">
              <a:latin typeface="Arial" pitchFamily="34" charset="0"/>
              <a:cs typeface="Arial" pitchFamily="34" charset="0"/>
            </a:endParaRPr>
          </a:p>
          <a:p>
            <a:pPr marL="82800" indent="0">
              <a:spcBef>
                <a:spcPts val="600"/>
              </a:spcBef>
              <a:spcAft>
                <a:spcPts val="600"/>
              </a:spcAft>
              <a:buNone/>
            </a:pPr>
            <a:endParaRPr lang="en-IE" dirty="0" smtClean="0">
              <a:latin typeface="Arial" pitchFamily="34" charset="0"/>
              <a:cs typeface="Arial" pitchFamily="34" charset="0"/>
            </a:endParaRPr>
          </a:p>
          <a:p>
            <a:pPr marL="82800" indent="0">
              <a:spcBef>
                <a:spcPts val="600"/>
              </a:spcBef>
              <a:spcAft>
                <a:spcPts val="600"/>
              </a:spcAft>
              <a:buNone/>
            </a:pPr>
            <a:endParaRPr lang="en-IE"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16452880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2800" dirty="0"/>
              <a:t>What is transportable pressure equipment?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6228409"/>
              </p:ext>
            </p:extLst>
          </p:nvPr>
        </p:nvGraphicFramePr>
        <p:xfrm>
          <a:off x="2360940" y="1124744"/>
          <a:ext cx="6387524" cy="4723876"/>
        </p:xfrm>
        <a:graphic>
          <a:graphicData uri="http://schemas.openxmlformats.org/drawingml/2006/table">
            <a:tbl>
              <a:tblPr firstRow="1" bandRow="1">
                <a:tableStyleId>{5C22544A-7EE6-4342-B048-85BDC9FD1C3A}</a:tableStyleId>
              </a:tblPr>
              <a:tblGrid>
                <a:gridCol w="3053866">
                  <a:extLst>
                    <a:ext uri="{9D8B030D-6E8A-4147-A177-3AD203B41FA5}">
                      <a16:colId xmlns:a16="http://schemas.microsoft.com/office/drawing/2014/main" val="20000"/>
                    </a:ext>
                  </a:extLst>
                </a:gridCol>
                <a:gridCol w="3333658">
                  <a:extLst>
                    <a:ext uri="{9D8B030D-6E8A-4147-A177-3AD203B41FA5}">
                      <a16:colId xmlns:a16="http://schemas.microsoft.com/office/drawing/2014/main" val="20001"/>
                    </a:ext>
                  </a:extLst>
                </a:gridCol>
              </a:tblGrid>
              <a:tr h="835298">
                <a:tc>
                  <a:txBody>
                    <a:bodyPr/>
                    <a:lstStyle/>
                    <a:p>
                      <a:pPr algn="ctr"/>
                      <a:r>
                        <a:rPr lang="en-GB" sz="2150" b="1" baseline="0" dirty="0" smtClean="0"/>
                        <a:t>Transportable Pressure Equipment </a:t>
                      </a:r>
                      <a:endParaRPr lang="en-GB" sz="2150" b="1" baseline="0" dirty="0"/>
                    </a:p>
                  </a:txBody>
                  <a:tcPr/>
                </a:tc>
                <a:tc>
                  <a:txBody>
                    <a:bodyPr/>
                    <a:lstStyle/>
                    <a:p>
                      <a:pPr algn="ctr"/>
                      <a:r>
                        <a:rPr lang="en-GB" sz="2150" b="1" baseline="0" dirty="0" smtClean="0"/>
                        <a:t>Dangerous goods</a:t>
                      </a:r>
                      <a:endParaRPr lang="en-GB" sz="2150" b="1" baseline="0" dirty="0"/>
                    </a:p>
                  </a:txBody>
                  <a:tcPr/>
                </a:tc>
                <a:extLst>
                  <a:ext uri="{0D108BD9-81ED-4DB2-BD59-A6C34878D82A}">
                    <a16:rowId xmlns:a16="http://schemas.microsoft.com/office/drawing/2014/main" val="10000"/>
                  </a:ext>
                </a:extLst>
              </a:tr>
              <a:tr h="563489">
                <a:tc rowSpan="4">
                  <a:txBody>
                    <a:bodyPr/>
                    <a:lstStyle/>
                    <a:p>
                      <a:pPr algn="ctr"/>
                      <a:r>
                        <a:rPr lang="en-GB" sz="2000" b="1" dirty="0" smtClean="0"/>
                        <a:t>Pressure</a:t>
                      </a:r>
                      <a:r>
                        <a:rPr lang="en-GB" sz="2000" b="1" baseline="0" dirty="0" smtClean="0"/>
                        <a:t> receptacles including gas cartridges</a:t>
                      </a:r>
                    </a:p>
                    <a:p>
                      <a:endParaRPr lang="en-GB" baseline="0" dirty="0" smtClean="0"/>
                    </a:p>
                    <a:p>
                      <a:pPr algn="ctr"/>
                      <a:r>
                        <a:rPr lang="en-GB" sz="1400" baseline="0" dirty="0" smtClean="0"/>
                        <a:t>Chapter 6.2 of ADR</a:t>
                      </a:r>
                      <a:endParaRPr lang="en-GB" sz="1400" baseline="0" dirty="0"/>
                    </a:p>
                  </a:txBody>
                  <a:tcPr/>
                </a:tc>
                <a:tc>
                  <a:txBody>
                    <a:bodyPr/>
                    <a:lstStyle/>
                    <a:p>
                      <a:pPr algn="ctr"/>
                      <a:r>
                        <a:rPr lang="en-GB" sz="1800" dirty="0" smtClean="0"/>
                        <a:t>Class 2 gases</a:t>
                      </a:r>
                      <a:endParaRPr lang="en-GB" sz="1800" dirty="0"/>
                    </a:p>
                  </a:txBody>
                  <a:tcPr/>
                </a:tc>
                <a:extLst>
                  <a:ext uri="{0D108BD9-81ED-4DB2-BD59-A6C34878D82A}">
                    <a16:rowId xmlns:a16="http://schemas.microsoft.com/office/drawing/2014/main" val="10001"/>
                  </a:ext>
                </a:extLst>
              </a:tr>
              <a:tr h="409126">
                <a:tc vMerge="1">
                  <a:txBody>
                    <a:bodyPr/>
                    <a:lstStyle/>
                    <a:p>
                      <a:endParaRPr lang="en-GB" dirty="0"/>
                    </a:p>
                  </a:txBody>
                  <a:tcPr/>
                </a:tc>
                <a:tc>
                  <a:txBody>
                    <a:bodyPr/>
                    <a:lstStyle/>
                    <a:p>
                      <a:pPr algn="ctr"/>
                      <a:r>
                        <a:rPr lang="en-GB" sz="1800" b="1" dirty="0" smtClean="0"/>
                        <a:t>Annex</a:t>
                      </a:r>
                      <a:r>
                        <a:rPr lang="en-GB" sz="1800" b="1" baseline="0" dirty="0" smtClean="0"/>
                        <a:t> I of TPED</a:t>
                      </a:r>
                      <a:endParaRPr lang="en-GB" sz="1800" b="1" dirty="0"/>
                    </a:p>
                  </a:txBody>
                  <a:tcPr/>
                </a:tc>
                <a:extLst>
                  <a:ext uri="{0D108BD9-81ED-4DB2-BD59-A6C34878D82A}">
                    <a16:rowId xmlns:a16="http://schemas.microsoft.com/office/drawing/2014/main" val="10002"/>
                  </a:ext>
                </a:extLst>
              </a:tr>
              <a:tr h="409126">
                <a:tc vMerge="1">
                  <a:txBody>
                    <a:bodyPr/>
                    <a:lstStyle/>
                    <a:p>
                      <a:endParaRPr lang="en-GB" dirty="0"/>
                    </a:p>
                  </a:txBody>
                  <a:tcPr/>
                </a:tc>
                <a:tc>
                  <a:txBody>
                    <a:bodyPr/>
                    <a:lstStyle/>
                    <a:p>
                      <a:pPr algn="ctr"/>
                      <a:r>
                        <a:rPr lang="en-GB" sz="1800" dirty="0" smtClean="0"/>
                        <a:t>Hydrogen</a:t>
                      </a:r>
                      <a:r>
                        <a:rPr lang="en-GB" sz="1800" baseline="0" dirty="0" smtClean="0"/>
                        <a:t> cyanide – Class 6.1</a:t>
                      </a:r>
                      <a:endParaRPr lang="en-GB" sz="1800" dirty="0"/>
                    </a:p>
                  </a:txBody>
                  <a:tcPr/>
                </a:tc>
                <a:extLst>
                  <a:ext uri="{0D108BD9-81ED-4DB2-BD59-A6C34878D82A}">
                    <a16:rowId xmlns:a16="http://schemas.microsoft.com/office/drawing/2014/main" val="10003"/>
                  </a:ext>
                </a:extLst>
              </a:tr>
              <a:tr h="409126">
                <a:tc vMerge="1">
                  <a:txBody>
                    <a:bodyPr/>
                    <a:lstStyle/>
                    <a:p>
                      <a:endParaRPr lang="en-GB" dirty="0"/>
                    </a:p>
                  </a:txBody>
                  <a:tcPr/>
                </a:tc>
                <a:tc>
                  <a:txBody>
                    <a:bodyPr/>
                    <a:lstStyle/>
                    <a:p>
                      <a:pPr algn="ctr"/>
                      <a:r>
                        <a:rPr lang="en-GB" sz="1800" dirty="0" smtClean="0"/>
                        <a:t>Hydrogen</a:t>
                      </a:r>
                      <a:r>
                        <a:rPr lang="en-GB" sz="1800" baseline="0" dirty="0" smtClean="0"/>
                        <a:t> fluoride – Class 8</a:t>
                      </a:r>
                      <a:endParaRPr lang="en-GB" sz="1800" dirty="0"/>
                    </a:p>
                  </a:txBody>
                  <a:tcPr/>
                </a:tc>
                <a:extLst>
                  <a:ext uri="{0D108BD9-81ED-4DB2-BD59-A6C34878D82A}">
                    <a16:rowId xmlns:a16="http://schemas.microsoft.com/office/drawing/2014/main" val="10004"/>
                  </a:ext>
                </a:extLst>
              </a:tr>
              <a:tr h="715970">
                <a:tc row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b="1" dirty="0" smtClean="0"/>
                        <a:t>Tanks, battery vehicles/wagons,</a:t>
                      </a:r>
                      <a:r>
                        <a:rPr lang="en-GB" sz="2000" b="1" baseline="0" dirty="0" smtClean="0"/>
                        <a:t> multiple-element gas containers</a:t>
                      </a:r>
                    </a:p>
                    <a:p>
                      <a:pPr algn="ctr"/>
                      <a:endParaRPr lang="en-GB" sz="1400" dirty="0" smtClean="0"/>
                    </a:p>
                    <a:p>
                      <a:pPr algn="ctr"/>
                      <a:r>
                        <a:rPr lang="en-GB" sz="1400" baseline="0" dirty="0" smtClean="0"/>
                        <a:t>Chapter 6.8 of ADR</a:t>
                      </a:r>
                      <a:endParaRPr lang="en-GB" sz="1400" baseline="0" dirty="0"/>
                    </a:p>
                  </a:txBody>
                  <a:tcPr/>
                </a:tc>
                <a:tc>
                  <a:txBody>
                    <a:bodyPr/>
                    <a:lstStyle/>
                    <a:p>
                      <a:pPr algn="ctr"/>
                      <a:r>
                        <a:rPr lang="en-GB" sz="1800" dirty="0" smtClean="0"/>
                        <a:t>Bromine </a:t>
                      </a:r>
                      <a:r>
                        <a:rPr lang="en-GB" sz="1800" dirty="0" err="1" smtClean="0"/>
                        <a:t>pentafluoride</a:t>
                      </a:r>
                      <a:r>
                        <a:rPr lang="en-GB" sz="1800" dirty="0" smtClean="0"/>
                        <a:t> </a:t>
                      </a:r>
                      <a:r>
                        <a:rPr lang="en-GB" sz="1800" baseline="0" dirty="0" smtClean="0"/>
                        <a:t>– Class 5.1</a:t>
                      </a:r>
                      <a:endParaRPr lang="en-GB" sz="1800" dirty="0"/>
                    </a:p>
                  </a:txBody>
                  <a:tcPr/>
                </a:tc>
                <a:extLst>
                  <a:ext uri="{0D108BD9-81ED-4DB2-BD59-A6C34878D82A}">
                    <a16:rowId xmlns:a16="http://schemas.microsoft.com/office/drawing/2014/main" val="10005"/>
                  </a:ext>
                </a:extLst>
              </a:tr>
              <a:tr h="563489">
                <a:tc vMerge="1">
                  <a:txBody>
                    <a:bodyPr/>
                    <a:lstStyle/>
                    <a:p>
                      <a:endParaRPr lang="en-GB"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dirty="0" smtClean="0"/>
                        <a:t>Bromine </a:t>
                      </a:r>
                      <a:r>
                        <a:rPr lang="en-GB" sz="1800" dirty="0" err="1" smtClean="0"/>
                        <a:t>trifluoride</a:t>
                      </a:r>
                      <a:r>
                        <a:rPr lang="en-GB" sz="1800" dirty="0" smtClean="0"/>
                        <a:t> </a:t>
                      </a:r>
                      <a:r>
                        <a:rPr lang="en-GB" sz="1800" baseline="0" dirty="0" smtClean="0"/>
                        <a:t>– Class 5.1</a:t>
                      </a:r>
                      <a:endParaRPr lang="en-GB" sz="1800" dirty="0"/>
                    </a:p>
                  </a:txBody>
                  <a:tcPr/>
                </a:tc>
                <a:extLst>
                  <a:ext uri="{0D108BD9-81ED-4DB2-BD59-A6C34878D82A}">
                    <a16:rowId xmlns:a16="http://schemas.microsoft.com/office/drawing/2014/main" val="10006"/>
                  </a:ext>
                </a:extLst>
              </a:tr>
              <a:tr h="409126">
                <a:tc vMerge="1">
                  <a:txBody>
                    <a:bodyPr/>
                    <a:lstStyle/>
                    <a:p>
                      <a:endParaRPr lang="en-GB"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dirty="0" smtClean="0"/>
                        <a:t>Hydrofluoric acid – Class 8</a:t>
                      </a:r>
                      <a:endParaRPr lang="en-GB" sz="1800" dirty="0"/>
                    </a:p>
                  </a:txBody>
                  <a:tcPr/>
                </a:tc>
                <a:extLst>
                  <a:ext uri="{0D108BD9-81ED-4DB2-BD59-A6C34878D82A}">
                    <a16:rowId xmlns:a16="http://schemas.microsoft.com/office/drawing/2014/main" val="10007"/>
                  </a:ext>
                </a:extLst>
              </a:tr>
              <a:tr h="409126">
                <a:tc vMerge="1">
                  <a:txBody>
                    <a:bodyPr/>
                    <a:lstStyle/>
                    <a:p>
                      <a:endParaRPr lang="en-GB" dirty="0"/>
                    </a:p>
                  </a:txBody>
                  <a:tcPr/>
                </a:tc>
                <a:tc>
                  <a:txBody>
                    <a:bodyPr/>
                    <a:lstStyle/>
                    <a:p>
                      <a:pPr algn="ctr"/>
                      <a:r>
                        <a:rPr lang="en-GB" sz="1800" dirty="0" smtClean="0"/>
                        <a:t>Iodine </a:t>
                      </a:r>
                      <a:r>
                        <a:rPr lang="en-GB" sz="1800" dirty="0" err="1" smtClean="0"/>
                        <a:t>pentafluoride</a:t>
                      </a:r>
                      <a:r>
                        <a:rPr lang="en-GB" sz="1800" baseline="0" dirty="0" smtClean="0"/>
                        <a:t> – Class 5.1</a:t>
                      </a:r>
                      <a:endParaRPr lang="en-GB" sz="1800" dirty="0"/>
                    </a:p>
                  </a:txBody>
                  <a:tcPr/>
                </a:tc>
                <a:extLst>
                  <a:ext uri="{0D108BD9-81ED-4DB2-BD59-A6C34878D82A}">
                    <a16:rowId xmlns:a16="http://schemas.microsoft.com/office/drawing/2014/main" val="10008"/>
                  </a:ext>
                </a:extLst>
              </a:tr>
            </a:tbl>
          </a:graphicData>
        </a:graphic>
      </p:graphicFrame>
      <p:pic>
        <p:nvPicPr>
          <p:cNvPr id="5" name="Picture 4" descr="C:\Users\alice_doherty\AppData\Local\Microsoft\Windows\Temporary Internet Files\Content.Outlook\EJP9DJJY\-De-horizontale-Bundel-van-de-Gasf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19" y="1196752"/>
            <a:ext cx="1728192" cy="12318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lice_doherty\AppData\Local\Microsoft\Windows\Temporary Internet Files\Content.Outlook\EJP9DJJY\cartrid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775" y="2564904"/>
            <a:ext cx="1728192" cy="104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lice_doherty\AppData\Local\Microsoft\Windows\Temporary Internet Files\Content.Outlook\EJP9DJJY\battery vehic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618" y="3861048"/>
            <a:ext cx="1830505" cy="10464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lice_doherty\AppData\Local\Microsoft\Windows\Temporary Internet Files\Content.Outlook\EJP9DJJY\MEGCimag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31" y="5076706"/>
            <a:ext cx="1738536" cy="77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809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700" dirty="0" smtClean="0"/>
              <a:t>General Duties</a:t>
            </a:r>
            <a:r>
              <a:rPr lang="en-IE" sz="2700" dirty="0"/>
              <a:t/>
            </a:r>
            <a:br>
              <a:rPr lang="en-IE" sz="2700" dirty="0"/>
            </a:br>
            <a:r>
              <a:rPr lang="en-IE" sz="2700" dirty="0" smtClean="0"/>
              <a:t>Importing </a:t>
            </a:r>
            <a:r>
              <a:rPr lang="en-IE" sz="2700" dirty="0"/>
              <a:t>from UK </a:t>
            </a:r>
            <a:r>
              <a:rPr lang="en-IE" sz="2700" dirty="0">
                <a:solidFill>
                  <a:srgbClr val="0070C0"/>
                </a:solidFill>
              </a:rPr>
              <a:t>Now</a:t>
            </a:r>
          </a:p>
        </p:txBody>
      </p:sp>
      <p:sp>
        <p:nvSpPr>
          <p:cNvPr id="3" name="Content Placeholder 2"/>
          <p:cNvSpPr>
            <a:spLocks noGrp="1"/>
          </p:cNvSpPr>
          <p:nvPr>
            <p:ph idx="1"/>
          </p:nvPr>
        </p:nvSpPr>
        <p:spPr/>
        <p:txBody>
          <a:bodyPr>
            <a:normAutofit/>
          </a:bodyPr>
          <a:lstStyle/>
          <a:p>
            <a:pPr>
              <a:spcBef>
                <a:spcPts val="450"/>
              </a:spcBef>
              <a:spcAft>
                <a:spcPts val="450"/>
              </a:spcAft>
            </a:pPr>
            <a:endParaRPr lang="en-IE" sz="1500" dirty="0">
              <a:latin typeface="Arial" pitchFamily="34" charset="0"/>
              <a:cs typeface="Arial" pitchFamily="34" charset="0"/>
            </a:endParaRPr>
          </a:p>
          <a:p>
            <a:pPr>
              <a:spcBef>
                <a:spcPts val="450"/>
              </a:spcBef>
              <a:spcAft>
                <a:spcPts val="450"/>
              </a:spcAft>
            </a:pPr>
            <a:r>
              <a:rPr lang="en-IE" dirty="0">
                <a:latin typeface="Arial" pitchFamily="34" charset="0"/>
                <a:cs typeface="Arial" pitchFamily="34" charset="0"/>
              </a:rPr>
              <a:t>Wholesaler is a distributor within the </a:t>
            </a:r>
            <a:r>
              <a:rPr lang="en-IE" dirty="0" smtClean="0">
                <a:latin typeface="Arial" pitchFamily="34" charset="0"/>
                <a:cs typeface="Arial" pitchFamily="34" charset="0"/>
              </a:rPr>
              <a:t>European Economic Area - EEA</a:t>
            </a:r>
            <a:endParaRPr lang="en-IE" dirty="0">
              <a:latin typeface="Arial" pitchFamily="34" charset="0"/>
              <a:cs typeface="Arial" pitchFamily="34" charset="0"/>
            </a:endParaRPr>
          </a:p>
          <a:p>
            <a:pPr>
              <a:spcBef>
                <a:spcPts val="450"/>
              </a:spcBef>
              <a:spcAft>
                <a:spcPts val="450"/>
              </a:spcAft>
            </a:pPr>
            <a:r>
              <a:rPr lang="en-IE" dirty="0">
                <a:latin typeface="Arial" pitchFamily="34" charset="0"/>
                <a:cs typeface="Arial" pitchFamily="34" charset="0"/>
              </a:rPr>
              <a:t>Manufacturer or Importer in UK bears most of the obligations</a:t>
            </a:r>
          </a:p>
          <a:p>
            <a:pPr>
              <a:spcBef>
                <a:spcPts val="450"/>
              </a:spcBef>
              <a:spcAft>
                <a:spcPts val="450"/>
              </a:spcAft>
            </a:pPr>
            <a:r>
              <a:rPr lang="en-IE" dirty="0">
                <a:latin typeface="Arial" pitchFamily="34" charset="0"/>
                <a:cs typeface="Arial" pitchFamily="34" charset="0"/>
              </a:rPr>
              <a:t>Wholesaler </a:t>
            </a:r>
            <a:r>
              <a:rPr lang="en-IE" smtClean="0">
                <a:latin typeface="Arial" pitchFamily="34" charset="0"/>
                <a:cs typeface="Arial" pitchFamily="34" charset="0"/>
              </a:rPr>
              <a:t>/ Distributor may </a:t>
            </a:r>
            <a:r>
              <a:rPr lang="en-IE" dirty="0">
                <a:latin typeface="Arial" pitchFamily="34" charset="0"/>
                <a:cs typeface="Arial" pitchFamily="34" charset="0"/>
              </a:rPr>
              <a:t>be entitled to rely on the “presumption of conformity” that is afforded by correct CE marking and the provision to the end user of the Declaration of Conformity</a:t>
            </a:r>
          </a:p>
          <a:p>
            <a:pPr>
              <a:spcBef>
                <a:spcPts val="450"/>
              </a:spcBef>
              <a:spcAft>
                <a:spcPts val="450"/>
              </a:spcAft>
            </a:pPr>
            <a:r>
              <a:rPr lang="en-IE" dirty="0">
                <a:latin typeface="Arial" pitchFamily="34" charset="0"/>
                <a:cs typeface="Arial" pitchFamily="34" charset="0"/>
              </a:rPr>
              <a:t>Not necessary to check the whole design of the machine against the essential health and safety requirements of Directive before </a:t>
            </a:r>
            <a:r>
              <a:rPr lang="en-IE" dirty="0" smtClean="0">
                <a:latin typeface="Arial" pitchFamily="34" charset="0"/>
                <a:cs typeface="Arial" pitchFamily="34" charset="0"/>
              </a:rPr>
              <a:t>supplying (once </a:t>
            </a:r>
            <a:r>
              <a:rPr lang="en-IE" dirty="0">
                <a:latin typeface="Arial" pitchFamily="34" charset="0"/>
                <a:cs typeface="Arial" pitchFamily="34" charset="0"/>
              </a:rPr>
              <a:t>technical file is located with the Community)</a:t>
            </a:r>
          </a:p>
          <a:p>
            <a:pPr>
              <a:spcBef>
                <a:spcPts val="450"/>
              </a:spcBef>
              <a:spcAft>
                <a:spcPts val="450"/>
              </a:spcAft>
            </a:pPr>
            <a:r>
              <a:rPr lang="en-IE" dirty="0" smtClean="0">
                <a:latin typeface="Arial" pitchFamily="34" charset="0"/>
                <a:cs typeface="Arial" pitchFamily="34" charset="0"/>
              </a:rPr>
              <a:t>You can pass </a:t>
            </a:r>
            <a:r>
              <a:rPr lang="en-IE" dirty="0">
                <a:latin typeface="Arial" pitchFamily="34" charset="0"/>
                <a:cs typeface="Arial" pitchFamily="34" charset="0"/>
              </a:rPr>
              <a:t>machinery on in the same </a:t>
            </a:r>
            <a:r>
              <a:rPr lang="en-IE" dirty="0" smtClean="0">
                <a:latin typeface="Arial" pitchFamily="34" charset="0"/>
                <a:cs typeface="Arial" pitchFamily="34" charset="0"/>
              </a:rPr>
              <a:t>package, accompanied </a:t>
            </a:r>
            <a:r>
              <a:rPr lang="en-IE" dirty="0">
                <a:latin typeface="Arial" pitchFamily="34" charset="0"/>
                <a:cs typeface="Arial" pitchFamily="34" charset="0"/>
              </a:rPr>
              <a:t>by an appropriate DOC and </a:t>
            </a:r>
            <a:r>
              <a:rPr lang="en-IE" dirty="0" smtClean="0">
                <a:latin typeface="Arial" pitchFamily="34" charset="0"/>
                <a:cs typeface="Arial" pitchFamily="34" charset="0"/>
              </a:rPr>
              <a:t>Instruction Manual to other distributors.</a:t>
            </a:r>
            <a:endParaRPr lang="en-IE" dirty="0">
              <a:latin typeface="Arial" pitchFamily="34" charset="0"/>
              <a:cs typeface="Arial" pitchFamily="34" charset="0"/>
            </a:endParaRPr>
          </a:p>
        </p:txBody>
      </p:sp>
    </p:spTree>
    <p:extLst>
      <p:ext uri="{BB962C8B-B14F-4D97-AF65-F5344CB8AC3E}">
        <p14:creationId xmlns:p14="http://schemas.microsoft.com/office/powerpoint/2010/main" val="191215135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656184"/>
          </a:xfrm>
        </p:spPr>
        <p:txBody>
          <a:bodyPr>
            <a:noAutofit/>
          </a:bodyPr>
          <a:lstStyle/>
          <a:p>
            <a:r>
              <a:rPr lang="en-IE" sz="2800" dirty="0" smtClean="0"/>
              <a:t>Duties</a:t>
            </a:r>
            <a:br>
              <a:rPr lang="en-IE" sz="2800" dirty="0" smtClean="0"/>
            </a:br>
            <a:r>
              <a:rPr lang="en-IE" sz="2800" dirty="0" smtClean="0"/>
              <a:t>Importer / Wholesaler Importing from UK </a:t>
            </a:r>
            <a:r>
              <a:rPr lang="en-IE" sz="2800" dirty="0" smtClean="0">
                <a:solidFill>
                  <a:srgbClr val="FF0000"/>
                </a:solidFill>
              </a:rPr>
              <a:t>After Brexit      </a:t>
            </a:r>
            <a:r>
              <a:rPr lang="en-IE" sz="2800" dirty="0" smtClean="0"/>
              <a:t/>
            </a:r>
            <a:br>
              <a:rPr lang="en-IE" sz="2800" dirty="0" smtClean="0"/>
            </a:br>
            <a:endParaRPr lang="en-IE" sz="2800" dirty="0"/>
          </a:p>
        </p:txBody>
      </p:sp>
      <p:sp>
        <p:nvSpPr>
          <p:cNvPr id="3" name="Content Placeholder 2"/>
          <p:cNvSpPr>
            <a:spLocks noGrp="1"/>
          </p:cNvSpPr>
          <p:nvPr>
            <p:ph idx="1"/>
          </p:nvPr>
        </p:nvSpPr>
        <p:spPr>
          <a:xfrm>
            <a:off x="457200" y="1628800"/>
            <a:ext cx="8229600" cy="4497363"/>
          </a:xfrm>
        </p:spPr>
        <p:txBody>
          <a:bodyPr>
            <a:normAutofit fontScale="77500" lnSpcReduction="20000"/>
          </a:bodyPr>
          <a:lstStyle/>
          <a:p>
            <a:pPr>
              <a:spcBef>
                <a:spcPts val="600"/>
              </a:spcBef>
              <a:spcAft>
                <a:spcPts val="600"/>
              </a:spcAft>
            </a:pPr>
            <a:endParaRPr lang="en-IE" sz="2000" dirty="0" smtClean="0">
              <a:latin typeface="Arial" pitchFamily="34" charset="0"/>
              <a:cs typeface="Arial" pitchFamily="34" charset="0"/>
            </a:endParaRPr>
          </a:p>
          <a:p>
            <a:pPr>
              <a:spcBef>
                <a:spcPts val="600"/>
              </a:spcBef>
              <a:spcAft>
                <a:spcPts val="600"/>
              </a:spcAft>
            </a:pPr>
            <a:endParaRPr lang="en-IE" sz="2600" dirty="0" smtClean="0">
              <a:solidFill>
                <a:srgbClr val="0070C0"/>
              </a:solidFill>
              <a:latin typeface="Arial" pitchFamily="34" charset="0"/>
              <a:cs typeface="Arial" pitchFamily="34" charset="0"/>
            </a:endParaRPr>
          </a:p>
          <a:p>
            <a:pPr>
              <a:spcBef>
                <a:spcPts val="600"/>
              </a:spcBef>
              <a:spcAft>
                <a:spcPts val="600"/>
              </a:spcAft>
            </a:pPr>
            <a:r>
              <a:rPr lang="en-IE" sz="2600" dirty="0" smtClean="0">
                <a:solidFill>
                  <a:srgbClr val="0070C0"/>
                </a:solidFill>
                <a:latin typeface="Arial" pitchFamily="34" charset="0"/>
                <a:cs typeface="Arial" pitchFamily="34" charset="0"/>
              </a:rPr>
              <a:t>In the event of a Hard Brexit, the UK will </a:t>
            </a:r>
          </a:p>
          <a:p>
            <a:pPr marL="82800" indent="0">
              <a:spcBef>
                <a:spcPts val="600"/>
              </a:spcBef>
              <a:spcAft>
                <a:spcPts val="600"/>
              </a:spcAft>
              <a:buNone/>
            </a:pPr>
            <a:r>
              <a:rPr lang="en-IE" sz="2600" dirty="0">
                <a:solidFill>
                  <a:srgbClr val="0070C0"/>
                </a:solidFill>
                <a:latin typeface="Arial" pitchFamily="34" charset="0"/>
                <a:cs typeface="Arial" pitchFamily="34" charset="0"/>
              </a:rPr>
              <a:t> </a:t>
            </a:r>
            <a:r>
              <a:rPr lang="en-IE" sz="2600" dirty="0" smtClean="0">
                <a:solidFill>
                  <a:srgbClr val="0070C0"/>
                </a:solidFill>
                <a:latin typeface="Arial" pitchFamily="34" charset="0"/>
                <a:cs typeface="Arial" pitchFamily="34" charset="0"/>
              </a:rPr>
              <a:t>     become a 3</a:t>
            </a:r>
            <a:r>
              <a:rPr lang="en-IE" sz="2600" baseline="30000" dirty="0" smtClean="0">
                <a:solidFill>
                  <a:srgbClr val="0070C0"/>
                </a:solidFill>
                <a:latin typeface="Arial" pitchFamily="34" charset="0"/>
                <a:cs typeface="Arial" pitchFamily="34" charset="0"/>
              </a:rPr>
              <a:t>rd</a:t>
            </a:r>
            <a:r>
              <a:rPr lang="en-IE" sz="2600" dirty="0" smtClean="0">
                <a:solidFill>
                  <a:srgbClr val="0070C0"/>
                </a:solidFill>
                <a:latin typeface="Arial" pitchFamily="34" charset="0"/>
                <a:cs typeface="Arial" pitchFamily="34" charset="0"/>
              </a:rPr>
              <a:t> Country (like USA, China). The following will apply:</a:t>
            </a:r>
          </a:p>
          <a:p>
            <a:pPr marL="82800" indent="0">
              <a:spcBef>
                <a:spcPts val="600"/>
              </a:spcBef>
              <a:spcAft>
                <a:spcPts val="600"/>
              </a:spcAft>
              <a:buNone/>
            </a:pPr>
            <a:endParaRPr lang="en-IE" sz="2600" dirty="0" smtClean="0">
              <a:solidFill>
                <a:srgbClr val="0070C0"/>
              </a:solidFill>
              <a:latin typeface="Arial" pitchFamily="34" charset="0"/>
              <a:cs typeface="Arial" pitchFamily="34" charset="0"/>
            </a:endParaRPr>
          </a:p>
          <a:p>
            <a:pPr>
              <a:spcBef>
                <a:spcPts val="600"/>
              </a:spcBef>
              <a:spcAft>
                <a:spcPts val="600"/>
              </a:spcAft>
            </a:pPr>
            <a:r>
              <a:rPr lang="en-IE" sz="2100" dirty="0" smtClean="0">
                <a:latin typeface="Arial" pitchFamily="34" charset="0"/>
                <a:cs typeface="Arial" pitchFamily="34" charset="0"/>
              </a:rPr>
              <a:t>A distributor / wholesaler of machinery originating from the UK now becomes the Importer.</a:t>
            </a:r>
            <a:endParaRPr lang="en-IE" sz="2100" dirty="0" smtClean="0">
              <a:solidFill>
                <a:srgbClr val="0070C0"/>
              </a:solidFill>
              <a:latin typeface="Arial" pitchFamily="34" charset="0"/>
              <a:cs typeface="Arial" pitchFamily="34" charset="0"/>
            </a:endParaRPr>
          </a:p>
          <a:p>
            <a:pPr>
              <a:spcBef>
                <a:spcPts val="600"/>
              </a:spcBef>
              <a:spcAft>
                <a:spcPts val="600"/>
              </a:spcAft>
            </a:pPr>
            <a:r>
              <a:rPr lang="en-IE" sz="2000" dirty="0" smtClean="0">
                <a:latin typeface="Arial" pitchFamily="34" charset="0"/>
                <a:cs typeface="Arial" pitchFamily="34" charset="0"/>
              </a:rPr>
              <a:t>Irish Importer </a:t>
            </a:r>
            <a:r>
              <a:rPr lang="en-IE" sz="2000" dirty="0">
                <a:latin typeface="Arial" pitchFamily="34" charset="0"/>
                <a:cs typeface="Arial" pitchFamily="34" charset="0"/>
              </a:rPr>
              <a:t>/ Wholesaler, now </a:t>
            </a:r>
            <a:r>
              <a:rPr lang="en-IE" sz="2000" dirty="0" smtClean="0">
                <a:latin typeface="Arial" pitchFamily="34" charset="0"/>
                <a:cs typeface="Arial" pitchFamily="34" charset="0"/>
              </a:rPr>
              <a:t>must ensure that the full conformity assessment has been carried out by the manufacturer.</a:t>
            </a:r>
            <a:endParaRPr lang="en-IE" sz="2000" dirty="0">
              <a:latin typeface="Arial" pitchFamily="34" charset="0"/>
              <a:cs typeface="Arial" pitchFamily="34" charset="0"/>
            </a:endParaRPr>
          </a:p>
          <a:p>
            <a:pPr>
              <a:spcBef>
                <a:spcPts val="600"/>
              </a:spcBef>
              <a:spcAft>
                <a:spcPts val="600"/>
              </a:spcAft>
            </a:pPr>
            <a:r>
              <a:rPr lang="en-IE" sz="2000" dirty="0" smtClean="0">
                <a:latin typeface="Arial" pitchFamily="34" charset="0"/>
                <a:cs typeface="Arial" pitchFamily="34" charset="0"/>
              </a:rPr>
              <a:t>Irish Importer / Wholesaler needs full access to the complete technical file for the product showing how design and construction meets all EHSRs.</a:t>
            </a:r>
          </a:p>
          <a:p>
            <a:pPr>
              <a:spcBef>
                <a:spcPts val="600"/>
              </a:spcBef>
              <a:spcAft>
                <a:spcPts val="600"/>
              </a:spcAft>
            </a:pPr>
            <a:r>
              <a:rPr lang="en-IE" sz="2000" dirty="0" smtClean="0">
                <a:latin typeface="Arial" pitchFamily="34" charset="0"/>
                <a:cs typeface="Arial" pitchFamily="34" charset="0"/>
              </a:rPr>
              <a:t>Person responsible (manufacturer) for the product  must draw up and sign an “EC Declaration of Conformity” stating products are in compliance.</a:t>
            </a:r>
          </a:p>
          <a:p>
            <a:pPr>
              <a:spcBef>
                <a:spcPts val="600"/>
              </a:spcBef>
              <a:spcAft>
                <a:spcPts val="600"/>
              </a:spcAft>
            </a:pPr>
            <a:endParaRPr lang="en-IE" sz="2000" dirty="0" smtClean="0">
              <a:latin typeface="Arial" pitchFamily="34" charset="0"/>
              <a:cs typeface="Arial" pitchFamily="34" charset="0"/>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1052736"/>
            <a:ext cx="2411760" cy="1656184"/>
          </a:xfrm>
          <a:prstGeom prst="rect">
            <a:avLst/>
          </a:prstGeom>
        </p:spPr>
      </p:pic>
      <p:sp>
        <p:nvSpPr>
          <p:cNvPr id="5" name="Right Arrow 4"/>
          <p:cNvSpPr/>
          <p:nvPr/>
        </p:nvSpPr>
        <p:spPr>
          <a:xfrm rot="10800000">
            <a:off x="7313476" y="1988840"/>
            <a:ext cx="1152128" cy="216024"/>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5021770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a:bodyPr>
          <a:lstStyle/>
          <a:p>
            <a:r>
              <a:rPr lang="en-GB" dirty="0" smtClean="0"/>
              <a:t>Notified Bodies</a:t>
            </a:r>
            <a:endParaRPr lang="en-GB" dirty="0"/>
          </a:p>
        </p:txBody>
      </p:sp>
      <p:sp>
        <p:nvSpPr>
          <p:cNvPr id="3" name="Content Placeholder 2"/>
          <p:cNvSpPr>
            <a:spLocks noGrp="1"/>
          </p:cNvSpPr>
          <p:nvPr>
            <p:ph idx="1"/>
          </p:nvPr>
        </p:nvSpPr>
        <p:spPr>
          <a:xfrm>
            <a:off x="457200" y="1268760"/>
            <a:ext cx="8229600" cy="5400600"/>
          </a:xfrm>
        </p:spPr>
        <p:txBody>
          <a:bodyPr>
            <a:normAutofit/>
          </a:bodyPr>
          <a:lstStyle/>
          <a:p>
            <a:pPr marL="0" indent="0" algn="just">
              <a:buNone/>
            </a:pPr>
            <a:endParaRPr lang="en-US" sz="2800" dirty="0" smtClean="0"/>
          </a:p>
          <a:p>
            <a:pPr algn="just"/>
            <a:r>
              <a:rPr lang="en-US" sz="2400" dirty="0" smtClean="0"/>
              <a:t>Notified Bodies are conformity assessment bodies which have been officially designated by their national authority to carry out the procedures for conformity. </a:t>
            </a:r>
          </a:p>
          <a:p>
            <a:pPr marL="82800" indent="0" algn="just">
              <a:buNone/>
            </a:pPr>
            <a:endParaRPr lang="en-US" sz="2400" dirty="0" smtClean="0"/>
          </a:p>
          <a:p>
            <a:pPr algn="just"/>
            <a:r>
              <a:rPr lang="en-US" sz="2400" dirty="0" smtClean="0"/>
              <a:t>Notified Bodies are required for testing and certification under various Directives, particularly, Machinery Directive, Lifts Directive, Pressure Equipment Directive and others. </a:t>
            </a:r>
            <a:endParaRPr lang="en-GB" sz="2400" dirty="0"/>
          </a:p>
          <a:p>
            <a:pPr algn="just"/>
            <a:endParaRPr lang="en-US" sz="2000" dirty="0" smtClean="0"/>
          </a:p>
          <a:p>
            <a:endParaRPr lang="en-GB" dirty="0"/>
          </a:p>
        </p:txBody>
      </p:sp>
    </p:spTree>
    <p:extLst>
      <p:ext uri="{BB962C8B-B14F-4D97-AF65-F5344CB8AC3E}">
        <p14:creationId xmlns:p14="http://schemas.microsoft.com/office/powerpoint/2010/main" val="80756744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Notified Bodies after Brexit</a:t>
            </a:r>
            <a:endParaRPr lang="en-US" dirty="0"/>
          </a:p>
        </p:txBody>
      </p:sp>
      <p:sp>
        <p:nvSpPr>
          <p:cNvPr id="3" name="Content Placeholder 2"/>
          <p:cNvSpPr>
            <a:spLocks noGrp="1"/>
          </p:cNvSpPr>
          <p:nvPr>
            <p:ph idx="1"/>
          </p:nvPr>
        </p:nvSpPr>
        <p:spPr/>
        <p:txBody>
          <a:bodyPr>
            <a:normAutofit/>
          </a:bodyPr>
          <a:lstStyle/>
          <a:p>
            <a:pPr algn="just"/>
            <a:r>
              <a:rPr lang="en-IE" sz="2000" dirty="0"/>
              <a:t>After Brexit </a:t>
            </a:r>
            <a:r>
              <a:rPr lang="en-IE" sz="2000" dirty="0">
                <a:solidFill>
                  <a:srgbClr val="FF0000"/>
                </a:solidFill>
              </a:rPr>
              <a:t>UK Notified Bodies </a:t>
            </a:r>
            <a:r>
              <a:rPr lang="en-IE" sz="2000" dirty="0"/>
              <a:t>will </a:t>
            </a:r>
            <a:r>
              <a:rPr lang="en-IE" sz="2000" dirty="0" smtClean="0"/>
              <a:t>NOT </a:t>
            </a:r>
            <a:r>
              <a:rPr lang="en-IE" sz="2000" dirty="0"/>
              <a:t>be authorised to carry out </a:t>
            </a:r>
            <a:r>
              <a:rPr lang="en-IE" sz="2000" dirty="0" smtClean="0"/>
              <a:t>the function stated.</a:t>
            </a:r>
            <a:endParaRPr lang="en-IE" sz="2000" dirty="0"/>
          </a:p>
          <a:p>
            <a:pPr algn="just"/>
            <a:r>
              <a:rPr lang="en-IE" sz="2000" dirty="0"/>
              <a:t>Importer must ensure the machine or product when placed on the market after </a:t>
            </a:r>
            <a:r>
              <a:rPr lang="en-IE" sz="2000" dirty="0" err="1"/>
              <a:t>Brexit</a:t>
            </a:r>
            <a:r>
              <a:rPr lang="en-IE" sz="2000" dirty="0"/>
              <a:t> </a:t>
            </a:r>
            <a:r>
              <a:rPr lang="en-IE" sz="2000" dirty="0" smtClean="0"/>
              <a:t>(where </a:t>
            </a:r>
            <a:r>
              <a:rPr lang="en-IE" sz="2000" smtClean="0"/>
              <a:t>required) is </a:t>
            </a:r>
            <a:r>
              <a:rPr lang="en-IE" sz="2000" dirty="0"/>
              <a:t>certified by an </a:t>
            </a:r>
            <a:r>
              <a:rPr lang="en-IE" sz="2000" dirty="0">
                <a:solidFill>
                  <a:srgbClr val="0070C0"/>
                </a:solidFill>
              </a:rPr>
              <a:t>EU Notified Body</a:t>
            </a:r>
            <a:r>
              <a:rPr lang="en-IE" sz="2000" dirty="0"/>
              <a:t>.</a:t>
            </a:r>
            <a:endParaRPr lang="en-US" sz="2000" dirty="0"/>
          </a:p>
          <a:p>
            <a:pPr algn="just"/>
            <a:r>
              <a:rPr lang="en-IE" sz="2000" dirty="0"/>
              <a:t>Notified Bodies must have a legal presence in an EU country.</a:t>
            </a:r>
          </a:p>
          <a:p>
            <a:pPr algn="just"/>
            <a:r>
              <a:rPr lang="en-IE" sz="2000" dirty="0"/>
              <a:t>Notified Bodies must be independent of the Client</a:t>
            </a:r>
            <a:r>
              <a:rPr lang="en-IE" sz="2000" dirty="0" smtClean="0"/>
              <a:t>.</a:t>
            </a:r>
          </a:p>
          <a:p>
            <a:pPr algn="just"/>
            <a:r>
              <a:rPr lang="en-IE" sz="2000" dirty="0" smtClean="0"/>
              <a:t>There </a:t>
            </a:r>
            <a:r>
              <a:rPr lang="en-IE" sz="2000" dirty="0"/>
              <a:t>are currently 14 NB registered for </a:t>
            </a:r>
            <a:r>
              <a:rPr lang="en-IE" sz="2000" dirty="0" smtClean="0"/>
              <a:t>Machinery </a:t>
            </a:r>
            <a:r>
              <a:rPr lang="en-IE" sz="2000" dirty="0"/>
              <a:t>Directive in the UK.</a:t>
            </a:r>
          </a:p>
          <a:p>
            <a:pPr algn="just"/>
            <a:r>
              <a:rPr lang="en-IE" sz="2000" dirty="0" smtClean="0"/>
              <a:t>NANDO </a:t>
            </a:r>
            <a:r>
              <a:rPr lang="en-IE" sz="2000" dirty="0"/>
              <a:t>web site lists all EU approved notified bodies for various Directives, </a:t>
            </a:r>
          </a:p>
          <a:p>
            <a:pPr algn="just"/>
            <a:r>
              <a:rPr lang="en-IE" sz="2000" dirty="0"/>
              <a:t>Notified Bodies are approved for specific Directives or part of a Directive.</a:t>
            </a:r>
          </a:p>
          <a:p>
            <a:pPr algn="just"/>
            <a:r>
              <a:rPr lang="en-IE" sz="2000" dirty="0"/>
              <a:t>Following a Hard Brexit UK notified bodies will be removed from NANDO.</a:t>
            </a:r>
            <a:endParaRPr lang="en-US" sz="2000" dirty="0"/>
          </a:p>
          <a:p>
            <a:pPr algn="just"/>
            <a:endParaRPr lang="en-GB" sz="2400" dirty="0"/>
          </a:p>
          <a:p>
            <a:endParaRPr lang="en-US" dirty="0"/>
          </a:p>
        </p:txBody>
      </p:sp>
    </p:spTree>
    <p:extLst>
      <p:ext uri="{BB962C8B-B14F-4D97-AF65-F5344CB8AC3E}">
        <p14:creationId xmlns:p14="http://schemas.microsoft.com/office/powerpoint/2010/main" val="175974271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Notified Bodies Extract from EU Guidance </a:t>
            </a:r>
            <a:r>
              <a:rPr lang="en-IE" sz="1200" b="0" dirty="0" smtClean="0">
                <a:solidFill>
                  <a:schemeClr val="tx1"/>
                </a:solidFill>
              </a:rPr>
              <a:t>(1st Feb 2019)</a:t>
            </a:r>
            <a:endParaRPr lang="en-US" sz="1200" b="0" dirty="0">
              <a:solidFill>
                <a:schemeClr val="tx1"/>
              </a:solidFill>
            </a:endParaRPr>
          </a:p>
        </p:txBody>
      </p:sp>
      <p:sp>
        <p:nvSpPr>
          <p:cNvPr id="3" name="Content Placeholder 2"/>
          <p:cNvSpPr>
            <a:spLocks noGrp="1"/>
          </p:cNvSpPr>
          <p:nvPr>
            <p:ph idx="1"/>
          </p:nvPr>
        </p:nvSpPr>
        <p:spPr/>
        <p:txBody>
          <a:bodyPr/>
          <a:lstStyle/>
          <a:p>
            <a:r>
              <a:rPr lang="en-IE" dirty="0"/>
              <a:t>Where economic operators hold certificates issued by a UK Notified Body prior to the withdrawal date and plan to continue placing the product concerned on the EU-27 market as from the withdrawal date, they are advised to consider either applying for a new certificate issued by an </a:t>
            </a:r>
            <a:r>
              <a:rPr lang="en-IE" dirty="0" smtClean="0"/>
              <a:t>EU- </a:t>
            </a:r>
            <a:r>
              <a:rPr lang="en-IE" dirty="0"/>
              <a:t>Notified </a:t>
            </a:r>
            <a:r>
              <a:rPr lang="en-IE" dirty="0" smtClean="0"/>
              <a:t>Body, or</a:t>
            </a:r>
          </a:p>
          <a:p>
            <a:endParaRPr lang="en-IE" dirty="0"/>
          </a:p>
          <a:p>
            <a:r>
              <a:rPr lang="en-IE" dirty="0" smtClean="0"/>
              <a:t>arranging </a:t>
            </a:r>
            <a:r>
              <a:rPr lang="en-IE" dirty="0"/>
              <a:t>for a transfer </a:t>
            </a:r>
            <a:r>
              <a:rPr lang="en-IE" dirty="0" smtClean="0"/>
              <a:t>– of </a:t>
            </a:r>
            <a:r>
              <a:rPr lang="en-IE" dirty="0"/>
              <a:t>the file and the corresponding certificate from the UK Notified Body to an </a:t>
            </a:r>
            <a:r>
              <a:rPr lang="en-IE" dirty="0" smtClean="0"/>
              <a:t>EU- </a:t>
            </a:r>
            <a:r>
              <a:rPr lang="en-IE" dirty="0"/>
              <a:t>Notified Body, which would then take over the responsibility for that certificate. </a:t>
            </a:r>
            <a:endParaRPr lang="en-IE" dirty="0" smtClean="0"/>
          </a:p>
          <a:p>
            <a:endParaRPr lang="en-IE" dirty="0"/>
          </a:p>
          <a:p>
            <a:r>
              <a:rPr lang="en-IE" dirty="0" smtClean="0"/>
              <a:t>This </a:t>
            </a:r>
            <a:r>
              <a:rPr lang="en-IE" dirty="0"/>
              <a:t>responsibility depends on the specific conformity assessment procedure required for the product concerned under the applicable product </a:t>
            </a:r>
            <a:r>
              <a:rPr lang="en-IE" dirty="0" smtClean="0"/>
              <a:t>legislation.</a:t>
            </a:r>
            <a:endParaRPr lang="en-US" dirty="0"/>
          </a:p>
        </p:txBody>
      </p:sp>
    </p:spTree>
    <p:extLst>
      <p:ext uri="{BB962C8B-B14F-4D97-AF65-F5344CB8AC3E}">
        <p14:creationId xmlns:p14="http://schemas.microsoft.com/office/powerpoint/2010/main" val="64602431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864096"/>
          </a:xfrm>
        </p:spPr>
        <p:txBody>
          <a:bodyPr>
            <a:normAutofit/>
          </a:bodyPr>
          <a:lstStyle/>
          <a:p>
            <a:r>
              <a:rPr lang="en-IE" sz="4000" dirty="0" smtClean="0">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ARE </a:t>
            </a:r>
            <a:r>
              <a:rPr lang="en-IE" sz="4000"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YOU</a:t>
            </a:r>
            <a:r>
              <a:rPr lang="en-IE" sz="4000" dirty="0" smtClean="0">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 BREXIT READY ?</a:t>
            </a:r>
            <a:endParaRPr lang="en-US" sz="4000" dirty="0">
              <a:solidFill>
                <a:srgbClr val="0070C0"/>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a:xfrm>
            <a:off x="457200" y="1268760"/>
            <a:ext cx="8229600" cy="5328592"/>
          </a:xfrm>
        </p:spPr>
        <p:txBody>
          <a:bodyPr>
            <a:normAutofit/>
          </a:bodyPr>
          <a:lstStyle/>
          <a:p>
            <a:r>
              <a:rPr lang="en-IE" sz="2600" b="1" dirty="0" smtClean="0"/>
              <a:t>To prepare you should carry out the following steps:</a:t>
            </a:r>
          </a:p>
          <a:p>
            <a:endParaRPr lang="en-IE" b="1" dirty="0" smtClean="0"/>
          </a:p>
          <a:p>
            <a:r>
              <a:rPr lang="en-IE" dirty="0" smtClean="0"/>
              <a:t>Analyse your business and carry out a Brexit Risk Assessment taking the following questions into account:</a:t>
            </a:r>
          </a:p>
          <a:p>
            <a:pPr>
              <a:buFont typeface="+mj-lt"/>
              <a:buAutoNum type="arabicParenR"/>
            </a:pPr>
            <a:endParaRPr lang="en-IE" dirty="0" smtClean="0"/>
          </a:p>
          <a:p>
            <a:pPr>
              <a:buFont typeface="+mj-lt"/>
              <a:buAutoNum type="arabicParenR"/>
            </a:pPr>
            <a:r>
              <a:rPr lang="en-IE" dirty="0" smtClean="0"/>
              <a:t>Do you obtain your machinery and equipment from a UK manufacturer, </a:t>
            </a:r>
          </a:p>
          <a:p>
            <a:pPr>
              <a:buFont typeface="+mj-lt"/>
              <a:buAutoNum type="arabicParenR"/>
            </a:pPr>
            <a:r>
              <a:rPr lang="en-IE" dirty="0" smtClean="0"/>
              <a:t>Does your supply chain come from a 3</a:t>
            </a:r>
            <a:r>
              <a:rPr lang="en-IE" baseline="30000" dirty="0" smtClean="0"/>
              <a:t>rd</a:t>
            </a:r>
            <a:r>
              <a:rPr lang="en-IE" dirty="0" smtClean="0"/>
              <a:t> country  but placed on the market firstly in the UK,</a:t>
            </a:r>
          </a:p>
          <a:p>
            <a:pPr>
              <a:buFont typeface="+mj-lt"/>
              <a:buAutoNum type="arabicParenR"/>
            </a:pPr>
            <a:r>
              <a:rPr lang="en-IE" dirty="0" smtClean="0"/>
              <a:t>Do you need to source a new EU supplier,</a:t>
            </a:r>
          </a:p>
          <a:p>
            <a:pPr>
              <a:buFont typeface="+mj-lt"/>
              <a:buAutoNum type="arabicParenR"/>
            </a:pPr>
            <a:r>
              <a:rPr lang="en-IE" dirty="0"/>
              <a:t>Do you use a UK Notified Body for compliance,</a:t>
            </a:r>
          </a:p>
          <a:p>
            <a:pPr>
              <a:buFont typeface="+mj-lt"/>
              <a:buAutoNum type="arabicParenR"/>
            </a:pPr>
            <a:r>
              <a:rPr lang="en-IE" dirty="0" smtClean="0"/>
              <a:t>Can </a:t>
            </a:r>
            <a:r>
              <a:rPr lang="en-IE" dirty="0"/>
              <a:t>you source an EU </a:t>
            </a:r>
            <a:r>
              <a:rPr lang="en-IE" dirty="0" smtClean="0"/>
              <a:t>Notified Body </a:t>
            </a:r>
            <a:r>
              <a:rPr lang="en-IE" dirty="0"/>
              <a:t>after Brexit</a:t>
            </a:r>
          </a:p>
          <a:p>
            <a:pPr>
              <a:buFont typeface="+mj-lt"/>
              <a:buAutoNum type="arabicParenR"/>
            </a:pPr>
            <a:r>
              <a:rPr lang="en-IE" dirty="0" smtClean="0"/>
              <a:t>Are you aware of you responsibilities as an Importer from a 3</a:t>
            </a:r>
            <a:r>
              <a:rPr lang="en-IE" baseline="30000" dirty="0" smtClean="0"/>
              <a:t>rd</a:t>
            </a:r>
            <a:r>
              <a:rPr lang="en-IE" dirty="0" smtClean="0"/>
              <a:t> country,</a:t>
            </a:r>
          </a:p>
          <a:p>
            <a:pPr>
              <a:buFont typeface="+mj-lt"/>
              <a:buAutoNum type="arabicParenR"/>
            </a:pPr>
            <a:r>
              <a:rPr lang="en-IE" dirty="0" smtClean="0"/>
              <a:t>Are you competent to carry out your duties,</a:t>
            </a:r>
          </a:p>
          <a:p>
            <a:pPr>
              <a:buFont typeface="+mj-lt"/>
              <a:buAutoNum type="arabicParenR"/>
            </a:pPr>
            <a:endParaRPr lang="en-IE" dirty="0" smtClean="0"/>
          </a:p>
          <a:p>
            <a:pPr>
              <a:buFont typeface="+mj-lt"/>
              <a:buAutoNum type="arabicParenR"/>
            </a:pPr>
            <a:r>
              <a:rPr lang="en-IE" dirty="0" smtClean="0"/>
              <a:t>If exporting to the UK, are you aware of UK requirements after </a:t>
            </a:r>
            <a:r>
              <a:rPr lang="en-IE" dirty="0" err="1" smtClean="0"/>
              <a:t>Brexit</a:t>
            </a:r>
            <a:r>
              <a:rPr lang="en-IE" dirty="0" smtClean="0"/>
              <a:t>.</a:t>
            </a:r>
          </a:p>
          <a:p>
            <a:pPr>
              <a:buFont typeface="+mj-lt"/>
              <a:buAutoNum type="arabicParenR"/>
            </a:pPr>
            <a:endParaRPr lang="en-IE" dirty="0" smtClean="0"/>
          </a:p>
          <a:p>
            <a:endParaRPr lang="en-US" dirty="0"/>
          </a:p>
        </p:txBody>
      </p:sp>
    </p:spTree>
    <p:extLst>
      <p:ext uri="{BB962C8B-B14F-4D97-AF65-F5344CB8AC3E}">
        <p14:creationId xmlns:p14="http://schemas.microsoft.com/office/powerpoint/2010/main" val="978348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86410"/>
          </a:xfrm>
        </p:spPr>
        <p:txBody>
          <a:bodyPr>
            <a:normAutofit/>
          </a:bodyPr>
          <a:lstStyle/>
          <a:p>
            <a:r>
              <a:rPr lang="en-IE" sz="3600" dirty="0" smtClean="0"/>
              <a:t>IRISH NATIONAL ACCREDITATION BOARD</a:t>
            </a:r>
            <a:endParaRPr lang="en-US" sz="3600" dirty="0"/>
          </a:p>
        </p:txBody>
      </p:sp>
    </p:spTree>
    <p:extLst>
      <p:ext uri="{BB962C8B-B14F-4D97-AF65-F5344CB8AC3E}">
        <p14:creationId xmlns:p14="http://schemas.microsoft.com/office/powerpoint/2010/main" val="391399278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Irish National Accreditation Board</a:t>
            </a:r>
          </a:p>
        </p:txBody>
      </p:sp>
      <p:sp>
        <p:nvSpPr>
          <p:cNvPr id="3" name="Content Placeholder 2"/>
          <p:cNvSpPr>
            <a:spLocks noGrp="1"/>
          </p:cNvSpPr>
          <p:nvPr>
            <p:ph idx="1"/>
          </p:nvPr>
        </p:nvSpPr>
        <p:spPr>
          <a:xfrm>
            <a:off x="457200" y="1556792"/>
            <a:ext cx="8229600" cy="4569371"/>
          </a:xfrm>
        </p:spPr>
        <p:txBody>
          <a:bodyPr>
            <a:normAutofit/>
          </a:bodyPr>
          <a:lstStyle/>
          <a:p>
            <a:pPr algn="just"/>
            <a:r>
              <a:rPr lang="en-GB" dirty="0" smtClean="0"/>
              <a:t>For most product directives, the Irish Authorities have deemed that accreditation by the national accreditation body is mandatory.</a:t>
            </a:r>
          </a:p>
          <a:p>
            <a:pPr algn="just"/>
            <a:endParaRPr lang="en-GB" dirty="0" smtClean="0"/>
          </a:p>
          <a:p>
            <a:r>
              <a:rPr lang="en-GB" dirty="0" smtClean="0"/>
              <a:t>In Ireland, accreditation is provided by the </a:t>
            </a:r>
            <a:r>
              <a:rPr lang="en-GB" b="1" dirty="0" smtClean="0"/>
              <a:t>Irish National Accreditation Board, </a:t>
            </a:r>
            <a:r>
              <a:rPr lang="en-GB" dirty="0" smtClean="0"/>
              <a:t>INAB – part of the Health and Safety Authority</a:t>
            </a:r>
          </a:p>
          <a:p>
            <a:endParaRPr lang="en-GB" dirty="0" smtClean="0"/>
          </a:p>
          <a:p>
            <a:r>
              <a:rPr lang="en-IE" dirty="0"/>
              <a:t>INAB carry out the accreditation process for Notified Bodies in Ireland. </a:t>
            </a:r>
            <a:endParaRPr lang="en-IE" dirty="0" smtClean="0"/>
          </a:p>
          <a:p>
            <a:endParaRPr lang="en-GB" dirty="0" smtClean="0"/>
          </a:p>
          <a:p>
            <a:r>
              <a:rPr lang="en-GB" dirty="0"/>
              <a:t>Notified Bodies in UK are relocating to other Member States</a:t>
            </a:r>
          </a:p>
          <a:p>
            <a:r>
              <a:rPr lang="en-GB" dirty="0"/>
              <a:t>Manufacturers can select the services of any Notified Body based in EU27</a:t>
            </a:r>
          </a:p>
          <a:p>
            <a:r>
              <a:rPr lang="en-GB" dirty="0"/>
              <a:t>Tradition of relying on Notified Bodies in the UK</a:t>
            </a:r>
          </a:p>
          <a:p>
            <a:r>
              <a:rPr lang="en-GB" dirty="0"/>
              <a:t>Some re-establishing in Ireland (as </a:t>
            </a:r>
            <a:r>
              <a:rPr lang="en-GB" u="sng" dirty="0"/>
              <a:t>new</a:t>
            </a:r>
            <a:r>
              <a:rPr lang="en-GB" dirty="0"/>
              <a:t> entities</a:t>
            </a:r>
            <a:r>
              <a:rPr lang="en-GB" dirty="0" smtClean="0"/>
              <a:t>), a</a:t>
            </a:r>
            <a:r>
              <a:rPr lang="en-IE" dirty="0" smtClean="0"/>
              <a:t> </a:t>
            </a:r>
            <a:r>
              <a:rPr lang="en-IE" dirty="0"/>
              <a:t>number of applications </a:t>
            </a:r>
            <a:r>
              <a:rPr lang="en-IE" dirty="0" smtClean="0"/>
              <a:t>have been submitted </a:t>
            </a:r>
            <a:r>
              <a:rPr lang="en-IE" dirty="0"/>
              <a:t>to INAB in recent months.</a:t>
            </a:r>
            <a:endParaRPr lang="en-GB" dirty="0"/>
          </a:p>
          <a:p>
            <a:endParaRPr lang="en-GB" dirty="0" smtClean="0"/>
          </a:p>
        </p:txBody>
      </p:sp>
    </p:spTree>
    <p:extLst>
      <p:ext uri="{BB962C8B-B14F-4D97-AF65-F5344CB8AC3E}">
        <p14:creationId xmlns:p14="http://schemas.microsoft.com/office/powerpoint/2010/main" val="146098229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Notified Bodies Accreditation</a:t>
            </a:r>
            <a:endParaRPr lang="en-GB" dirty="0"/>
          </a:p>
        </p:txBody>
      </p:sp>
      <p:sp>
        <p:nvSpPr>
          <p:cNvPr id="3" name="Content Placeholder 2"/>
          <p:cNvSpPr>
            <a:spLocks noGrp="1"/>
          </p:cNvSpPr>
          <p:nvPr>
            <p:ph idx="1"/>
          </p:nvPr>
        </p:nvSpPr>
        <p:spPr/>
        <p:txBody>
          <a:bodyPr>
            <a:normAutofit/>
          </a:bodyPr>
          <a:lstStyle/>
          <a:p>
            <a:endParaRPr lang="en-GB" dirty="0"/>
          </a:p>
          <a:p>
            <a:r>
              <a:rPr lang="en-GB" dirty="0"/>
              <a:t>INAB has accredited or is in the processing of accrediting Irish </a:t>
            </a:r>
            <a:r>
              <a:rPr lang="en-GB" dirty="0" smtClean="0"/>
              <a:t>Notified Bodies </a:t>
            </a:r>
            <a:r>
              <a:rPr lang="en-GB" dirty="0"/>
              <a:t>for:</a:t>
            </a:r>
          </a:p>
          <a:p>
            <a:pPr lvl="1"/>
            <a:r>
              <a:rPr lang="en-GB" dirty="0"/>
              <a:t>Machinery (MD)</a:t>
            </a:r>
          </a:p>
          <a:p>
            <a:pPr lvl="1"/>
            <a:r>
              <a:rPr lang="en-GB" dirty="0"/>
              <a:t>Personal Protective Equipment (PPE)</a:t>
            </a:r>
          </a:p>
          <a:p>
            <a:pPr lvl="1"/>
            <a:r>
              <a:rPr lang="en-GB" dirty="0"/>
              <a:t>Construction products (CPR)</a:t>
            </a:r>
          </a:p>
          <a:p>
            <a:pPr lvl="1"/>
            <a:r>
              <a:rPr lang="en-GB" dirty="0"/>
              <a:t>Transportable Pressure Equipment (TPED)</a:t>
            </a:r>
          </a:p>
          <a:p>
            <a:pPr lvl="1"/>
            <a:r>
              <a:rPr lang="en-GB" dirty="0"/>
              <a:t>Pressure Equipment (PED)</a:t>
            </a:r>
          </a:p>
          <a:p>
            <a:pPr lvl="1"/>
            <a:r>
              <a:rPr lang="en-GB" dirty="0"/>
              <a:t>Radio equipment (RED)</a:t>
            </a:r>
          </a:p>
          <a:p>
            <a:pPr lvl="1"/>
            <a:r>
              <a:rPr lang="en-GB" dirty="0"/>
              <a:t>Electromagnetic capability (EMC)</a:t>
            </a:r>
          </a:p>
          <a:p>
            <a:pPr lvl="1"/>
            <a:r>
              <a:rPr lang="en-GB" dirty="0"/>
              <a:t>Marine Equipment (MED)</a:t>
            </a:r>
          </a:p>
          <a:p>
            <a:endParaRPr lang="en-GB" dirty="0"/>
          </a:p>
        </p:txBody>
      </p:sp>
    </p:spTree>
    <p:extLst>
      <p:ext uri="{BB962C8B-B14F-4D97-AF65-F5344CB8AC3E}">
        <p14:creationId xmlns:p14="http://schemas.microsoft.com/office/powerpoint/2010/main" val="242051756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FURTHER INFORMATION</a:t>
            </a:r>
            <a:endParaRPr lang="en-US" dirty="0"/>
          </a:p>
        </p:txBody>
      </p:sp>
      <p:sp>
        <p:nvSpPr>
          <p:cNvPr id="3" name="Content Placeholder 2"/>
          <p:cNvSpPr>
            <a:spLocks noGrp="1"/>
          </p:cNvSpPr>
          <p:nvPr>
            <p:ph idx="1"/>
          </p:nvPr>
        </p:nvSpPr>
        <p:spPr/>
        <p:txBody>
          <a:bodyPr/>
          <a:lstStyle/>
          <a:p>
            <a:r>
              <a:rPr lang="en-IE" dirty="0" smtClean="0"/>
              <a:t>Should you require further information on applicability of the Directives and your responsibility after Brexit please go to our web site at </a:t>
            </a:r>
          </a:p>
          <a:p>
            <a:endParaRPr lang="en-IE" dirty="0"/>
          </a:p>
          <a:p>
            <a:r>
              <a:rPr lang="en-IE" dirty="0" smtClean="0">
                <a:hlinkClick r:id="rId2"/>
              </a:rPr>
              <a:t>www.hsa.ie</a:t>
            </a:r>
            <a:r>
              <a:rPr lang="en-IE" dirty="0" smtClean="0"/>
              <a:t> </a:t>
            </a:r>
          </a:p>
          <a:p>
            <a:endParaRPr lang="en-IE" dirty="0"/>
          </a:p>
          <a:p>
            <a:r>
              <a:rPr lang="en-IE" dirty="0" smtClean="0"/>
              <a:t>or contact our Workplace Contact Unit at  1890289389, email </a:t>
            </a:r>
            <a:r>
              <a:rPr lang="en-IE" dirty="0" smtClean="0">
                <a:hlinkClick r:id="rId3"/>
              </a:rPr>
              <a:t>wcu@hsa.ie</a:t>
            </a:r>
            <a:r>
              <a:rPr lang="en-IE" dirty="0" smtClean="0"/>
              <a:t> </a:t>
            </a:r>
          </a:p>
          <a:p>
            <a:endParaRPr lang="en-IE" dirty="0" smtClean="0"/>
          </a:p>
          <a:p>
            <a:endParaRPr lang="en-IE" dirty="0"/>
          </a:p>
          <a:p>
            <a:r>
              <a:rPr lang="en-IE" dirty="0" smtClean="0"/>
              <a:t>INAB – further information go to  </a:t>
            </a:r>
            <a:r>
              <a:rPr lang="en-US" dirty="0" smtClean="0">
                <a:hlinkClick r:id="rId4"/>
              </a:rPr>
              <a:t>www.inab.ie</a:t>
            </a:r>
            <a:endParaRPr lang="en-US" dirty="0" smtClean="0"/>
          </a:p>
          <a:p>
            <a:endParaRPr lang="en-IE" dirty="0"/>
          </a:p>
          <a:p>
            <a:r>
              <a:rPr lang="en-IE" dirty="0" smtClean="0"/>
              <a:t>Nando</a:t>
            </a:r>
            <a:r>
              <a:rPr lang="en-IE" dirty="0"/>
              <a:t> </a:t>
            </a:r>
            <a:r>
              <a:rPr lang="en-IE" dirty="0">
                <a:hlinkClick r:id="rId5"/>
              </a:rPr>
              <a:t>http://ec.europa.eu/growth/tools-databases/nando</a:t>
            </a:r>
            <a:r>
              <a:rPr lang="en-IE" dirty="0" smtClean="0">
                <a:hlinkClick r:id="rId5"/>
              </a:rPr>
              <a:t>/</a:t>
            </a:r>
            <a:r>
              <a:rPr lang="en-IE" dirty="0" smtClean="0"/>
              <a:t> </a:t>
            </a:r>
          </a:p>
          <a:p>
            <a:endParaRPr lang="en-IE" dirty="0"/>
          </a:p>
          <a:p>
            <a:endParaRPr lang="en-US" dirty="0"/>
          </a:p>
        </p:txBody>
      </p:sp>
    </p:spTree>
    <p:extLst>
      <p:ext uri="{BB962C8B-B14F-4D97-AF65-F5344CB8AC3E}">
        <p14:creationId xmlns:p14="http://schemas.microsoft.com/office/powerpoint/2010/main" val="262156931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Autofit/>
          </a:bodyPr>
          <a:lstStyle/>
          <a:p>
            <a:r>
              <a:rPr lang="en-GB" sz="4000" dirty="0" smtClean="0"/>
              <a:t>What is not covered by TPED?</a:t>
            </a:r>
            <a:endParaRPr lang="en-GB" sz="4000" dirty="0"/>
          </a:p>
        </p:txBody>
      </p:sp>
      <p:sp>
        <p:nvSpPr>
          <p:cNvPr id="3" name="Content Placeholder 2"/>
          <p:cNvSpPr>
            <a:spLocks noGrp="1"/>
          </p:cNvSpPr>
          <p:nvPr>
            <p:ph idx="1"/>
          </p:nvPr>
        </p:nvSpPr>
        <p:spPr>
          <a:xfrm>
            <a:off x="457200" y="1600201"/>
            <a:ext cx="8229600" cy="3917032"/>
          </a:xfrm>
        </p:spPr>
        <p:txBody>
          <a:bodyPr>
            <a:normAutofit/>
          </a:bodyPr>
          <a:lstStyle/>
          <a:p>
            <a:pPr lvl="0"/>
            <a:endParaRPr lang="en-GB" sz="2800" dirty="0" smtClean="0"/>
          </a:p>
          <a:p>
            <a:pPr lvl="0"/>
            <a:r>
              <a:rPr lang="en-GB" sz="2800" dirty="0" smtClean="0"/>
              <a:t>Pressure equipment under the PED</a:t>
            </a:r>
          </a:p>
          <a:p>
            <a:pPr lvl="0"/>
            <a:r>
              <a:rPr lang="en-GB" sz="2800" dirty="0" smtClean="0"/>
              <a:t>Aerosols </a:t>
            </a:r>
            <a:r>
              <a:rPr lang="en-GB" sz="2800" dirty="0"/>
              <a:t>(UN No. 1950)</a:t>
            </a:r>
          </a:p>
          <a:p>
            <a:pPr lvl="0"/>
            <a:r>
              <a:rPr lang="en-GB" sz="2800" dirty="0"/>
              <a:t>Open cryogenic receptacles</a:t>
            </a:r>
          </a:p>
          <a:p>
            <a:pPr lvl="0"/>
            <a:r>
              <a:rPr lang="en-GB" sz="2800" dirty="0"/>
              <a:t>Gas cylinders for breathing apparatus</a:t>
            </a:r>
          </a:p>
          <a:p>
            <a:pPr lvl="0"/>
            <a:r>
              <a:rPr lang="en-GB" sz="2800" dirty="0"/>
              <a:t>Fire extinguishers (UN No. 1044)</a:t>
            </a:r>
          </a:p>
          <a:p>
            <a:pPr lvl="0"/>
            <a:r>
              <a:rPr lang="en-GB" sz="2800" dirty="0" smtClean="0"/>
              <a:t>Specific TPE </a:t>
            </a:r>
            <a:r>
              <a:rPr lang="en-GB" sz="2800" dirty="0"/>
              <a:t>exempted under </a:t>
            </a:r>
            <a:r>
              <a:rPr lang="en-GB" sz="2800" dirty="0" smtClean="0"/>
              <a:t>ADR</a:t>
            </a:r>
            <a:endParaRPr lang="en-GB" sz="2800" dirty="0"/>
          </a:p>
        </p:txBody>
      </p:sp>
    </p:spTree>
    <p:extLst>
      <p:ext uri="{BB962C8B-B14F-4D97-AF65-F5344CB8AC3E}">
        <p14:creationId xmlns:p14="http://schemas.microsoft.com/office/powerpoint/2010/main" val="26526034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tion 3b title.jpg"/>
          <p:cNvPicPr>
            <a:picLocks noChangeAspect="1"/>
          </p:cNvPicPr>
          <p:nvPr/>
        </p:nvPicPr>
        <p:blipFill>
          <a:blip r:embed="rId2"/>
          <a:stretch>
            <a:fillRect/>
          </a:stretch>
        </p:blipFill>
        <p:spPr>
          <a:xfrm>
            <a:off x="-4214" y="-3161"/>
            <a:ext cx="9152428" cy="6864322"/>
          </a:xfrm>
          <a:prstGeom prst="rect">
            <a:avLst/>
          </a:prstGeom>
        </p:spPr>
      </p:pic>
      <p:sp>
        <p:nvSpPr>
          <p:cNvPr id="2" name="Title 1"/>
          <p:cNvSpPr>
            <a:spLocks noGrp="1"/>
          </p:cNvSpPr>
          <p:nvPr>
            <p:ph type="ctrTitle"/>
          </p:nvPr>
        </p:nvSpPr>
        <p:spPr>
          <a:xfrm>
            <a:off x="685800" y="1772817"/>
            <a:ext cx="7772400" cy="2952328"/>
          </a:xfrm>
        </p:spPr>
        <p:txBody>
          <a:bodyPr>
            <a:normAutofit/>
          </a:bodyPr>
          <a:lstStyle/>
          <a:p>
            <a:r>
              <a:rPr lang="en-GB" sz="4800" dirty="0" smtClean="0">
                <a:solidFill>
                  <a:schemeClr val="bg1"/>
                </a:solidFill>
              </a:rPr>
              <a:t>Thank you</a:t>
            </a:r>
            <a:endParaRPr lang="en-US" sz="4800" dirty="0">
              <a:solidFill>
                <a:schemeClr val="bg1"/>
              </a:solidFill>
            </a:endParaRPr>
          </a:p>
        </p:txBody>
      </p:sp>
    </p:spTree>
    <p:extLst>
      <p:ext uri="{BB962C8B-B14F-4D97-AF65-F5344CB8AC3E}">
        <p14:creationId xmlns:p14="http://schemas.microsoft.com/office/powerpoint/2010/main" val="278787278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UGH_J~1\AppData\Local\Temp\FWTemp\000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5017170"/>
            <a:ext cx="3914136" cy="17159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3213"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69161"/>
            <a:ext cx="2699791" cy="186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36755" y="1700808"/>
            <a:ext cx="4127861" cy="707886"/>
          </a:xfrm>
          <a:prstGeom prst="rect">
            <a:avLst/>
          </a:prstGeom>
          <a:noFill/>
        </p:spPr>
        <p:txBody>
          <a:bodyPr wrap="none" lIns="91440" tIns="45720" rIns="91440" bIns="4572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February 28</a:t>
            </a:r>
            <a:r>
              <a:rPr lang="en-US" sz="40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2019</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0" y="-52952"/>
            <a:ext cx="9193213" cy="1681751"/>
          </a:xfrm>
          <a:prstGeom prst="rect">
            <a:avLst/>
          </a:prstGeom>
          <a:solidFill>
            <a:srgbClr val="234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 name="Rectangle 3"/>
          <p:cNvSpPr/>
          <p:nvPr/>
        </p:nvSpPr>
        <p:spPr>
          <a:xfrm>
            <a:off x="78626" y="126203"/>
            <a:ext cx="9036495" cy="1323439"/>
          </a:xfrm>
          <a:prstGeom prst="rect">
            <a:avLst/>
          </a:prstGeom>
          <a:noFill/>
        </p:spPr>
        <p:txBody>
          <a:bodyPr wrap="square" lIns="91440" tIns="45720" rIns="91440" bIns="45720">
            <a:spAutoFit/>
          </a:bodyPr>
          <a:lstStyle/>
          <a:p>
            <a:pPr algn="ctr"/>
            <a:r>
              <a:rPr lang="en-GB" sz="4000" b="1" dirty="0">
                <a:solidFill>
                  <a:srgbClr val="FFC000"/>
                </a:solidFill>
                <a:effectLst>
                  <a:outerShdw blurRad="38100" dist="38100" dir="2700000" algn="tl">
                    <a:srgbClr val="000000">
                      <a:alpha val="43137"/>
                    </a:srgbClr>
                  </a:outerShdw>
                </a:effectLst>
              </a:rPr>
              <a:t>Brexit and the Implications on Supply </a:t>
            </a:r>
            <a:r>
              <a:rPr lang="en-GB" sz="4000" b="1" dirty="0" smtClean="0">
                <a:solidFill>
                  <a:srgbClr val="FFC000"/>
                </a:solidFill>
                <a:effectLst>
                  <a:outerShdw blurRad="38100" dist="38100" dir="2700000" algn="tl">
                    <a:srgbClr val="000000">
                      <a:alpha val="43137"/>
                    </a:srgbClr>
                  </a:outerShdw>
                </a:effectLst>
              </a:rPr>
              <a:t>and </a:t>
            </a:r>
            <a:r>
              <a:rPr lang="en-GB" sz="4000" b="1" dirty="0">
                <a:solidFill>
                  <a:srgbClr val="FFC000"/>
                </a:solidFill>
                <a:effectLst>
                  <a:outerShdw blurRad="38100" dist="38100" dir="2700000" algn="tl">
                    <a:srgbClr val="000000">
                      <a:alpha val="43137"/>
                    </a:srgbClr>
                  </a:outerShdw>
                </a:effectLst>
              </a:rPr>
              <a:t>Use of Chemicals, Machinery </a:t>
            </a:r>
            <a:r>
              <a:rPr lang="en-GB" sz="4000" b="1" dirty="0" smtClean="0">
                <a:solidFill>
                  <a:srgbClr val="FFC000"/>
                </a:solidFill>
                <a:effectLst>
                  <a:outerShdw blurRad="38100" dist="38100" dir="2700000" algn="tl">
                    <a:srgbClr val="000000">
                      <a:alpha val="43137"/>
                    </a:srgbClr>
                  </a:outerShdw>
                </a:effectLst>
              </a:rPr>
              <a:t>&amp; Products </a:t>
            </a:r>
          </a:p>
        </p:txBody>
      </p:sp>
      <p:pic>
        <p:nvPicPr>
          <p:cNvPr id="7" name="Picture 2" descr="C:\Users\hugh_jordan\AppData\Local\Microsoft\Windows\Temporary Internet Files\Content.Outlook\H5RUZXGP\CC_200year_.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99" t="25837" r="50000" b="22232"/>
          <a:stretch/>
        </p:blipFill>
        <p:spPr bwMode="auto">
          <a:xfrm>
            <a:off x="7380312" y="5061023"/>
            <a:ext cx="1440160" cy="6731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hugh_jordan\AppData\Local\Microsoft\Windows\Temporary Internet Files\Content.Outlook\H5RUZXGP\CC_200year_.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8248" t="22223" r="7718" b="15226"/>
          <a:stretch/>
        </p:blipFill>
        <p:spPr bwMode="auto">
          <a:xfrm>
            <a:off x="7380312" y="5733256"/>
            <a:ext cx="1440160" cy="99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9386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tion 3b title.jpg"/>
          <p:cNvPicPr>
            <a:picLocks noChangeAspect="1"/>
          </p:cNvPicPr>
          <p:nvPr/>
        </p:nvPicPr>
        <p:blipFill>
          <a:blip r:embed="rId3"/>
          <a:stretch>
            <a:fillRect/>
          </a:stretch>
        </p:blipFill>
        <p:spPr>
          <a:xfrm>
            <a:off x="-4214" y="-6322"/>
            <a:ext cx="9152428" cy="6864322"/>
          </a:xfrm>
          <a:prstGeom prst="rect">
            <a:avLst/>
          </a:prstGeom>
        </p:spPr>
      </p:pic>
      <p:sp>
        <p:nvSpPr>
          <p:cNvPr id="2" name="Title 1"/>
          <p:cNvSpPr>
            <a:spLocks noGrp="1"/>
          </p:cNvSpPr>
          <p:nvPr>
            <p:ph type="ctrTitle"/>
          </p:nvPr>
        </p:nvSpPr>
        <p:spPr>
          <a:xfrm>
            <a:off x="685800" y="2084387"/>
            <a:ext cx="7772400" cy="45719"/>
          </a:xfrm>
        </p:spPr>
        <p:txBody>
          <a:bodyPr>
            <a:normAutofit fontScale="90000"/>
          </a:bodyPr>
          <a:lstStyle/>
          <a:p>
            <a:endParaRPr lang="en-US" sz="4400" dirty="0">
              <a:solidFill>
                <a:schemeClr val="bg1"/>
              </a:solidFill>
            </a:endParaRPr>
          </a:p>
        </p:txBody>
      </p:sp>
      <p:sp>
        <p:nvSpPr>
          <p:cNvPr id="3" name="Subtitle 2"/>
          <p:cNvSpPr>
            <a:spLocks noGrp="1"/>
          </p:cNvSpPr>
          <p:nvPr>
            <p:ph type="subTitle" idx="1"/>
          </p:nvPr>
        </p:nvSpPr>
        <p:spPr>
          <a:xfrm>
            <a:off x="395536" y="3284983"/>
            <a:ext cx="8640960" cy="1668017"/>
          </a:xfrm>
        </p:spPr>
        <p:txBody>
          <a:bodyPr>
            <a:noAutofit/>
          </a:bodyPr>
          <a:lstStyle/>
          <a:p>
            <a:r>
              <a:rPr lang="en-US" sz="3200" b="1" dirty="0">
                <a:solidFill>
                  <a:srgbClr val="FFFEFD"/>
                </a:solidFill>
                <a:latin typeface="Arial" pitchFamily="34" charset="0"/>
                <a:cs typeface="Arial" pitchFamily="34" charset="0"/>
              </a:rPr>
              <a:t>Questions and Answers</a:t>
            </a:r>
          </a:p>
          <a:p>
            <a:r>
              <a:rPr lang="en-US" sz="3200" b="1" dirty="0">
                <a:solidFill>
                  <a:srgbClr val="FFFEFD"/>
                </a:solidFill>
                <a:latin typeface="Arial" pitchFamily="34" charset="0"/>
                <a:cs typeface="Arial" pitchFamily="34" charset="0"/>
              </a:rPr>
              <a:t>Session 2</a:t>
            </a:r>
          </a:p>
          <a:p>
            <a:endParaRPr lang="en-US" sz="3200" b="1" dirty="0" smtClean="0">
              <a:solidFill>
                <a:srgbClr val="FFFEFD"/>
              </a:solidFill>
              <a:latin typeface="Arial" pitchFamily="34" charset="0"/>
              <a:cs typeface="Arial" pitchFamily="34" charset="0"/>
            </a:endParaRPr>
          </a:p>
        </p:txBody>
      </p:sp>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3" y="1412776"/>
            <a:ext cx="9148214" cy="169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Caroline_walsh.HSA\AppData\Local\Microsoft\Windows\Temporary Internet Files\Content.Outlook\HOWI7FHT\brexit_ready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979" y="5058995"/>
            <a:ext cx="4843333" cy="18580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hugh_jordan\AppData\Local\Microsoft\Windows\Temporary Internet Files\Content.Outlook\H5RUZXGP\CC_200year_.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99" t="25837" r="50000" b="22232"/>
          <a:stretch/>
        </p:blipFill>
        <p:spPr bwMode="auto">
          <a:xfrm>
            <a:off x="7380312" y="5058994"/>
            <a:ext cx="1763688" cy="9433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hugh_jordan\AppData\Local\Microsoft\Windows\Temporary Internet Files\Content.Outlook\H5RUZXGP\CC_200year_.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248" t="22223" r="7718" b="15226"/>
          <a:stretch/>
        </p:blipFill>
        <p:spPr bwMode="auto">
          <a:xfrm>
            <a:off x="7380312" y="5966780"/>
            <a:ext cx="1767901" cy="9502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4" y="5058995"/>
            <a:ext cx="2699791" cy="185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6242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tion 3b title.jpg"/>
          <p:cNvPicPr>
            <a:picLocks noChangeAspect="1"/>
          </p:cNvPicPr>
          <p:nvPr/>
        </p:nvPicPr>
        <p:blipFill>
          <a:blip r:embed="rId3"/>
          <a:stretch>
            <a:fillRect/>
          </a:stretch>
        </p:blipFill>
        <p:spPr>
          <a:xfrm>
            <a:off x="-4214" y="-6322"/>
            <a:ext cx="9152428" cy="6864322"/>
          </a:xfrm>
          <a:prstGeom prst="rect">
            <a:avLst/>
          </a:prstGeom>
        </p:spPr>
      </p:pic>
      <p:sp>
        <p:nvSpPr>
          <p:cNvPr id="2" name="Title 1"/>
          <p:cNvSpPr>
            <a:spLocks noGrp="1"/>
          </p:cNvSpPr>
          <p:nvPr>
            <p:ph type="ctrTitle"/>
          </p:nvPr>
        </p:nvSpPr>
        <p:spPr>
          <a:xfrm>
            <a:off x="685800" y="2084387"/>
            <a:ext cx="7772400" cy="45719"/>
          </a:xfrm>
        </p:spPr>
        <p:txBody>
          <a:bodyPr>
            <a:normAutofit fontScale="90000"/>
          </a:bodyPr>
          <a:lstStyle/>
          <a:p>
            <a:endParaRPr lang="en-US" sz="4400" dirty="0">
              <a:solidFill>
                <a:schemeClr val="bg1"/>
              </a:solidFill>
            </a:endParaRPr>
          </a:p>
        </p:txBody>
      </p:sp>
      <p:sp>
        <p:nvSpPr>
          <p:cNvPr id="3" name="Subtitle 2"/>
          <p:cNvSpPr>
            <a:spLocks noGrp="1"/>
          </p:cNvSpPr>
          <p:nvPr>
            <p:ph type="subTitle" idx="1"/>
          </p:nvPr>
        </p:nvSpPr>
        <p:spPr>
          <a:xfrm>
            <a:off x="395536" y="3284983"/>
            <a:ext cx="8640960" cy="1668017"/>
          </a:xfrm>
        </p:spPr>
        <p:txBody>
          <a:bodyPr>
            <a:noAutofit/>
          </a:bodyPr>
          <a:lstStyle/>
          <a:p>
            <a:r>
              <a:rPr lang="en-US" sz="3200" b="1" dirty="0">
                <a:solidFill>
                  <a:srgbClr val="FFFEFD"/>
                </a:solidFill>
                <a:latin typeface="Arial" pitchFamily="34" charset="0"/>
                <a:cs typeface="Arial" pitchFamily="34" charset="0"/>
              </a:rPr>
              <a:t>Closing remarks </a:t>
            </a:r>
          </a:p>
          <a:p>
            <a:endParaRPr lang="en-US" sz="3200" b="1" dirty="0" smtClean="0">
              <a:solidFill>
                <a:srgbClr val="FFFEFD"/>
              </a:solidFill>
              <a:latin typeface="Arial" pitchFamily="34" charset="0"/>
              <a:cs typeface="Arial" pitchFamily="34" charset="0"/>
            </a:endParaRPr>
          </a:p>
        </p:txBody>
      </p:sp>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3" y="1412776"/>
            <a:ext cx="9148214" cy="169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Caroline_walsh.HSA\AppData\Local\Microsoft\Windows\Temporary Internet Files\Content.Outlook\HOWI7FHT\brexit_ready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979" y="5058995"/>
            <a:ext cx="4843333" cy="17990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hugh_jordan\AppData\Local\Microsoft\Windows\Temporary Internet Files\Content.Outlook\H5RUZXGP\CC_200year_.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99" t="25837" r="50000" b="22232"/>
          <a:stretch/>
        </p:blipFill>
        <p:spPr bwMode="auto">
          <a:xfrm>
            <a:off x="7380312" y="5058994"/>
            <a:ext cx="1763688" cy="9433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hugh_jordan\AppData\Local\Microsoft\Windows\Temporary Internet Files\Content.Outlook\H5RUZXGP\CC_200year_.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248" t="22223" r="7718" b="15226"/>
          <a:stretch/>
        </p:blipFill>
        <p:spPr bwMode="auto">
          <a:xfrm>
            <a:off x="7380312" y="5915089"/>
            <a:ext cx="1767901" cy="9502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4" y="5058995"/>
            <a:ext cx="2699791" cy="179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8627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UGH_J~1\AppData\Local\Temp\FWTemp\000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5017170"/>
            <a:ext cx="3914136" cy="17159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3213"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69161"/>
            <a:ext cx="2699791" cy="186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36755" y="1700808"/>
            <a:ext cx="4127861" cy="707886"/>
          </a:xfrm>
          <a:prstGeom prst="rect">
            <a:avLst/>
          </a:prstGeom>
          <a:noFill/>
        </p:spPr>
        <p:txBody>
          <a:bodyPr wrap="none" lIns="91440" tIns="45720" rIns="91440" bIns="4572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February 28</a:t>
            </a:r>
            <a:r>
              <a:rPr lang="en-US" sz="40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2019</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0" y="-52952"/>
            <a:ext cx="9193213" cy="1681751"/>
          </a:xfrm>
          <a:prstGeom prst="rect">
            <a:avLst/>
          </a:prstGeom>
          <a:solidFill>
            <a:srgbClr val="234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 name="Rectangle 3"/>
          <p:cNvSpPr/>
          <p:nvPr/>
        </p:nvSpPr>
        <p:spPr>
          <a:xfrm>
            <a:off x="78626" y="126203"/>
            <a:ext cx="9036495" cy="1323439"/>
          </a:xfrm>
          <a:prstGeom prst="rect">
            <a:avLst/>
          </a:prstGeom>
          <a:noFill/>
        </p:spPr>
        <p:txBody>
          <a:bodyPr wrap="square" lIns="91440" tIns="45720" rIns="91440" bIns="45720">
            <a:spAutoFit/>
          </a:bodyPr>
          <a:lstStyle/>
          <a:p>
            <a:pPr algn="ctr"/>
            <a:r>
              <a:rPr lang="en-GB" sz="4000" b="1" dirty="0">
                <a:solidFill>
                  <a:srgbClr val="FFC000"/>
                </a:solidFill>
                <a:effectLst>
                  <a:outerShdw blurRad="38100" dist="38100" dir="2700000" algn="tl">
                    <a:srgbClr val="000000">
                      <a:alpha val="43137"/>
                    </a:srgbClr>
                  </a:outerShdw>
                </a:effectLst>
              </a:rPr>
              <a:t>Brexit and the Implications on Supply </a:t>
            </a:r>
            <a:r>
              <a:rPr lang="en-GB" sz="4000" b="1" dirty="0" smtClean="0">
                <a:solidFill>
                  <a:srgbClr val="FFC000"/>
                </a:solidFill>
                <a:effectLst>
                  <a:outerShdw blurRad="38100" dist="38100" dir="2700000" algn="tl">
                    <a:srgbClr val="000000">
                      <a:alpha val="43137"/>
                    </a:srgbClr>
                  </a:outerShdw>
                </a:effectLst>
              </a:rPr>
              <a:t>and </a:t>
            </a:r>
            <a:r>
              <a:rPr lang="en-GB" sz="4000" b="1" dirty="0">
                <a:solidFill>
                  <a:srgbClr val="FFC000"/>
                </a:solidFill>
                <a:effectLst>
                  <a:outerShdw blurRad="38100" dist="38100" dir="2700000" algn="tl">
                    <a:srgbClr val="000000">
                      <a:alpha val="43137"/>
                    </a:srgbClr>
                  </a:outerShdw>
                </a:effectLst>
              </a:rPr>
              <a:t>Use of Chemicals, Machinery </a:t>
            </a:r>
            <a:r>
              <a:rPr lang="en-GB" sz="4000" b="1" dirty="0" smtClean="0">
                <a:solidFill>
                  <a:srgbClr val="FFC000"/>
                </a:solidFill>
                <a:effectLst>
                  <a:outerShdw blurRad="38100" dist="38100" dir="2700000" algn="tl">
                    <a:srgbClr val="000000">
                      <a:alpha val="43137"/>
                    </a:srgbClr>
                  </a:outerShdw>
                </a:effectLst>
              </a:rPr>
              <a:t>&amp; Products </a:t>
            </a:r>
          </a:p>
        </p:txBody>
      </p:sp>
      <p:pic>
        <p:nvPicPr>
          <p:cNvPr id="7" name="Picture 2" descr="C:\Users\hugh_jordan\AppData\Local\Microsoft\Windows\Temporary Internet Files\Content.Outlook\H5RUZXGP\CC_200year_.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99" t="25837" r="50000" b="22232"/>
          <a:stretch/>
        </p:blipFill>
        <p:spPr bwMode="auto">
          <a:xfrm>
            <a:off x="7380312" y="5061023"/>
            <a:ext cx="1440160" cy="6731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hugh_jordan\AppData\Local\Microsoft\Windows\Temporary Internet Files\Content.Outlook\H5RUZXGP\CC_200year_.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8248" t="22223" r="7718" b="15226"/>
          <a:stretch/>
        </p:blipFill>
        <p:spPr bwMode="auto">
          <a:xfrm>
            <a:off x="7380312" y="5733256"/>
            <a:ext cx="1440160" cy="99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938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National </a:t>
            </a:r>
            <a:r>
              <a:rPr lang="en-GB" dirty="0" smtClean="0">
                <a:solidFill>
                  <a:schemeClr val="accent6">
                    <a:lumMod val="75000"/>
                  </a:schemeClr>
                </a:solidFill>
              </a:rPr>
              <a:t>Regulations</a:t>
            </a:r>
            <a:endParaRPr lang="en-GB" dirty="0">
              <a:solidFill>
                <a:schemeClr val="accent6">
                  <a:lumMod val="75000"/>
                </a:schemeClr>
              </a:solidFill>
            </a:endParaRPr>
          </a:p>
        </p:txBody>
      </p:sp>
      <p:graphicFrame>
        <p:nvGraphicFramePr>
          <p:cNvPr id="3" name="Diagram 2"/>
          <p:cNvGraphicFramePr/>
          <p:nvPr>
            <p:extLst>
              <p:ext uri="{D42A27DB-BD31-4B8C-83A1-F6EECF244321}">
                <p14:modId xmlns:p14="http://schemas.microsoft.com/office/powerpoint/2010/main" val="2868254441"/>
              </p:ext>
            </p:extLst>
          </p:nvPr>
        </p:nvGraphicFramePr>
        <p:xfrm>
          <a:off x="611560" y="1196752"/>
          <a:ext cx="8075240" cy="4459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rved Up Arrow 5"/>
          <p:cNvSpPr/>
          <p:nvPr/>
        </p:nvSpPr>
        <p:spPr>
          <a:xfrm>
            <a:off x="2951312" y="4869160"/>
            <a:ext cx="3384376" cy="72008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5661247"/>
            <a:ext cx="1008112" cy="89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5674022"/>
            <a:ext cx="5878488" cy="646331"/>
          </a:xfrm>
          <a:prstGeom prst="rect">
            <a:avLst/>
          </a:prstGeom>
        </p:spPr>
        <p:txBody>
          <a:bodyPr wrap="square">
            <a:spAutoFit/>
          </a:bodyPr>
          <a:lstStyle/>
          <a:p>
            <a:r>
              <a:rPr lang="en-GB" b="1" i="1" dirty="0" smtClean="0">
                <a:solidFill>
                  <a:schemeClr val="accent6">
                    <a:lumMod val="75000"/>
                  </a:schemeClr>
                </a:solidFill>
              </a:rPr>
              <a:t>ADR - European </a:t>
            </a:r>
            <a:r>
              <a:rPr lang="en-GB" b="1" i="1" dirty="0">
                <a:solidFill>
                  <a:schemeClr val="accent6">
                    <a:lumMod val="75000"/>
                  </a:schemeClr>
                </a:solidFill>
              </a:rPr>
              <a:t>Agreement Concerning the International </a:t>
            </a:r>
            <a:br>
              <a:rPr lang="en-GB" b="1" i="1" dirty="0">
                <a:solidFill>
                  <a:schemeClr val="accent6">
                    <a:lumMod val="75000"/>
                  </a:schemeClr>
                </a:solidFill>
              </a:rPr>
            </a:br>
            <a:r>
              <a:rPr lang="en-GB" b="1" i="1" dirty="0">
                <a:solidFill>
                  <a:schemeClr val="accent6">
                    <a:lumMod val="75000"/>
                  </a:schemeClr>
                </a:solidFill>
              </a:rPr>
              <a:t>Carriage of Dangerous Goods by Road</a:t>
            </a:r>
          </a:p>
        </p:txBody>
      </p:sp>
    </p:spTree>
    <p:extLst>
      <p:ext uri="{BB962C8B-B14F-4D97-AF65-F5344CB8AC3E}">
        <p14:creationId xmlns:p14="http://schemas.microsoft.com/office/powerpoint/2010/main" val="2830199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
            </a:r>
            <a:br>
              <a:rPr lang="en-GB" sz="2400" dirty="0" smtClean="0"/>
            </a:br>
            <a:r>
              <a:rPr lang="en-GB" sz="3600" dirty="0" smtClean="0"/>
              <a:t>ADR</a:t>
            </a:r>
            <a:r>
              <a:rPr lang="en-GB" sz="2400" dirty="0" smtClean="0"/>
              <a:t/>
            </a:r>
            <a:br>
              <a:rPr lang="en-GB" sz="2400" dirty="0" smtClean="0"/>
            </a:br>
            <a:r>
              <a:rPr lang="en-GB" sz="2400" i="1" dirty="0" smtClean="0"/>
              <a:t>European </a:t>
            </a:r>
            <a:r>
              <a:rPr lang="en-GB" sz="2400" i="1" dirty="0"/>
              <a:t>Agreement Concerning the International </a:t>
            </a:r>
            <a:br>
              <a:rPr lang="en-GB" sz="2400" i="1" dirty="0"/>
            </a:br>
            <a:r>
              <a:rPr lang="en-GB" sz="2400" i="1" dirty="0"/>
              <a:t>Carriage of Dangerous Goods by Road</a:t>
            </a:r>
            <a:r>
              <a:rPr lang="en-GB" sz="2400" dirty="0"/>
              <a:t/>
            </a:r>
            <a:br>
              <a:rPr lang="en-GB" sz="2400" dirty="0"/>
            </a:br>
            <a:endParaRPr lang="en-GB" sz="24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992636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4328" y="3717032"/>
            <a:ext cx="1584176" cy="947356"/>
          </a:xfrm>
          <a:prstGeom prst="rect">
            <a:avLst/>
          </a:prstGeom>
        </p:spPr>
      </p:pic>
      <p:pic>
        <p:nvPicPr>
          <p:cNvPr id="5" name="Picture 4"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616" y="2276872"/>
            <a:ext cx="1866996" cy="1523420"/>
          </a:xfrm>
          <a:prstGeom prst="rect">
            <a:avLst/>
          </a:prstGeom>
        </p:spPr>
      </p:pic>
    </p:spTree>
    <p:extLst>
      <p:ext uri="{BB962C8B-B14F-4D97-AF65-F5344CB8AC3E}">
        <p14:creationId xmlns:p14="http://schemas.microsoft.com/office/powerpoint/2010/main" val="772442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smtClean="0"/>
              <a:t>Free movement of TPE within the EU</a:t>
            </a:r>
            <a:endParaRPr lang="en-GB"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43338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logo_INA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7584" y="2204864"/>
            <a:ext cx="760140" cy="9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2120" y="1484784"/>
            <a:ext cx="1581231" cy="514376"/>
          </a:xfrm>
          <a:prstGeom prst="rect">
            <a:avLst/>
          </a:prstGeom>
        </p:spPr>
      </p:pic>
      <p:pic>
        <p:nvPicPr>
          <p:cNvPr id="8" name="Picture 7"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96336" y="2552655"/>
            <a:ext cx="1390721" cy="584230"/>
          </a:xfrm>
          <a:prstGeom prst="rect">
            <a:avLst/>
          </a:prstGeom>
        </p:spPr>
      </p:pic>
      <p:pic>
        <p:nvPicPr>
          <p:cNvPr id="9" name="Picture 8"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 y="3861048"/>
            <a:ext cx="1390721" cy="584230"/>
          </a:xfrm>
          <a:prstGeom prst="rect">
            <a:avLst/>
          </a:prstGeom>
        </p:spPr>
      </p:pic>
    </p:spTree>
    <p:extLst>
      <p:ext uri="{BB962C8B-B14F-4D97-AF65-F5344CB8AC3E}">
        <p14:creationId xmlns:p14="http://schemas.microsoft.com/office/powerpoint/2010/main" val="2081604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3600" dirty="0" smtClean="0"/>
              <a:t>Economic Operators</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9018617"/>
              </p:ext>
            </p:extLst>
          </p:nvPr>
        </p:nvGraphicFramePr>
        <p:xfrm>
          <a:off x="457200" y="1268760"/>
          <a:ext cx="822960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9993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Presentation" ma:contentTypeID="0x010100F1BA95422BE1A64DA19DE90A58AEB6020100F5A95D405BD8C14EB0A4A4459BEDB4BA" ma:contentTypeVersion="48" ma:contentTypeDescription="" ma:contentTypeScope="" ma:versionID="33cdc79793896eedb4377eafd116ff9b">
  <xsd:schema xmlns:xsd="http://www.w3.org/2001/XMLSchema" xmlns:xs="http://www.w3.org/2001/XMLSchema" xmlns:p="http://schemas.microsoft.com/office/2006/metadata/properties" xmlns:ns2="f2722de8-a3c4-44f7-809c-5aae864989b7" xmlns:ns3="http://schemas.microsoft.com/sharepoint/v3/fields" targetNamespace="http://schemas.microsoft.com/office/2006/metadata/properties" ma:root="true" ma:fieldsID="d40ec2fdf9d239763509514e8a1662e6" ns2:_="" ns3:_="">
    <xsd:import namespace="f2722de8-a3c4-44f7-809c-5aae864989b7"/>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2:l0439d673390432c8f4760c5a455ac93" minOccurs="0"/>
                <xsd:element ref="ns2:TaxCatchAll" minOccurs="0"/>
                <xsd:element ref="ns2:TaxCatchAllLabel" minOccurs="0"/>
                <xsd:element ref="ns2:Date1"/>
                <xsd:element ref="ns2:n0931430ca494154b9c352ba38783a91" minOccurs="0"/>
                <xsd:element ref="ns2:j3dcd20625fb4e509c8810f6c12f130a" minOccurs="0"/>
                <xsd:element ref="ns2:Requested_x0020_By" minOccurs="0"/>
                <xsd:element ref="ns3: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22de8-a3c4-44f7-809c-5aae864989b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l0439d673390432c8f4760c5a455ac93" ma:index="11" ma:taxonomy="true" ma:internalName="l0439d673390432c8f4760c5a455ac93" ma:taxonomyFieldName="Classification_x0020_Scheme" ma:displayName="Classification Scheme" ma:indexed="true" ma:readOnly="false" ma:default="" ma:fieldId="{50439d67-3390-432c-8f47-60c5a455ac93}" ma:sspId="1d7cc777-1957-431e-8bcf-ecabe01d98d4" ma:termSetId="9b95482a-f11c-471e-9c32-a86f81c894e6" ma:anchorId="162b87e7-3222-43f3-bbb8-dc0729bba21e" ma:open="false" ma:isKeyword="false">
      <xsd:complexType>
        <xsd:sequence>
          <xsd:element ref="pc:Terms" minOccurs="0" maxOccurs="1"/>
        </xsd:sequence>
      </xsd:complexType>
    </xsd:element>
    <xsd:element name="TaxCatchAll" ma:index="12" nillable="true" ma:displayName="Taxonomy Catch All Column" ma:description="" ma:hidden="true" ma:list="{a674565b-251d-49f1-bba0-58784c551697}" ma:internalName="TaxCatchAll" ma:showField="CatchAllData" ma:web="f2722de8-a3c4-44f7-809c-5aae864989b7">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a674565b-251d-49f1-bba0-58784c551697}" ma:internalName="TaxCatchAllLabel" ma:readOnly="true" ma:showField="CatchAllDataLabel" ma:web="f2722de8-a3c4-44f7-809c-5aae864989b7">
      <xsd:complexType>
        <xsd:complexContent>
          <xsd:extension base="dms:MultiChoiceLookup">
            <xsd:sequence>
              <xsd:element name="Value" type="dms:Lookup" maxOccurs="unbounded" minOccurs="0" nillable="true"/>
            </xsd:sequence>
          </xsd:extension>
        </xsd:complexContent>
      </xsd:complexType>
    </xsd:element>
    <xsd:element name="Date1" ma:index="15" ma:displayName="Date" ma:default="[today]" ma:format="DateOnly" ma:internalName="Date1" ma:readOnly="false">
      <xsd:simpleType>
        <xsd:restriction base="dms:DateTime"/>
      </xsd:simpleType>
    </xsd:element>
    <xsd:element name="n0931430ca494154b9c352ba38783a91" ma:index="17" ma:taxonomy="true" ma:internalName="n0931430ca494154b9c352ba38783a91" ma:taxonomyFieldName="Record_x0020_Type" ma:displayName="Record Type" ma:indexed="true" ma:readOnly="false" ma:default="" ma:fieldId="{70931430-ca49-4154-b9c3-52ba38783a91}" ma:sspId="1d7cc777-1957-431e-8bcf-ecabe01d98d4" ma:termSetId="09d66c77-7bd2-4ff3-b4ba-fcee43436db0" ma:anchorId="00000000-0000-0000-0000-000000000000" ma:open="false" ma:isKeyword="false">
      <xsd:complexType>
        <xsd:sequence>
          <xsd:element ref="pc:Terms" minOccurs="0" maxOccurs="1"/>
        </xsd:sequence>
      </xsd:complexType>
    </xsd:element>
    <xsd:element name="j3dcd20625fb4e509c8810f6c12f130a" ma:index="19" ma:taxonomy="true" ma:internalName="j3dcd20625fb4e509c8810f6c12f130a" ma:taxonomyFieldName="Year" ma:displayName="Year" ma:indexed="true" ma:readOnly="false" ma:default="1310;#2019|f7018c91-fb87-42d2-b7af-6a77f0c46e3b" ma:fieldId="{33dcd206-25fb-4e50-9c88-10f6c12f130a}" ma:sspId="1d7cc777-1957-431e-8bcf-ecabe01d98d4" ma:termSetId="2cffe675-3845-4e8d-9e8d-ef5ead1e2fd9" ma:anchorId="00000000-0000-0000-0000-000000000000" ma:open="false" ma:isKeyword="false">
      <xsd:complexType>
        <xsd:sequence>
          <xsd:element ref="pc:Terms" minOccurs="0" maxOccurs="1"/>
        </xsd:sequence>
      </xsd:complexType>
    </xsd:element>
    <xsd:element name="Requested_x0020_By" ma:index="21" nillable="true" ma:displayName="Requested By" ma:internalName="Requested_x0020_B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Location" ma:index="22" nillable="true" ma:displayName="Location" ma:internalName="Loc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axOccurs="1" ma:index="16" ma:displayName="Author"/>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j3dcd20625fb4e509c8810f6c12f130a xmlns="f2722de8-a3c4-44f7-809c-5aae864989b7">
      <Terms xmlns="http://schemas.microsoft.com/office/infopath/2007/PartnerControls">
        <TermInfo xmlns="http://schemas.microsoft.com/office/infopath/2007/PartnerControls">
          <TermName xmlns="http://schemas.microsoft.com/office/infopath/2007/PartnerControls">2019</TermName>
          <TermId xmlns="http://schemas.microsoft.com/office/infopath/2007/PartnerControls">f7018c91-fb87-42d2-b7af-6a77f0c46e3b</TermId>
        </TermInfo>
      </Terms>
    </j3dcd20625fb4e509c8810f6c12f130a>
    <TaxCatchAll xmlns="f2722de8-a3c4-44f7-809c-5aae864989b7">
      <Value>6</Value>
      <Value>1191</Value>
      <Value>1310</Value>
    </TaxCatchAll>
    <Date1 xmlns="f2722de8-a3c4-44f7-809c-5aae864989b7">2019-02-25T00:00:00+00:00</Date1>
    <n0931430ca494154b9c352ba38783a91 xmlns="f2722de8-a3c4-44f7-809c-5aae864989b7">
      <Terms xmlns="http://schemas.microsoft.com/office/infopath/2007/PartnerControls">
        <TermInfo xmlns="http://schemas.microsoft.com/office/infopath/2007/PartnerControls">
          <TermName xmlns="http://schemas.microsoft.com/office/infopath/2007/PartnerControls">Presentation (pre)</TermName>
          <TermId xmlns="http://schemas.microsoft.com/office/infopath/2007/PartnerControls">3f0ad9ce-f984-47c9-bdab-3e6b17f8e29f</TermId>
        </TermInfo>
      </Terms>
    </n0931430ca494154b9c352ba38783a91>
    <l0439d673390432c8f4760c5a455ac93 xmlns="f2722de8-a3c4-44f7-809c-5aae864989b7">
      <Terms xmlns="http://schemas.microsoft.com/office/infopath/2007/PartnerControls">
        <TermInfo xmlns="http://schemas.microsoft.com/office/infopath/2007/PartnerControls">
          <TermName xmlns="http://schemas.microsoft.com/office/infopath/2007/PartnerControls">Conferences</TermName>
          <TermId xmlns="http://schemas.microsoft.com/office/infopath/2007/PartnerControls">a4c7dfd4-f1d7-4254-ab44-8a6e45093199</TermId>
        </TermInfo>
      </Terms>
    </l0439d673390432c8f4760c5a455ac93>
    <_dlc_DocId xmlns="f2722de8-a3c4-44f7-809c-5aae864989b7">RVSECDK7SQEP-12-36298</_dlc_DocId>
    <_dlc_DocIdUrl xmlns="f2722de8-a3c4-44f7-809c-5aae864989b7">
      <Url>http://shareflow/sites/services/CandM/_layouts/DocIdRedir.aspx?ID=RVSECDK7SQEP-12-36298</Url>
      <Description>RVSECDK7SQEP-12-36298</Description>
    </_dlc_DocIdUrl>
    <Requested_x0020_By xmlns="f2722de8-a3c4-44f7-809c-5aae864989b7" xsi:nil="true"/>
    <Location xmlns="http://schemas.microsoft.com/sharepoint/v3/fields" xsi:nil="tru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30FBEAF-666A-44AB-8C72-696DCE50DC16}"/>
</file>

<file path=customXml/itemProps2.xml><?xml version="1.0" encoding="utf-8"?>
<ds:datastoreItem xmlns:ds="http://schemas.openxmlformats.org/officeDocument/2006/customXml" ds:itemID="{D2DE148A-283C-4486-B924-F27AF8F33B19}"/>
</file>

<file path=customXml/itemProps3.xml><?xml version="1.0" encoding="utf-8"?>
<ds:datastoreItem xmlns:ds="http://schemas.openxmlformats.org/officeDocument/2006/customXml" ds:itemID="{5EB05246-FF32-4010-92F8-8D3FDA66CC66}"/>
</file>

<file path=customXml/itemProps4.xml><?xml version="1.0" encoding="utf-8"?>
<ds:datastoreItem xmlns:ds="http://schemas.openxmlformats.org/officeDocument/2006/customXml" ds:itemID="{2F54A760-3263-49AC-9EC6-327A1989379E}"/>
</file>

<file path=customXml/itemProps5.xml><?xml version="1.0" encoding="utf-8"?>
<ds:datastoreItem xmlns:ds="http://schemas.openxmlformats.org/officeDocument/2006/customXml" ds:itemID="{F97C1C1A-A4EA-48F7-B6CC-3E8817D360E9}"/>
</file>

<file path=docProps/app.xml><?xml version="1.0" encoding="utf-8"?>
<Properties xmlns="http://schemas.openxmlformats.org/officeDocument/2006/extended-properties" xmlns:vt="http://schemas.openxmlformats.org/officeDocument/2006/docPropsVTypes">
  <TotalTime>5198</TotalTime>
  <Words>2631</Words>
  <Application>Microsoft Office PowerPoint</Application>
  <PresentationFormat>On-screen Show (4:3)</PresentationFormat>
  <Paragraphs>395</Paragraphs>
  <Slides>54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Segoe UI Black</vt:lpstr>
      <vt:lpstr>Wingdings</vt:lpstr>
      <vt:lpstr>Office Theme</vt:lpstr>
      <vt:lpstr>PowerPoint Presentation</vt:lpstr>
      <vt:lpstr>PowerPoint Presentation</vt:lpstr>
      <vt:lpstr>Overview Transportable Pressure Equipment Directive (TPED)</vt:lpstr>
      <vt:lpstr>What is transportable pressure equipment?</vt:lpstr>
      <vt:lpstr>What is not covered by TPED?</vt:lpstr>
      <vt:lpstr>National Regulations</vt:lpstr>
      <vt:lpstr> ADR European Agreement Concerning the International  Carriage of Dangerous Goods by Road </vt:lpstr>
      <vt:lpstr>Free movement of TPE within the EU</vt:lpstr>
      <vt:lpstr>Economic Operators</vt:lpstr>
      <vt:lpstr>Notified Bodies</vt:lpstr>
      <vt:lpstr>Notification Procedure</vt:lpstr>
      <vt:lpstr>NANDO</vt:lpstr>
      <vt:lpstr>PowerPoint Presentation</vt:lpstr>
      <vt:lpstr>Notice to stakeholders 22 January 2018</vt:lpstr>
      <vt:lpstr>Withdrawal of the United Kingdom and EU rules in the field of industrial products 22 January 2018 </vt:lpstr>
      <vt:lpstr>Economic Operators</vt:lpstr>
      <vt:lpstr>Obligations of Economic Operators</vt:lpstr>
      <vt:lpstr>Impact of Brexit on UK Notified Bodies (NBs)</vt:lpstr>
      <vt:lpstr>UK Notified Bodies for TPED</vt:lpstr>
      <vt:lpstr>What does this mean for you – ‘no deal’ scenario?</vt:lpstr>
      <vt:lpstr>Further Information</vt:lpstr>
      <vt:lpstr>Thank you</vt:lpstr>
      <vt:lpstr>PowerPoint Presentation</vt:lpstr>
      <vt:lpstr>PowerPoint Presentation</vt:lpstr>
      <vt:lpstr>Ireland UK Trade</vt:lpstr>
      <vt:lpstr>  Imports         </vt:lpstr>
      <vt:lpstr>Requirements of the EU Market</vt:lpstr>
      <vt:lpstr>HSA – Role as a regulator</vt:lpstr>
      <vt:lpstr>EU Legislation on Machinery and Machinery Products</vt:lpstr>
      <vt:lpstr>Scope of Machinery</vt:lpstr>
      <vt:lpstr>Examples</vt:lpstr>
      <vt:lpstr>Annex IV Machines</vt:lpstr>
      <vt:lpstr>Harmonised Standards</vt:lpstr>
      <vt:lpstr>CE Marking and Compliance</vt:lpstr>
      <vt:lpstr>What is an Economic Operator</vt:lpstr>
      <vt:lpstr>Duty on Manufacturer (Art 5 MD)</vt:lpstr>
      <vt:lpstr>Duty on Importer</vt:lpstr>
      <vt:lpstr>Duty on Distributor / Wholesaler</vt:lpstr>
      <vt:lpstr>ANNEX IV MACHINES </vt:lpstr>
      <vt:lpstr>General Duties Importing from UK Now</vt:lpstr>
      <vt:lpstr>Duties Importer / Wholesaler Importing from UK After Brexit       </vt:lpstr>
      <vt:lpstr>Notified Bodies</vt:lpstr>
      <vt:lpstr>Notified Bodies after Brexit</vt:lpstr>
      <vt:lpstr>Notified Bodies Extract from EU Guidance (1st Feb 2019)</vt:lpstr>
      <vt:lpstr>ARE YOU BREXIT READY ?</vt:lpstr>
      <vt:lpstr>IRISH NATIONAL ACCREDITATION BOARD</vt:lpstr>
      <vt:lpstr>Irish National Accreditation Board</vt:lpstr>
      <vt:lpstr>Notified Bodies Accreditation</vt:lpstr>
      <vt:lpstr>FURTHER INFORMATION</vt:lpstr>
      <vt:lpstr>Thank you</vt:lpstr>
      <vt:lpstr>PowerPoint Presentation</vt:lpstr>
      <vt:lpstr>PowerPoint Presentation</vt:lpstr>
      <vt:lpstr>PowerPoint Presentation</vt:lpstr>
      <vt:lpstr>PowerPoint Presentation</vt:lpstr>
    </vt:vector>
  </TitlesOfParts>
  <Company>Power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HSA</dc:creator>
  <cp:lastModifiedBy>Alan Costelloe</cp:lastModifiedBy>
  <cp:revision>261</cp:revision>
  <cp:lastPrinted>2019-02-27T14:20:44Z</cp:lastPrinted>
  <dcterms:created xsi:type="dcterms:W3CDTF">2013-03-05T14:37:16Z</dcterms:created>
  <dcterms:modified xsi:type="dcterms:W3CDTF">2019-02-28T07:25:24Z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0x010100F1BA95422BE1A64DA19DE90A58AEB6020100F5A95D405BD8C14EB0A4A4459BEDB4BA</vt:lpwstr>
  </property>
  <property fmtid="{D5CDD505-2E9C-101B-9397-08002B2CF9AE}" pid="3" name="_dlc_DocIdItemGuid">
    <vt:lpwstr>dc5a6ef6-7825-4838-94b7-77c59fac0b4a</vt:lpwstr>
  </property>
  <property fmtid="{D5CDD505-2E9C-101B-9397-08002B2CF9AE}" pid="4" name="Year">
    <vt:lpwstr>1310</vt:lpwstr>
  </property>
  <property fmtid="{D5CDD505-2E9C-101B-9397-08002B2CF9AE}" pid="5" name="Classification Scheme">
    <vt:lpwstr>1191</vt:lpwstr>
  </property>
  <property fmtid="{D5CDD505-2E9C-101B-9397-08002B2CF9AE}" pid="6" name="Record Type">
    <vt:lpwstr>6</vt:lpwstr>
  </property>
</Properties>
</file>