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</p:sldMasterIdLst>
  <p:notesMasterIdLst>
    <p:notesMasterId r:id="rId21"/>
  </p:notesMasterIdLst>
  <p:sldIdLst>
    <p:sldId id="346" r:id="rId8"/>
    <p:sldId id="257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8D8685-1A5F-4AD9-A708-C18E71CC0732}" name="Peter Foley" initials="PF" userId="S::Peter_Foley@hsa.ie::f42beb00-837c-4781-96ce-f461fa3800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0-4D0A-85B1-2C89E27D31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0-4D0A-85B1-2C89E27D310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D0-4D0A-85B1-2C89E27D31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D0-4D0A-85B1-2C89E27D310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D0-4D0A-85B1-2C89E27D31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D0-4D0A-85B1-2C89E27D31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1D0-4D0A-85B1-2C89E27D3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0-17 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&gt;65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</c:v>
                </c:pt>
                <c:pt idx="2">
                  <c:v>11</c:v>
                </c:pt>
                <c:pt idx="3">
                  <c:v>11</c:v>
                </c:pt>
                <c:pt idx="4">
                  <c:v>20</c:v>
                </c:pt>
                <c:pt idx="5">
                  <c:v>37</c:v>
                </c:pt>
                <c:pt idx="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1-4725-A776-78F1F584AA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3489231"/>
        <c:axId val="1913487567"/>
      </c:barChart>
      <c:catAx>
        <c:axId val="1913489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487567"/>
        <c:crosses val="autoZero"/>
        <c:auto val="1"/>
        <c:lblAlgn val="ctr"/>
        <c:lblOffset val="100"/>
        <c:noMultiLvlLbl val="0"/>
      </c:catAx>
      <c:valAx>
        <c:axId val="19134875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348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9.7486665366379288E-2"/>
                  <c:y val="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955340709614998"/>
                  <c:y val="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3736757392535262"/>
                  <c:y val="-0.1416080643239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1.1078030155270368E-3"/>
                  <c:y val="-0.176388992403555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0.14401439201851479"/>
                  <c:y val="-0.15154547234671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 </c:v>
                </c:pt>
                <c:pt idx="2">
                  <c:v>Fall</c:v>
                </c:pt>
                <c:pt idx="3">
                  <c:v>Heavy Load</c:v>
                </c:pt>
                <c:pt idx="4">
                  <c:v>Drowning</c:v>
                </c:pt>
                <c:pt idx="5">
                  <c:v>Machinery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36</c:v>
                </c:pt>
                <c:pt idx="1">
                  <c:v>23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6063143725142037"/>
                  <c:y val="7.4530560170516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62299980495689"/>
                  <c:y val="-0.111795840255774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9.1947650288744062E-2"/>
                  <c:y val="-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4.6527726652135545E-2"/>
                  <c:y val="-0.171420288392188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Vehicle</c:v>
                </c:pt>
                <c:pt idx="1">
                  <c:v>Machinery</c:v>
                </c:pt>
                <c:pt idx="2">
                  <c:v>Fall</c:v>
                </c:pt>
                <c:pt idx="3">
                  <c:v>Heavy Load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109602017841384"/>
                  <c:y val="-1.2421760028419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07198172526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5841583122036626"/>
                  <c:y val="0.16645158438082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19912576024072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9663503525604903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08022901341333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7.8100112594656101E-2"/>
                  <c:y val="-0.146576768335349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47804543771827"/>
                      <c:h val="0.12876396445459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Fall from height</c:v>
                </c:pt>
                <c:pt idx="1">
                  <c:v>Load falls on victim</c:v>
                </c:pt>
                <c:pt idx="2">
                  <c:v>Crushed by Vehicle</c:v>
                </c:pt>
                <c:pt idx="3">
                  <c:v>Drowning </c:v>
                </c:pt>
                <c:pt idx="4">
                  <c:v>Trench Collapse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617392402669473"/>
                  <c:y val="-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8998821716288683"/>
                  <c:y val="7.94991663727503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1976582265452"/>
                      <c:h val="0.140887602242333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727825534458257"/>
                  <c:y val="-7.45305601705165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5730802820483925"/>
                  <c:y val="-5.9624448136413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5343063042191071"/>
                  <c:y val="-9.688982603080559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747204934486"/>
                      <c:h val="0.11664032666685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0.13736757392535257"/>
                  <c:y val="-0.1515454723467169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-2.8802878403702957E-2"/>
                  <c:y val="-0.1851861415411628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&gt; 65 years</c:v>
                </c:pt>
                <c:pt idx="1">
                  <c:v>55 - 64 years</c:v>
                </c:pt>
                <c:pt idx="2">
                  <c:v>45 - 54 years</c:v>
                </c:pt>
                <c:pt idx="3">
                  <c:v>35 - 44 years</c:v>
                </c:pt>
                <c:pt idx="4">
                  <c:v>25 - 34 years</c:v>
                </c:pt>
                <c:pt idx="5">
                  <c:v>18 - 24 years</c:v>
                </c:pt>
                <c:pt idx="6">
                  <c:v>0 - 17 years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37</c:v>
                </c:pt>
                <c:pt idx="2">
                  <c:v>20</c:v>
                </c:pt>
                <c:pt idx="3">
                  <c:v>11</c:v>
                </c:pt>
                <c:pt idx="4">
                  <c:v>11</c:v>
                </c:pt>
                <c:pt idx="5">
                  <c:v>1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63E-497C-9BE6-C56601D5402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63E-497C-9BE6-C56601D5402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63E-497C-9BE6-C56601D5402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63E-497C-9BE6-C56601D5402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49D-4398-90C8-0D8A11CE8276}"/>
              </c:ext>
            </c:extLst>
          </c:dPt>
          <c:dLbls>
            <c:dLbl>
              <c:idx val="11"/>
              <c:layout>
                <c:manualLayout>
                  <c:x val="-1.1078030155270368E-3"/>
                  <c:y val="-5.714009613072936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9D-4398-90C8-0D8A11CE8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 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</c:v>
                </c:pt>
                <c:pt idx="1">
                  <c:v>10</c:v>
                </c:pt>
                <c:pt idx="2">
                  <c:v>13</c:v>
                </c:pt>
                <c:pt idx="3">
                  <c:v>21</c:v>
                </c:pt>
                <c:pt idx="4">
                  <c:v>18</c:v>
                </c:pt>
                <c:pt idx="5">
                  <c:v>17</c:v>
                </c:pt>
                <c:pt idx="6">
                  <c:v>29</c:v>
                </c:pt>
                <c:pt idx="7">
                  <c:v>18</c:v>
                </c:pt>
                <c:pt idx="8">
                  <c:v>19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1-4342-80DB-3EBFC80568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1-4342-80DB-3EBFC80568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1-4342-80DB-3EBFC80568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1-4342-80DB-3EBFC80568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91-4342-80DB-3EBFC80568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791-4342-80DB-3EBFC80568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A3-447F-91E2-53B97346D9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</c:v>
                </c:pt>
                <c:pt idx="2">
                  <c:v>Load</c:v>
                </c:pt>
                <c:pt idx="3">
                  <c:v>Machinery</c:v>
                </c:pt>
                <c:pt idx="4">
                  <c:v>Fall</c:v>
                </c:pt>
                <c:pt idx="5">
                  <c:v>Drowning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34</c:v>
                </c:pt>
                <c:pt idx="2">
                  <c:v>14</c:v>
                </c:pt>
                <c:pt idx="3">
                  <c:v>14</c:v>
                </c:pt>
                <c:pt idx="4">
                  <c:v>22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91-4342-80DB-3EBFC80568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13489231"/>
        <c:axId val="1913487567"/>
      </c:barChart>
      <c:catAx>
        <c:axId val="191348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487567"/>
        <c:crosses val="autoZero"/>
        <c:auto val="1"/>
        <c:lblAlgn val="ctr"/>
        <c:lblOffset val="100"/>
        <c:noMultiLvlLbl val="0"/>
      </c:catAx>
      <c:valAx>
        <c:axId val="1913487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3489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2739734678560916"/>
                  <c:y val="-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2.2156060310541551E-3"/>
                  <c:y val="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844560408062296"/>
                  <c:y val="5.7140096130729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5287681614273108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1521151361481183"/>
                  <c:y val="-4.720268810799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9.5271059335325176E-2"/>
                  <c:y val="-0.12670195228987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dLbl>
              <c:idx val="6"/>
              <c:layout>
                <c:manualLayout>
                  <c:x val="-5.5390150776352658E-3"/>
                  <c:y val="-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C-4AD7-A69A-0FD68CF67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Vehicle</c:v>
                </c:pt>
                <c:pt idx="1">
                  <c:v>Livestock</c:v>
                </c:pt>
                <c:pt idx="2">
                  <c:v>Heavy Load</c:v>
                </c:pt>
                <c:pt idx="3">
                  <c:v>Machinery</c:v>
                </c:pt>
                <c:pt idx="4">
                  <c:v>Fall</c:v>
                </c:pt>
                <c:pt idx="5">
                  <c:v>Drowning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34</c:v>
                </c:pt>
                <c:pt idx="2">
                  <c:v>14</c:v>
                </c:pt>
                <c:pt idx="3">
                  <c:v>14</c:v>
                </c:pt>
                <c:pt idx="4">
                  <c:v>22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4290658900298783"/>
                  <c:y val="-3.2296576073890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13404416487877149"/>
                  <c:y val="0.11676454426714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2850514980113628"/>
                  <c:y val="-2.4843520056838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1742711964586594"/>
                  <c:y val="-6.4593152147781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1078030155270369"/>
                  <c:y val="-0.12173324827851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dLbl>
              <c:idx val="5"/>
              <c:layout>
                <c:manualLayout>
                  <c:x val="-3.4341893481338225E-2"/>
                  <c:y val="-0.16893593638650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EDC-BF34-96ADD6674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Tractor</c:v>
                </c:pt>
                <c:pt idx="1">
                  <c:v>Loader/telehandler</c:v>
                </c:pt>
                <c:pt idx="2">
                  <c:v>Quad</c:v>
                </c:pt>
                <c:pt idx="3">
                  <c:v>Trailer</c:v>
                </c:pt>
                <c:pt idx="4">
                  <c:v>Excavator</c:v>
                </c:pt>
                <c:pt idx="5">
                  <c:v>Other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12</c:v>
                </c:pt>
                <c:pt idx="2">
                  <c:v>10</c:v>
                </c:pt>
                <c:pt idx="3">
                  <c:v>6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885064128710311"/>
                  <c:y val="3.4780928079574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8411162746558"/>
                      <c:h val="0.164513789816386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7281727042221776"/>
                  <c:y val="8.9436672204619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284704328247443"/>
                  <c:y val="-5.71400961307293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4955340709614998"/>
                  <c:y val="-9.440537621598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Attacked by cow with calves</c:v>
                </c:pt>
                <c:pt idx="1">
                  <c:v>Knocked over by cattle</c:v>
                </c:pt>
                <c:pt idx="2">
                  <c:v>Attacked by cattle</c:v>
                </c:pt>
                <c:pt idx="3">
                  <c:v>Attacked by bull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0.10992240410156735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661704523290556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739250734377448"/>
                  <c:y val="9.6889728221671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229661347235011"/>
                  <c:y val="0.13912371231829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766945809765624"/>
                  <c:y val="3.3901485927318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0455542556557"/>
                      <c:h val="0.16275490551187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0745689250612257"/>
                  <c:y val="-9.93740802273554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Fall through roof</c:v>
                </c:pt>
                <c:pt idx="1">
                  <c:v>Fall from ladder / roof</c:v>
                </c:pt>
                <c:pt idx="2">
                  <c:v>Fall from vehicle</c:v>
                </c:pt>
                <c:pt idx="3">
                  <c:v>Slip, trapped between bales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2185833170797397"/>
                  <c:y val="-0.104342784238723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0.14290658900298775"/>
                  <c:y val="8.6952320198935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6173924026694741"/>
                  <c:y val="4.4718336102309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9164992168617737"/>
                  <c:y val="-1.9874816045471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15286216174063"/>
                      <c:h val="0.18935730987322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dLbl>
              <c:idx val="4"/>
              <c:layout>
                <c:manualLayout>
                  <c:x val="-0.10302568044401447"/>
                  <c:y val="-0.13912371231829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Crushed</c:v>
                </c:pt>
                <c:pt idx="1">
                  <c:v>Trapped</c:v>
                </c:pt>
                <c:pt idx="2">
                  <c:v>Struck</c:v>
                </c:pt>
                <c:pt idx="3">
                  <c:v>Struck by falling object</c:v>
                </c:pt>
                <c:pt idx="4">
                  <c:v>Slip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9497333073275841"/>
                  <c:y val="-0.176388992403555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0.20328185334921126"/>
                  <c:y val="0.157756352360926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400191484187377"/>
                      <c:h val="0.36574630227678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28692098102150254"/>
                  <c:y val="-5.9624448136413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75672157298956"/>
                      <c:h val="0.19929471789596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Heavy load falls on victim</c:v>
                </c:pt>
                <c:pt idx="1">
                  <c:v>Vehicle crushes victim doing maintenance</c:v>
                </c:pt>
                <c:pt idx="2">
                  <c:v>Struck while moving heavy loads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62244223984859"/>
          <c:y val="7.7680128693590714E-2"/>
          <c:w val="0.35875520274888673"/>
          <c:h val="0.8193392998550702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No. of Fatalities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C3-4A6C-9E83-10A12D6173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C3-4A6C-9E83-10A12D6173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C3-4A6C-9E83-10A12D6173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C3-4A6C-9E83-10A12D6173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C3-4A6C-9E83-10A12D6173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7-4EDC-BF34-96ADD66744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28C-4AD7-A69A-0FD68CF67987}"/>
              </c:ext>
            </c:extLst>
          </c:dPt>
          <c:dLbls>
            <c:dLbl>
              <c:idx val="0"/>
              <c:layout>
                <c:manualLayout>
                  <c:x val="0.17060166439116359"/>
                  <c:y val="9.93740802273549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3-4A6C-9E83-10A12D617394}"/>
                </c:ext>
              </c:extLst>
            </c:dLbl>
            <c:dLbl>
              <c:idx val="1"/>
              <c:layout>
                <c:manualLayout>
                  <c:x val="-9.7486665366379288E-2"/>
                  <c:y val="0.17390464039787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C3-4A6C-9E83-10A12D617394}"/>
                </c:ext>
              </c:extLst>
            </c:dLbl>
            <c:dLbl>
              <c:idx val="2"/>
              <c:layout>
                <c:manualLayout>
                  <c:x val="-0.14955340709614998"/>
                  <c:y val="4.96870401136776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C3-4A6C-9E83-10A12D617394}"/>
                </c:ext>
              </c:extLst>
            </c:dLbl>
            <c:dLbl>
              <c:idx val="3"/>
              <c:layout>
                <c:manualLayout>
                  <c:x val="-0.13625977090982558"/>
                  <c:y val="-7.2046208164832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3-4A6C-9E83-10A12D61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Slurry Tank</c:v>
                </c:pt>
                <c:pt idx="1">
                  <c:v>Slurry/silage pit</c:v>
                </c:pt>
                <c:pt idx="2">
                  <c:v>Other tank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7-4EE6-938D-3E7F7825F1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4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drawing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image" Target="../media/image25.png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drawing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image" Target="../media/image2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image" Target="../media/image2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2.png"/></Relationships>
</file>

<file path=ppt/drawing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image" Target="../media/image2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0.44683</cdr:x>
      <cdr:y>0.42607</cdr:y>
    </cdr:from>
    <cdr:to>
      <cdr:x>0.56183</cdr:x>
      <cdr:y>0.55086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1A01976-083E-C7D6-356A-A46970F32FDB}"/>
            </a:ext>
          </a:extLst>
        </cdr:cNvPr>
        <cdr:cNvSpPr txBox="1"/>
      </cdr:nvSpPr>
      <cdr:spPr>
        <a:xfrm xmlns:a="http://schemas.openxmlformats.org/drawingml/2006/main">
          <a:off x="5122466" y="2178055"/>
          <a:ext cx="1318437" cy="637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IE" sz="2800" b="1" dirty="0"/>
            <a:t>191</a:t>
          </a:r>
          <a:endParaRPr lang="en-IE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0.37143</cdr:x>
      <cdr:y>0.60238</cdr:y>
    </cdr:from>
    <cdr:to>
      <cdr:x>0.48397</cdr:x>
      <cdr:y>0.81919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C892F0D2-EF94-970F-5396-36770EB1BF4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258096" y="3079368"/>
          <a:ext cx="1290173" cy="11083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0.32207</cdr:x>
      <cdr:y>0.39206</cdr:y>
    </cdr:from>
    <cdr:to>
      <cdr:x>0.42579</cdr:x>
      <cdr:y>0.62735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256333A1-2CCF-762D-6E20-2DE7DE1A64F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692200" y="2004211"/>
          <a:ext cx="1189060" cy="120281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0.56313</cdr:x>
      <cdr:y>0.2923</cdr:y>
    </cdr:from>
    <cdr:to>
      <cdr:x>0.64801</cdr:x>
      <cdr:y>0.4257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4E8E59F-A20D-CDD1-F1A9-1525978CCF3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55817" y="1494235"/>
          <a:ext cx="973076" cy="68192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0.57744</cdr:x>
      <cdr:y>0.3516</cdr:y>
    </cdr:from>
    <cdr:to>
      <cdr:x>0.65687</cdr:x>
      <cdr:y>0.47645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9CE3006B-9085-FF44-092D-8BB04D5F872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619841" y="1797403"/>
          <a:ext cx="910596" cy="638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0.52223</cdr:x>
      <cdr:y>0.17684</cdr:y>
    </cdr:from>
    <cdr:to>
      <cdr:x>0.65378</cdr:x>
      <cdr:y>0.38359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9B9C41BF-4E47-6235-B9CD-8B735DA22A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86942" y="904013"/>
          <a:ext cx="1508107" cy="105689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0.46357</cdr:x>
      <cdr:y>0.62548</cdr:y>
    </cdr:from>
    <cdr:to>
      <cdr:x>0.57664</cdr:x>
      <cdr:y>0.84231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E6F96458-4199-2F44-DACC-F2846B4DE9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5314374" y="3197467"/>
          <a:ext cx="1296249" cy="11083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0.53723</cdr:x>
      <cdr:y>0.66462</cdr:y>
    </cdr:from>
    <cdr:to>
      <cdr:x>0.6196</cdr:x>
      <cdr:y>0.79407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4241EBE3-D46B-FB33-06C3-30EDFC8CBFC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6158822" y="3397552"/>
          <a:ext cx="944300" cy="6617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0.35682</cdr:x>
      <cdr:y>0.09484</cdr:y>
    </cdr:from>
    <cdr:to>
      <cdr:x>0.5089</cdr:x>
      <cdr:y>0.39091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A1DE27C4-9D1E-A601-B243-F4C3508ABF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4090658" y="484815"/>
          <a:ext cx="1743465" cy="15135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0.32541</cdr:x>
      <cdr:y>0.47528</cdr:y>
    </cdr:from>
    <cdr:to>
      <cdr:x>0.43762</cdr:x>
      <cdr:y>0.65163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755BE97B-DFFD-5FB0-083F-BC0E3F0AE1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30537" y="2429629"/>
          <a:ext cx="1286390" cy="90148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0.44003</cdr:x>
      <cdr:y>0.45195</cdr:y>
    </cdr:from>
    <cdr:to>
      <cdr:x>0.55996</cdr:x>
      <cdr:y>0.61456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4619" y="2359504"/>
          <a:ext cx="1374893" cy="8489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0.51555</cdr:x>
      <cdr:y>0.16156</cdr:y>
    </cdr:from>
    <cdr:to>
      <cdr:x>0.65604</cdr:x>
      <cdr:y>0.38236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B52B7EC1-35F1-100A-BC4C-F7481248FCF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10333" y="843458"/>
          <a:ext cx="1610596" cy="115273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0.25001</cdr:y>
    </cdr:from>
    <cdr:to>
      <cdr:x>0.54328</cdr:x>
      <cdr:y>0.31803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C6391DEC-6E1B-EB7C-EAEB-5977AEE70E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460449">
          <a:off x="5732066" y="1305229"/>
          <a:ext cx="496168" cy="3551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0.50909</cdr:x>
      <cdr:y>0.64733</cdr:y>
    </cdr:from>
    <cdr:to>
      <cdr:x>0.60826</cdr:x>
      <cdr:y>0.86972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8C1BA361-6CD4-5556-57FA-471099CFAAC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19923341">
          <a:off x="5836238" y="3379538"/>
          <a:ext cx="1136898" cy="11610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0.36732</cdr:x>
      <cdr:y>0.54052</cdr:y>
    </cdr:from>
    <cdr:to>
      <cdr:x>0.45074</cdr:x>
      <cdr:y>0.72759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3A707C0E-8F74-6B5F-5E05-FE10BC4D7F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4210977" y="2763115"/>
          <a:ext cx="956310" cy="9563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0.38376</cdr:x>
      <cdr:y>0.67048</cdr:y>
    </cdr:from>
    <cdr:to>
      <cdr:x>0.43602</cdr:x>
      <cdr:y>0.78426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52797549-FC33-013B-8407-532AE8ED7C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399510" y="3427484"/>
          <a:ext cx="599116" cy="58163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0.32768</cdr:x>
      <cdr:y>0.34776</cdr:y>
    </cdr:from>
    <cdr:to>
      <cdr:x>0.4111</cdr:x>
      <cdr:y>0.53483</cdr:y>
    </cdr:to>
    <cdr:pic>
      <cdr:nvPicPr>
        <cdr:cNvPr id="15" name="Picture 14">
          <a:extLst xmlns:a="http://schemas.openxmlformats.org/drawingml/2006/main">
            <a:ext uri="{FF2B5EF4-FFF2-40B4-BE49-F238E27FC236}">
              <a16:creationId xmlns:a16="http://schemas.microsoft.com/office/drawing/2014/main" id="{A6CA08CE-613F-C811-4B52-D530C4F0CBD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756563" y="1777743"/>
          <a:ext cx="956310" cy="95631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0.37582</cdr:x>
      <cdr:y>0.38228</cdr:y>
    </cdr:from>
    <cdr:to>
      <cdr:x>0.42084</cdr:x>
      <cdr:y>0.45303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4593EC8E-41F5-FCB7-CD54-08A598175F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4308470" y="1954231"/>
          <a:ext cx="516116" cy="36166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0.52073</cdr:x>
      <cdr:y>0.13858</cdr:y>
    </cdr:from>
    <cdr:to>
      <cdr:x>0.67409</cdr:x>
      <cdr:y>0.45047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317D03BF-6D2F-50B0-A218-7EC77A12BA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69708" y="708401"/>
          <a:ext cx="1758139" cy="159439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0.60872</cdr:x>
      <cdr:y>0.32498</cdr:y>
    </cdr:from>
    <cdr:to>
      <cdr:x>0.66711</cdr:x>
      <cdr:y>0.45593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id="{11471011-69BE-C35D-F75E-319E2119AFF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3612193">
          <a:off x="6978471" y="1661321"/>
          <a:ext cx="669391" cy="6693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0.4031</cdr:x>
      <cdr:y>0.13089</cdr:y>
    </cdr:from>
    <cdr:to>
      <cdr:x>0.48407</cdr:x>
      <cdr:y>0.31247</cdr:y>
    </cdr:to>
    <cdr:pic>
      <cdr:nvPicPr>
        <cdr:cNvPr id="9" name="Picture 8">
          <a:extLst xmlns:a="http://schemas.openxmlformats.org/drawingml/2006/main">
            <a:ext uri="{FF2B5EF4-FFF2-40B4-BE49-F238E27FC236}">
              <a16:creationId xmlns:a16="http://schemas.microsoft.com/office/drawing/2014/main" id="{8F984E7D-DD0C-F412-EFAD-044EEE469C7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621146" y="669084"/>
          <a:ext cx="928255" cy="92825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0.54994</cdr:x>
      <cdr:y>0.66114</cdr:y>
    </cdr:from>
    <cdr:to>
      <cdr:x>0.62128</cdr:x>
      <cdr:y>0.82113</cdr:y>
    </cdr:to>
    <cdr:pic>
      <cdr:nvPicPr>
        <cdr:cNvPr id="12" name="Picture 11">
          <a:extLst xmlns:a="http://schemas.openxmlformats.org/drawingml/2006/main">
            <a:ext uri="{FF2B5EF4-FFF2-40B4-BE49-F238E27FC236}">
              <a16:creationId xmlns:a16="http://schemas.microsoft.com/office/drawing/2014/main" id="{4A610BF4-28BA-8D69-7350-B5A862F473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6304591" y="3379748"/>
          <a:ext cx="817849" cy="8178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0.48294</cdr:x>
      <cdr:y>0.66114</cdr:y>
    </cdr:from>
    <cdr:to>
      <cdr:x>0.55428</cdr:x>
      <cdr:y>0.82113</cdr:y>
    </cdr:to>
    <cdr:pic>
      <cdr:nvPicPr>
        <cdr:cNvPr id="13" name="Picture 12">
          <a:extLst xmlns:a="http://schemas.openxmlformats.org/drawingml/2006/main">
            <a:ext uri="{FF2B5EF4-FFF2-40B4-BE49-F238E27FC236}">
              <a16:creationId xmlns:a16="http://schemas.microsoft.com/office/drawing/2014/main" id="{55CD8AD0-E076-6F54-A751-4C7DA763C45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5536539" y="3379748"/>
          <a:ext cx="817849" cy="8178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0.50657</cdr:x>
      <cdr:y>0.62662</cdr:y>
    </cdr:from>
    <cdr:to>
      <cdr:x>0.59331</cdr:x>
      <cdr:y>0.82113</cdr:y>
    </cdr:to>
    <cdr:pic>
      <cdr:nvPicPr>
        <cdr:cNvPr id="14" name="Picture 13">
          <a:extLst xmlns:a="http://schemas.openxmlformats.org/drawingml/2006/main">
            <a:ext uri="{FF2B5EF4-FFF2-40B4-BE49-F238E27FC236}">
              <a16:creationId xmlns:a16="http://schemas.microsoft.com/office/drawing/2014/main" id="{503566A1-D273-879F-4E42-9757CF41449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807438" y="3203290"/>
          <a:ext cx="994307" cy="9943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0.31937</cdr:x>
      <cdr:y>0.56299</cdr:y>
    </cdr:from>
    <cdr:to>
      <cdr:x>0.39067</cdr:x>
      <cdr:y>0.71372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58FF2178-58E1-DA97-BEAC-D1E15E2399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3661269" y="2878006"/>
          <a:ext cx="817392" cy="7705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0.35502</cdr:x>
      <cdr:y>0.50855</cdr:y>
    </cdr:from>
    <cdr:to>
      <cdr:x>0.46197</cdr:x>
      <cdr:y>0.7006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07C61396-0D7F-D433-8E8D-109C1920D8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4069965" y="2599715"/>
          <a:ext cx="1226089" cy="9817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0.33969</cdr:x>
      <cdr:y>0.25369</cdr:y>
    </cdr:from>
    <cdr:to>
      <cdr:x>0.42066</cdr:x>
      <cdr:y>0.43527</cdr:y>
    </cdr:to>
    <cdr:pic>
      <cdr:nvPicPr>
        <cdr:cNvPr id="17" name="Picture 16">
          <a:extLst xmlns:a="http://schemas.openxmlformats.org/drawingml/2006/main">
            <a:ext uri="{FF2B5EF4-FFF2-40B4-BE49-F238E27FC236}">
              <a16:creationId xmlns:a16="http://schemas.microsoft.com/office/drawing/2014/main" id="{380C41B9-80AF-B56B-5FB5-EA9AC0CF95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3894227" y="1296866"/>
          <a:ext cx="928255" cy="92825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0.57505</cdr:x>
      <cdr:y>0.51916</cdr:y>
    </cdr:from>
    <cdr:to>
      <cdr:x>0.65155</cdr:x>
      <cdr:y>0.63939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EAECC69C-B55C-7731-79A0-AD7257A200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21102636">
          <a:off x="6592506" y="2653949"/>
          <a:ext cx="876910" cy="6146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0.38081</cdr:x>
      <cdr:y>0.37794</cdr:y>
    </cdr:from>
    <cdr:to>
      <cdr:x>0.43246</cdr:x>
      <cdr:y>0.5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E60C427-1108-12DD-A622-2C909A9EB31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4349741" y="1947951"/>
          <a:ext cx="623971" cy="5921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0.33485</cdr:x>
      <cdr:y>0.26693</cdr:y>
    </cdr:from>
    <cdr:to>
      <cdr:x>0.43067</cdr:x>
      <cdr:y>0.45399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27DF8DF1-7D15-C636-256D-BECBE27737C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3838764" y="1364545"/>
          <a:ext cx="1098506" cy="9562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0.41618</cdr:x>
      <cdr:y>0.03738</cdr:y>
    </cdr:from>
    <cdr:to>
      <cdr:x>0.52137</cdr:x>
      <cdr:y>0.26188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A5D21035-3788-4765-B079-A894D215CD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268088">
          <a:off x="4771175" y="191106"/>
          <a:ext cx="1205912" cy="11476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0.43808</cdr:x>
      <cdr:y>0.14441</cdr:y>
    </cdr:from>
    <cdr:to>
      <cdr:x>0.51326</cdr:x>
      <cdr:y>0.34829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465DDFD5-E34B-B77E-8957-33B5EF6016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5022199" y="738246"/>
          <a:ext cx="861874" cy="104223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0.43899</cdr:x>
      <cdr:y>0.71758</cdr:y>
    </cdr:from>
    <cdr:to>
      <cdr:x>0.47759</cdr:x>
      <cdr:y>0.80468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AD70A4F-44C3-012C-2C04-2A085A5EEF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32649" y="3668283"/>
          <a:ext cx="442463" cy="4452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0.41766</cdr:x>
      <cdr:y>0.72204</cdr:y>
    </cdr:from>
    <cdr:to>
      <cdr:x>0.45323</cdr:x>
      <cdr:y>0.80231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948501FB-5E6A-5F01-1B1A-0E5ABAFF04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788072" y="3691071"/>
          <a:ext cx="407762" cy="410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0.46298</cdr:x>
      <cdr:y>0.7189</cdr:y>
    </cdr:from>
    <cdr:to>
      <cdr:x>0.50158</cdr:x>
      <cdr:y>0.80599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2D19BE8C-507A-676C-A44A-A3EC75BC36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307719" y="3675000"/>
          <a:ext cx="442463" cy="4452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0.31417</cdr:x>
      <cdr:y>0.38415</cdr:y>
    </cdr:from>
    <cdr:to>
      <cdr:x>0.43144</cdr:x>
      <cdr:y>0.60096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B33E44D2-4BF1-2766-0C33-3DED5D9F89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601636" y="1963762"/>
          <a:ext cx="1344398" cy="110834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0.44017</cdr:x>
      <cdr:y>0.40964</cdr:y>
    </cdr:from>
    <cdr:to>
      <cdr:x>0.5601</cdr:x>
      <cdr:y>0.57225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C4D7017-899F-9D53-C323-CB9BA2FB004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22080" b="18556"/>
        <a:stretch xmlns:a="http://schemas.openxmlformats.org/drawingml/2006/main"/>
      </cdr:blipFill>
      <cdr:spPr>
        <a:xfrm xmlns:a="http://schemas.openxmlformats.org/drawingml/2006/main">
          <a:off x="5046167" y="2094078"/>
          <a:ext cx="1374932" cy="831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0.55419</cdr:x>
      <cdr:y>0.44611</cdr:y>
    </cdr:from>
    <cdr:to>
      <cdr:x>0.67626</cdr:x>
      <cdr:y>0.68647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49752AB9-4966-E6FC-F729-55838F1FC1E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353258" y="2280529"/>
          <a:ext cx="1399427" cy="122871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A2CEA-FF57-4175-9023-9FFFBA0609DF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1BD8-ABE2-4109-BCE5-470355BD0D7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6CC1-AD41-6342-1F08-BE0899238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9C31C-96F4-99CE-9136-2C08DBA4A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41DC-A2E0-C00E-79BB-6D5114F9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4BB4-509F-8C4F-E803-C0D9AA16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FC453-7362-8C03-0F61-245E1880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46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674A-42A2-3036-383B-68BEFD8D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0001D-AF9F-A752-6A6C-56B56CDA2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19954-9D6D-ABA6-7D34-CB745DDE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1865-3CFC-0E09-FA9D-AD35A8C6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9013-6939-F5A3-B8D8-3194230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307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EF1CA-6797-0712-F66D-C52844470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969CF-0C60-F4B7-852F-801FBCBE1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CD84-B267-F715-0616-F0D4AB87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CA79F-879A-7196-3F01-63683506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B844-1C11-BA4B-6103-DD35421B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075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138" y="312791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275D9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128D9-AD36-154B-A50D-39836D5D0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95" y="490437"/>
            <a:ext cx="2696523" cy="14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7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7686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39D94BA-F820-C34A-953D-EFBB2F7DCB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EA892213-6B62-A943-8890-249A0ADF6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4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6" y="0"/>
            <a:ext cx="1194326" cy="60851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earing a helmet&#10;&#10;Description automatically generated with low confidence">
            <a:extLst>
              <a:ext uri="{FF2B5EF4-FFF2-40B4-BE49-F238E27FC236}">
                <a16:creationId xmlns:a16="http://schemas.microsoft.com/office/drawing/2014/main" id="{ABDFA2BB-4ED5-CC4B-AEF6-2BF46B1EBB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4000"/>
          </a:blip>
          <a:srcRect l="17936" t="1472" r="11741"/>
          <a:stretch/>
        </p:blipFill>
        <p:spPr>
          <a:xfrm>
            <a:off x="-10193" y="0"/>
            <a:ext cx="1194326" cy="63167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44D190ED-57A0-424B-94EE-9CE14676C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F34E062A-46C9-174E-9475-06419EFF61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902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96890-F7F9-7046-9D8D-FFBED4114CAA}"/>
              </a:ext>
            </a:extLst>
          </p:cNvPr>
          <p:cNvSpPr/>
          <p:nvPr userDrawn="1"/>
        </p:nvSpPr>
        <p:spPr>
          <a:xfrm>
            <a:off x="-21020" y="0"/>
            <a:ext cx="1199722" cy="6264166"/>
          </a:xfrm>
          <a:prstGeom prst="rect">
            <a:avLst/>
          </a:prstGeom>
          <a:blipFill>
            <a:blip r:embed="rId2">
              <a:alphaModFix amt="55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 l="-526027" t="-14095" r="-248177" b="-15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D47FB5B-C740-2C46-8F21-1C707BBC5C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20A90F-677E-324B-8EC4-CDD2355D4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7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6049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482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91ECC0-7FB4-9046-9D5C-6B4489939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7000"/>
          </a:blip>
          <a:srcRect l="12317" r="12317"/>
          <a:stretch/>
        </p:blipFill>
        <p:spPr>
          <a:xfrm>
            <a:off x="-18287" y="0"/>
            <a:ext cx="1194326" cy="6348248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D32867C7-7D4D-704B-A83D-4B7072F255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17C4249-E03C-874C-B177-2E930F0ED7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4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79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72000"/>
          </a:blip>
          <a:srcRect t="-158" b="1"/>
          <a:stretch/>
        </p:blipFill>
        <p:spPr>
          <a:xfrm>
            <a:off x="-18287" y="1"/>
            <a:ext cx="1194326" cy="6379778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9D1C3A1-3041-704D-A015-D78E05DB3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3213792-4B63-8F48-9842-31D243EF8B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533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9000"/>
          </a:blip>
          <a:srcRect t="-5074" b="9390"/>
          <a:stretch/>
        </p:blipFill>
        <p:spPr>
          <a:xfrm>
            <a:off x="-18287" y="-342227"/>
            <a:ext cx="1194326" cy="6453352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163C2730-2399-244D-9CB1-C03EFA043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A99B1F7-5EC1-8242-BCDF-57F34CCE8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0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428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5000"/>
          </a:blip>
          <a:srcRect t="-7891" b="16573"/>
          <a:stretch/>
        </p:blipFill>
        <p:spPr>
          <a:xfrm>
            <a:off x="-18287" y="-578069"/>
            <a:ext cx="1194326" cy="668919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7830ED2-782C-864F-8593-C1CB95D07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D404E930-08B4-D54B-B6E1-292B0DA9D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E4CA-B40B-939C-08DB-EDCB6CF8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3BB3-A573-3DCC-A331-D337B5F0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44A2C-5F9D-554E-D135-1E683BAF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3A2F-2F96-76E5-2E72-424EB11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4764-DDE1-A070-BF45-3372EE4F3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72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638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2000"/>
          </a:blip>
          <a:srcRect t="-5231" b="9389"/>
          <a:stretch/>
        </p:blipFill>
        <p:spPr>
          <a:xfrm>
            <a:off x="-18287" y="-352738"/>
            <a:ext cx="1194326" cy="6637923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EF2FB2D0-98DC-9744-A655-3DD998B4E8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931473-6597-8C40-86FD-5765020DF0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5059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</a:blip>
          <a:srcRect t="15355" b="10879"/>
          <a:stretch/>
        </p:blipFill>
        <p:spPr>
          <a:xfrm>
            <a:off x="-18287" y="-1"/>
            <a:ext cx="1194326" cy="6505904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11257A3E-087C-9943-A69C-E34DBA629B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CC8EDA2F-CE0B-854D-B32C-1A9FD141D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35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692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41000"/>
          </a:blip>
          <a:srcRect t="-773" b="11533"/>
          <a:stretch/>
        </p:blipFill>
        <p:spPr>
          <a:xfrm>
            <a:off x="-18287" y="-84083"/>
            <a:ext cx="1194326" cy="6821214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A1403F28-BF24-5C4F-8DAA-372B70E127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6665EA2C-6FEF-954A-AB94-18EC4BEECC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20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23683" y="1597136"/>
            <a:ext cx="12215683" cy="5260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400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843533-8BE8-2A4B-AFD3-15140E3E4B30}"/>
              </a:ext>
            </a:extLst>
          </p:cNvPr>
          <p:cNvSpPr/>
          <p:nvPr userDrawn="1"/>
        </p:nvSpPr>
        <p:spPr>
          <a:xfrm>
            <a:off x="1176039" y="6643266"/>
            <a:ext cx="11015961" cy="214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A466F139-D44A-0543-8B6C-978AB017F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8123B846-2158-C041-BE48-707BA2AE4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0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  <a:lvl2pPr>
              <a:buClr>
                <a:srgbClr val="002060"/>
              </a:buClr>
              <a:defRPr/>
            </a:lvl2pPr>
            <a:lvl3pPr>
              <a:buClr>
                <a:srgbClr val="002060"/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8830A35-D99F-9B4F-B260-85083AD6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8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E65C6-ED10-0C49-92F8-020D16B82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86" y="1591595"/>
            <a:ext cx="12190413" cy="4985279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BFFBE501-CF13-EB40-B615-B1A6470B8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5EA27D0-3031-BB4F-A659-657794A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9B1054-E30A-3D40-AD1A-12B34F3A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908096"/>
            <a:ext cx="1004245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734277-5B9C-944C-AE2D-EE0911106EE2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88F0F63-14C1-1F41-B57A-EF6ABC1A38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796090"/>
            <a:ext cx="10042452" cy="4351338"/>
          </a:xfrm>
        </p:spPr>
        <p:txBody>
          <a:bodyPr/>
          <a:lstStyle>
            <a:lvl1pPr>
              <a:buClr>
                <a:srgbClr val="002060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00206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206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206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206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CE0E5-F42C-3B41-B46D-A1013E52A2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6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20593" y="0"/>
            <a:ext cx="1221028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26DC402-FEC0-2147-B247-EE1AB7A4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871207C1-BBD3-E84D-9A12-9829E1019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43D1C-C359-E144-BFC1-5C6426AF37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0B2294F-3B78-414C-9EF9-364821A3E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57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168EBA22-2975-324F-9FF0-AAE7EDE33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6" y="381000"/>
            <a:ext cx="12190413" cy="6477000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E1FD27AB-AB26-924E-A2E4-77CCEE7F13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15" name="Text Placeholder 49">
            <a:extLst>
              <a:ext uri="{FF2B5EF4-FFF2-40B4-BE49-F238E27FC236}">
                <a16:creationId xmlns:a16="http://schemas.microsoft.com/office/drawing/2014/main" id="{E48153B5-F868-0149-9EAA-5B0A26E22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96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66FAC-CCA8-8C43-AA7E-80E917E6F414}"/>
              </a:ext>
            </a:extLst>
          </p:cNvPr>
          <p:cNvSpPr/>
          <p:nvPr userDrawn="1"/>
        </p:nvSpPr>
        <p:spPr>
          <a:xfrm>
            <a:off x="4442690" y="2449901"/>
            <a:ext cx="7348353" cy="2074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A4AA70E-744A-A243-9B3A-6D5D34EF7A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88" y="691841"/>
            <a:ext cx="2626344" cy="1420781"/>
          </a:xfrm>
          <a:prstGeom prst="rect">
            <a:avLst/>
          </a:prstGeom>
        </p:spPr>
      </p:pic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1337" y="335263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BC2F-2C31-BBCA-D992-0CCC34EC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F124-9B5B-4896-51E4-3D9328C07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E792-C493-AA6B-10B9-3151ADCB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6282-510E-132A-AACD-1C0C3AB3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3D36-C9FE-395E-9A71-617800A5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05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A008-B6FF-1A43-80B5-2507F86C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C150E-6881-1846-9C98-24575E08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C33E7-582D-8F4E-B313-E4A13DBA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C87D-5EDE-4041-BD3D-5F88B96C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B6A62-F0B4-2140-B7D1-6C1748A7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9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2BC3-14A9-ED42-B10D-C4532D98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2815-F718-8F4C-81D8-30B7E03C9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0DE94-009A-C246-BFC3-67FA1FFE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7EA6C-5237-1D48-B454-A59076B5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8DA71-A37C-9848-8CCA-A3BD328A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FC24-35B5-9B47-9E44-AB174000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2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5B68-A449-2342-ACE3-676E0E1A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C188-F573-2B4D-AC96-19884CFE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AA15-FFA8-8744-9380-91D99748A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47FC1-CEA2-AC48-BDDE-238137BB4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6C6A1-23F2-C449-B880-3B368D29F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B869D-31BD-C245-B1A3-D042B294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0597-9B6E-7740-8F08-7B3F5976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D0C8B-F481-1A40-94E5-7E324DE9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1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1A70-D813-3B45-8596-DDD7E1DD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4C44-E867-7F4B-BE30-C6F6A58A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CEA35-5AB5-A145-BDEC-F467B8AE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52EF-9D62-8440-A607-54E7C2B1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2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EB0BD-F62A-594E-9FFD-2B04377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4A334-BE7B-E046-983E-FA062A07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EA629-2F2B-1D44-91EB-9966E68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30B8-CE35-D142-8CBC-79E3496A2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9CA17-349F-1D4D-ABE4-FD21C6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879-5BB9-E747-94E2-8762D30C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411E5-5CA0-C442-A679-4CFB1F35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18666-7604-734A-98DC-60AFEBDB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EE15F-C1A6-2A4A-BD81-DE1B0B72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66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8FC5-6332-8C4C-B3C8-4D140EF3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33C1E-75B3-774D-8712-98B8F865F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3FE79-F839-F242-A151-CBC32CA7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DD00D-929B-2A41-B9F0-45672D1C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75A8B-AA05-9C47-B0B1-1F9C295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E979F-1CFE-1A49-A1F5-E35DB497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96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6A25-B862-C940-B1AD-064F55E7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0403-7451-6B49-815F-48CE7406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4A22-ABC3-6E48-A4C1-C92C56D0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98556-739C-CC4B-B472-D33BC8AF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B9165-1D06-A249-A474-9BDF2F7E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90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B793C-B491-574C-A4FC-F1117D71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DA726-DDCA-E14D-8901-AA026A9CB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015C-A691-BB49-90EB-2EC3402D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4ABE5-7057-D14B-BF68-85715D0B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61FD-81F1-6448-AC6E-CF9BDD68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42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914988-ACC9-8B4C-B6CB-112FE5526955}"/>
              </a:ext>
            </a:extLst>
          </p:cNvPr>
          <p:cNvSpPr/>
          <p:nvPr userDrawn="1"/>
        </p:nvSpPr>
        <p:spPr>
          <a:xfrm>
            <a:off x="812802" y="0"/>
            <a:ext cx="91439" cy="6859200"/>
          </a:xfrm>
          <a:prstGeom prst="rect">
            <a:avLst/>
          </a:prstGeom>
          <a:solidFill>
            <a:srgbClr val="89CE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615CEF48-BE6A-6440-8157-8F2566DC8F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7205" y="360473"/>
            <a:ext cx="6375401" cy="70802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67" b="1">
                <a:solidFill>
                  <a:srgbClr val="00ABC3"/>
                </a:solidFill>
              </a:defRPr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GB" dirty="0"/>
              <a:t>Heading</a:t>
            </a:r>
            <a:endParaRPr lang="en-US" dirty="0"/>
          </a:p>
        </p:txBody>
      </p:sp>
      <p:sp>
        <p:nvSpPr>
          <p:cNvPr id="14" name="Text Placeholder 49">
            <a:extLst>
              <a:ext uri="{FF2B5EF4-FFF2-40B4-BE49-F238E27FC236}">
                <a16:creationId xmlns:a16="http://schemas.microsoft.com/office/drawing/2014/main" id="{B76B781C-7A7F-044D-A15D-759B879E6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202" y="1498600"/>
            <a:ext cx="9816956" cy="4465637"/>
          </a:xfrm>
          <a:prstGeom prst="rect">
            <a:avLst/>
          </a:prstGeom>
        </p:spPr>
        <p:txBody>
          <a:bodyPr>
            <a:noAutofit/>
          </a:bodyPr>
          <a:lstStyle>
            <a:lvl1pPr marL="383981" indent="-383981">
              <a:spcBef>
                <a:spcPts val="1600"/>
              </a:spcBef>
              <a:buClr>
                <a:srgbClr val="F26122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C9975-DA44-FF49-9599-D9BFEAE7C07B}"/>
              </a:ext>
            </a:extLst>
          </p:cNvPr>
          <p:cNvSpPr/>
          <p:nvPr userDrawn="1"/>
        </p:nvSpPr>
        <p:spPr>
          <a:xfrm>
            <a:off x="0" y="-600"/>
            <a:ext cx="812800" cy="6859200"/>
          </a:xfrm>
          <a:prstGeom prst="rect">
            <a:avLst/>
          </a:prstGeom>
          <a:solidFill>
            <a:srgbClr val="07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6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D8DF-190F-5F92-389B-0FD15B93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6E76-E919-EBF5-6E5C-1C14EEACE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80882-FB42-3AD2-6CD1-5021A9A3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6A33C-4DCB-52E2-D3C3-69D1D4AE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CDB39-2A73-EC0C-5E7E-9AA715AD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B5987-18F5-F1B9-328E-B5239F8F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6928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4506-2208-42DA-B8D5-5963CAB734A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1EA7-6FB4-012F-584B-578E5DE3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78D8D-5CBC-6592-67E1-D3A037ECE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90C4B-B6EC-3CE6-F478-FB9AE0BCB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23A1D-481C-5379-4A94-80759863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DF9D8-1902-4309-9931-59A7991B8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3C4EE-9B5C-AE8E-9662-0919C03B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2A66E-A6C3-B657-4B72-C97F3A48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E0031-21AF-F273-412E-B74745F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2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2935-BEC1-0D52-9A7C-2378337F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2EBC2-C5AE-FAE6-EB41-44643387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BFC46-86C0-3185-98A2-E0DDDB4A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F7DF4-7663-98EC-E2F1-A4738937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109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756E3-F3B6-0755-EA8D-1E3523CF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C6656-B94F-91D6-66FA-470191FB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AF169-908E-A5F5-BE38-395BAFDD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40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B644-0F79-7C21-F1A4-9AB091E9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0601-A1BD-C7CE-7B43-D00CF188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65427-26E5-A2BE-3977-722DE4E21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1CF48-3944-5F35-2FB7-70915DE4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69995-2124-927E-FFD8-DE82F04C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6AF3E-3089-BE90-6204-42EEA1A4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64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530F-282B-A559-B4BE-39BD6952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618E0-6516-00FE-EC4C-202A2C051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DA291-45A0-4918-3C4D-8B14483E5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533D3-C067-8084-69FD-AAECDF73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030D2-E830-C8E0-5ECC-C8F3E22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0CE51-E1F1-AC82-2E60-AD463697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543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66866-5A47-F26B-B11E-58485242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14AAB-4C19-3592-04FC-D178F4E1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777A-A2FB-7E81-74DF-DCD1CD38E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7B47-C238-473B-A26B-C368BBEB6ED5}" type="datetimeFigureOut">
              <a:rPr lang="en-IE" smtClean="0"/>
              <a:t>12/07/2023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DB73C-A6E8-0B2A-184D-3515B8C65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6BC2-72ED-5E68-ED54-3D35DCAD3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9EE3-0C70-4F66-9B60-C70E453203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52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BD634-387A-AE4B-9E97-9816058F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32" y="593725"/>
            <a:ext cx="10515600" cy="993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83A75-788C-4541-9FAB-36B4408D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83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58.gif"/><Relationship Id="rId4" Type="http://schemas.openxmlformats.org/officeDocument/2006/relationships/image" Target="../media/image34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43.png"/><Relationship Id="rId7" Type="http://schemas.openxmlformats.org/officeDocument/2006/relationships/image" Target="../media/image32.png"/><Relationship Id="rId12" Type="http://schemas.openxmlformats.org/officeDocument/2006/relationships/image" Target="../media/image62.sv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28.png"/><Relationship Id="rId10" Type="http://schemas.openxmlformats.org/officeDocument/2006/relationships/image" Target="../media/image60.sv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251">
            <a:extLst>
              <a:ext uri="{FF2B5EF4-FFF2-40B4-BE49-F238E27FC236}">
                <a16:creationId xmlns:a16="http://schemas.microsoft.com/office/drawing/2014/main" id="{BA5E7650-B6AA-A682-90A8-7C821FDA5058}"/>
              </a:ext>
            </a:extLst>
          </p:cNvPr>
          <p:cNvSpPr txBox="1"/>
          <p:nvPr/>
        </p:nvSpPr>
        <p:spPr>
          <a:xfrm>
            <a:off x="1943598" y="1315406"/>
            <a:ext cx="680636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69355C4-B661-F7B0-3845-80C4849C0264}"/>
              </a:ext>
            </a:extLst>
          </p:cNvPr>
          <p:cNvSpPr txBox="1"/>
          <p:nvPr/>
        </p:nvSpPr>
        <p:spPr>
          <a:xfrm>
            <a:off x="2409659" y="1751607"/>
            <a:ext cx="45557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DE94BF0-5CE8-8F22-E702-6CA8FD6F811A}"/>
              </a:ext>
            </a:extLst>
          </p:cNvPr>
          <p:cNvSpPr txBox="1"/>
          <p:nvPr/>
        </p:nvSpPr>
        <p:spPr>
          <a:xfrm>
            <a:off x="3540499" y="1742706"/>
            <a:ext cx="57099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Female</a:t>
            </a:r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6216CD31-B38F-8226-E75C-69512CA221A5}"/>
              </a:ext>
            </a:extLst>
          </p:cNvPr>
          <p:cNvCxnSpPr>
            <a:cxnSpLocks/>
          </p:cNvCxnSpPr>
          <p:nvPr/>
        </p:nvCxnSpPr>
        <p:spPr>
          <a:xfrm>
            <a:off x="1972534" y="1638571"/>
            <a:ext cx="333168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C2D97960-B2DC-B498-E2BF-44999EBFF519}"/>
              </a:ext>
            </a:extLst>
          </p:cNvPr>
          <p:cNvSpPr txBox="1"/>
          <p:nvPr/>
        </p:nvSpPr>
        <p:spPr>
          <a:xfrm>
            <a:off x="1943598" y="3801431"/>
            <a:ext cx="650178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Trigger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26A9C2E1-5EAC-61CF-43FF-255CD840CB07}"/>
              </a:ext>
            </a:extLst>
          </p:cNvPr>
          <p:cNvCxnSpPr>
            <a:cxnSpLocks/>
          </p:cNvCxnSpPr>
          <p:nvPr/>
        </p:nvCxnSpPr>
        <p:spPr>
          <a:xfrm>
            <a:off x="1943599" y="4103958"/>
            <a:ext cx="2860517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id="{E7FD1F97-FD04-FD2B-D710-FBEC59254165}"/>
              </a:ext>
            </a:extLst>
          </p:cNvPr>
          <p:cNvSpPr txBox="1"/>
          <p:nvPr/>
        </p:nvSpPr>
        <p:spPr>
          <a:xfrm>
            <a:off x="5764499" y="1321130"/>
            <a:ext cx="66300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4B60F6CE-DBB1-AC44-D84D-29545B04A6B5}"/>
              </a:ext>
            </a:extLst>
          </p:cNvPr>
          <p:cNvCxnSpPr>
            <a:cxnSpLocks/>
          </p:cNvCxnSpPr>
          <p:nvPr/>
        </p:nvCxnSpPr>
        <p:spPr>
          <a:xfrm flipV="1">
            <a:off x="5764499" y="1617932"/>
            <a:ext cx="5272956" cy="5725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F4BC0FEC-D94C-40E2-F40E-460AEB6CA8F4}"/>
              </a:ext>
            </a:extLst>
          </p:cNvPr>
          <p:cNvSpPr txBox="1"/>
          <p:nvPr/>
        </p:nvSpPr>
        <p:spPr>
          <a:xfrm>
            <a:off x="5594433" y="3801431"/>
            <a:ext cx="94032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Age Group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C220C77-440E-1D5B-E6D3-9750BB6B61F4}"/>
              </a:ext>
            </a:extLst>
          </p:cNvPr>
          <p:cNvCxnSpPr>
            <a:cxnSpLocks/>
          </p:cNvCxnSpPr>
          <p:nvPr/>
        </p:nvCxnSpPr>
        <p:spPr>
          <a:xfrm>
            <a:off x="5542824" y="4103958"/>
            <a:ext cx="2121865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E4B7B071-11CC-33F8-D70D-EFDF5AB3076D}"/>
              </a:ext>
            </a:extLst>
          </p:cNvPr>
          <p:cNvSpPr txBox="1"/>
          <p:nvPr/>
        </p:nvSpPr>
        <p:spPr>
          <a:xfrm>
            <a:off x="8301891" y="3801431"/>
            <a:ext cx="1655261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Employment Status</a:t>
            </a:r>
          </a:p>
        </p:txBody>
      </p: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9600E68D-EE5E-CC83-EA09-D989C2B71588}"/>
              </a:ext>
            </a:extLst>
          </p:cNvPr>
          <p:cNvCxnSpPr>
            <a:cxnSpLocks/>
          </p:cNvCxnSpPr>
          <p:nvPr/>
        </p:nvCxnSpPr>
        <p:spPr>
          <a:xfrm>
            <a:off x="8301890" y="4103958"/>
            <a:ext cx="3289746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341" name="Chart 340">
            <a:extLst>
              <a:ext uri="{FF2B5EF4-FFF2-40B4-BE49-F238E27FC236}">
                <a16:creationId xmlns:a16="http://schemas.microsoft.com/office/drawing/2014/main" id="{CDBB74DD-F9C9-7815-BDA5-7730219E7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984316"/>
              </p:ext>
            </p:extLst>
          </p:nvPr>
        </p:nvGraphicFramePr>
        <p:xfrm>
          <a:off x="5497113" y="4165424"/>
          <a:ext cx="2394194" cy="208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2" name="TextBox 341">
            <a:extLst>
              <a:ext uri="{FF2B5EF4-FFF2-40B4-BE49-F238E27FC236}">
                <a16:creationId xmlns:a16="http://schemas.microsoft.com/office/drawing/2014/main" id="{9ABFAE75-B9B1-1CC3-E060-51882DC33AFD}"/>
              </a:ext>
            </a:extLst>
          </p:cNvPr>
          <p:cNvSpPr txBox="1"/>
          <p:nvPr/>
        </p:nvSpPr>
        <p:spPr>
          <a:xfrm>
            <a:off x="2455547" y="2393246"/>
            <a:ext cx="48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E33CDFE-A46A-CCF3-BB54-64183DE2A5B3}"/>
              </a:ext>
            </a:extLst>
          </p:cNvPr>
          <p:cNvSpPr txBox="1"/>
          <p:nvPr/>
        </p:nvSpPr>
        <p:spPr>
          <a:xfrm>
            <a:off x="3547217" y="2505269"/>
            <a:ext cx="480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344" name="Chart 343">
            <a:extLst>
              <a:ext uri="{FF2B5EF4-FFF2-40B4-BE49-F238E27FC236}">
                <a16:creationId xmlns:a16="http://schemas.microsoft.com/office/drawing/2014/main" id="{CA2FA315-A26D-C7DA-7E2A-F8C35AD2A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029982"/>
              </p:ext>
            </p:extLst>
          </p:nvPr>
        </p:nvGraphicFramePr>
        <p:xfrm>
          <a:off x="1956782" y="4160688"/>
          <a:ext cx="2679245" cy="212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F46BA7-E660-A389-9865-CB5265B6CB1B}"/>
              </a:ext>
            </a:extLst>
          </p:cNvPr>
          <p:cNvSpPr txBox="1"/>
          <p:nvPr/>
        </p:nvSpPr>
        <p:spPr>
          <a:xfrm>
            <a:off x="9786347" y="4350252"/>
            <a:ext cx="1706307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Self Employed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E5605-F883-EF44-4DDA-69AB4F5E3CA6}"/>
              </a:ext>
            </a:extLst>
          </p:cNvPr>
          <p:cNvSpPr txBox="1"/>
          <p:nvPr/>
        </p:nvSpPr>
        <p:spPr>
          <a:xfrm>
            <a:off x="9788655" y="4716678"/>
            <a:ext cx="1706307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Non Worker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FE5901-906B-93EA-03E5-DC0BAEC3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277091"/>
            <a:ext cx="8565599" cy="11083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Farming Fatalities 2013 - 2022</a:t>
            </a:r>
            <a:br>
              <a:rPr lang="en-US" sz="36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rgbClr val="FF0000"/>
                </a:solidFill>
                <a:latin typeface="+mn-lt"/>
              </a:rPr>
              <a:t>Total Fatalities: 191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21B44-BD5A-E70B-C10A-E079C85F4CE2}"/>
              </a:ext>
            </a:extLst>
          </p:cNvPr>
          <p:cNvSpPr txBox="1"/>
          <p:nvPr/>
        </p:nvSpPr>
        <p:spPr>
          <a:xfrm>
            <a:off x="9788656" y="5061909"/>
            <a:ext cx="1706307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Family Worker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9EC65-923E-FBC9-DEC0-FEFE3FFC7D46}"/>
              </a:ext>
            </a:extLst>
          </p:cNvPr>
          <p:cNvSpPr txBox="1"/>
          <p:nvPr/>
        </p:nvSpPr>
        <p:spPr>
          <a:xfrm>
            <a:off x="9786346" y="5428335"/>
            <a:ext cx="1706307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Employee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A2302F-F5FF-EE9E-E694-CD92FC33EEBF}"/>
              </a:ext>
            </a:extLst>
          </p:cNvPr>
          <p:cNvSpPr txBox="1"/>
          <p:nvPr/>
        </p:nvSpPr>
        <p:spPr>
          <a:xfrm>
            <a:off x="9786345" y="5773566"/>
            <a:ext cx="1706307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Trainee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AF85B-7C72-C123-E70F-8F8F7C080FC6}"/>
              </a:ext>
            </a:extLst>
          </p:cNvPr>
          <p:cNvSpPr txBox="1"/>
          <p:nvPr/>
        </p:nvSpPr>
        <p:spPr>
          <a:xfrm>
            <a:off x="9343432" y="4319474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FE5048-AE7E-8AE3-E3E5-C637703620A4}"/>
              </a:ext>
            </a:extLst>
          </p:cNvPr>
          <p:cNvSpPr txBox="1"/>
          <p:nvPr/>
        </p:nvSpPr>
        <p:spPr>
          <a:xfrm>
            <a:off x="9388335" y="4716984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567C3C-567B-6556-44DD-5E6A889F0B53}"/>
              </a:ext>
            </a:extLst>
          </p:cNvPr>
          <p:cNvSpPr txBox="1"/>
          <p:nvPr/>
        </p:nvSpPr>
        <p:spPr>
          <a:xfrm>
            <a:off x="9388335" y="5065930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90F297-0043-A6C6-6288-3824CBF42A4F}"/>
              </a:ext>
            </a:extLst>
          </p:cNvPr>
          <p:cNvSpPr txBox="1"/>
          <p:nvPr/>
        </p:nvSpPr>
        <p:spPr>
          <a:xfrm>
            <a:off x="9388335" y="5421407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627AB-016D-9C6A-591C-8C8ECB2D8ACE}"/>
              </a:ext>
            </a:extLst>
          </p:cNvPr>
          <p:cNvSpPr txBox="1"/>
          <p:nvPr/>
        </p:nvSpPr>
        <p:spPr>
          <a:xfrm>
            <a:off x="9442882" y="5769338"/>
            <a:ext cx="48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6CD27-D02B-EB9D-E91B-90BDEC48C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38" y="2066146"/>
            <a:ext cx="1680361" cy="1560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C7EB9E-8C7B-CF0F-66BC-0333D6AD8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412" y="2048100"/>
            <a:ext cx="1554615" cy="1560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69DF9-CD8F-01BB-99E4-DE71FFC97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792" y="4604669"/>
            <a:ext cx="914479" cy="914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5F3B9-74A7-9E41-9508-E447DD97D999}"/>
              </a:ext>
            </a:extLst>
          </p:cNvPr>
          <p:cNvSpPr txBox="1"/>
          <p:nvPr/>
        </p:nvSpPr>
        <p:spPr>
          <a:xfrm>
            <a:off x="2367023" y="2443323"/>
            <a:ext cx="10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181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BCD84-8B24-39EE-5373-64CAD4139ED6}"/>
              </a:ext>
            </a:extLst>
          </p:cNvPr>
          <p:cNvSpPr txBox="1"/>
          <p:nvPr/>
        </p:nvSpPr>
        <p:spPr>
          <a:xfrm>
            <a:off x="3650227" y="2443323"/>
            <a:ext cx="4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AE7B80-D27F-AF1C-4052-546261C742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2"/>
          <a:stretch/>
        </p:blipFill>
        <p:spPr>
          <a:xfrm>
            <a:off x="6163056" y="1761202"/>
            <a:ext cx="4080319" cy="21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241416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Children / Young Person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FADCE-CC07-2EAA-E0EB-188ECD16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88" y="3213298"/>
            <a:ext cx="669311" cy="66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561FE-88ED-AC11-3916-0822BB58E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45" y="3213298"/>
            <a:ext cx="669311" cy="669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EB558-AD57-F078-2D81-FD944601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739" y="3068882"/>
            <a:ext cx="813794" cy="813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9ED6B-CDD6-3FE5-C3F3-E390BD4B8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3341">
            <a:off x="4678243" y="2479902"/>
            <a:ext cx="672292" cy="686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3BBCE2-E536-F5B6-2C6B-5F9FFC015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221180">
            <a:off x="5092526" y="2068713"/>
            <a:ext cx="535217" cy="540310"/>
          </a:xfrm>
          <a:prstGeom prst="rect">
            <a:avLst/>
          </a:prstGeom>
        </p:spPr>
      </p:pic>
      <p:pic>
        <p:nvPicPr>
          <p:cNvPr id="16" name="chart">
            <a:extLst>
              <a:ext uri="{FF2B5EF4-FFF2-40B4-BE49-F238E27FC236}">
                <a16:creationId xmlns:a16="http://schemas.microsoft.com/office/drawing/2014/main" id="{57BE65FD-F7F4-1EF2-3E22-E083DAC8F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12678">
            <a:off x="5289206" y="2500477"/>
            <a:ext cx="412636" cy="289214"/>
          </a:xfrm>
          <a:prstGeom prst="rect">
            <a:avLst/>
          </a:prstGeom>
        </p:spPr>
      </p:pic>
      <p:pic>
        <p:nvPicPr>
          <p:cNvPr id="17" name="Graphic 16" descr="High voltage outline">
            <a:extLst>
              <a:ext uri="{FF2B5EF4-FFF2-40B4-BE49-F238E27FC236}">
                <a16:creationId xmlns:a16="http://schemas.microsoft.com/office/drawing/2014/main" id="{64A8BFF7-E3FB-4859-6DBA-D960625348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1446" y="2144783"/>
            <a:ext cx="397812" cy="397812"/>
          </a:xfrm>
          <a:prstGeom prst="rect">
            <a:avLst/>
          </a:prstGeom>
        </p:spPr>
      </p:pic>
      <p:pic>
        <p:nvPicPr>
          <p:cNvPr id="2052" name="Picture 4" descr="trench Icon 1592659">
            <a:extLst>
              <a:ext uri="{FF2B5EF4-FFF2-40B4-BE49-F238E27FC236}">
                <a16:creationId xmlns:a16="http://schemas.microsoft.com/office/drawing/2014/main" id="{335DA89D-FC0C-45FA-7CD1-8F04B576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77" y="3677920"/>
            <a:ext cx="3876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7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260133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Involving Construction work on Farms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F71458ED-5005-E87B-CA58-71BE4D67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56" y="3177754"/>
            <a:ext cx="1610596" cy="1152732"/>
          </a:xfrm>
          <a:prstGeom prst="rect">
            <a:avLst/>
          </a:prstGeom>
        </p:spPr>
      </p:pic>
      <p:pic>
        <p:nvPicPr>
          <p:cNvPr id="4" name="chart">
            <a:extLst>
              <a:ext uri="{FF2B5EF4-FFF2-40B4-BE49-F238E27FC236}">
                <a16:creationId xmlns:a16="http://schemas.microsoft.com/office/drawing/2014/main" id="{73145D21-073E-EC2D-3CF3-CC8B25DB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0449">
            <a:off x="7294529" y="4127205"/>
            <a:ext cx="496168" cy="355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08BAB-C00C-70E7-5248-04C4839A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21180">
            <a:off x="4655760" y="4435814"/>
            <a:ext cx="860089" cy="868273"/>
          </a:xfrm>
          <a:prstGeom prst="rect">
            <a:avLst/>
          </a:prstGeom>
        </p:spPr>
      </p:pic>
      <p:pic>
        <p:nvPicPr>
          <p:cNvPr id="12" name="chart">
            <a:extLst>
              <a:ext uri="{FF2B5EF4-FFF2-40B4-BE49-F238E27FC236}">
                <a16:creationId xmlns:a16="http://schemas.microsoft.com/office/drawing/2014/main" id="{26D425A0-D396-6540-0E2C-DBD3A0441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78">
            <a:off x="4886379" y="5037955"/>
            <a:ext cx="663102" cy="464764"/>
          </a:xfrm>
          <a:prstGeom prst="rect">
            <a:avLst/>
          </a:prstGeom>
        </p:spPr>
      </p:pic>
      <p:pic>
        <p:nvPicPr>
          <p:cNvPr id="13" name="chart">
            <a:extLst>
              <a:ext uri="{FF2B5EF4-FFF2-40B4-BE49-F238E27FC236}">
                <a16:creationId xmlns:a16="http://schemas.microsoft.com/office/drawing/2014/main" id="{6BE5B131-7503-4EEB-3CCA-2009A02B6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65700" y="3823080"/>
            <a:ext cx="623971" cy="5921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5D876-E2F7-DC08-59DE-DD063804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154733" y="3239673"/>
            <a:ext cx="1098493" cy="956251"/>
          </a:xfrm>
          <a:prstGeom prst="rect">
            <a:avLst/>
          </a:prstGeom>
        </p:spPr>
      </p:pic>
      <p:pic>
        <p:nvPicPr>
          <p:cNvPr id="1026" name="Picture 2" descr="Bioswale Icon 4656335">
            <a:extLst>
              <a:ext uri="{FF2B5EF4-FFF2-40B4-BE49-F238E27FC236}">
                <a16:creationId xmlns:a16="http://schemas.microsoft.com/office/drawing/2014/main" id="{B56C765F-1902-823D-C8DE-D2BE55B3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2072640"/>
            <a:ext cx="942658" cy="6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Climbing outline">
            <a:extLst>
              <a:ext uri="{FF2B5EF4-FFF2-40B4-BE49-F238E27FC236}">
                <a16:creationId xmlns:a16="http://schemas.microsoft.com/office/drawing/2014/main" id="{62C9D932-EA0E-3D74-7257-252EB304EB1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70820">
            <a:off x="5420359" y="2128521"/>
            <a:ext cx="574040" cy="574040"/>
          </a:xfrm>
          <a:prstGeom prst="rect">
            <a:avLst/>
          </a:prstGeom>
        </p:spPr>
      </p:pic>
      <p:pic>
        <p:nvPicPr>
          <p:cNvPr id="19" name="Graphic 18" descr="Wave outline">
            <a:extLst>
              <a:ext uri="{FF2B5EF4-FFF2-40B4-BE49-F238E27FC236}">
                <a16:creationId xmlns:a16="http://schemas.microsoft.com/office/drawing/2014/main" id="{ACBDCB0D-6864-EE97-D59C-34D17316A29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88840" y="2321560"/>
            <a:ext cx="624840" cy="624840"/>
          </a:xfrm>
          <a:prstGeom prst="rect">
            <a:avLst/>
          </a:prstGeom>
        </p:spPr>
      </p:pic>
      <p:pic>
        <p:nvPicPr>
          <p:cNvPr id="20" name="chart">
            <a:extLst>
              <a:ext uri="{FF2B5EF4-FFF2-40B4-BE49-F238E27FC236}">
                <a16:creationId xmlns:a16="http://schemas.microsoft.com/office/drawing/2014/main" id="{E193AA92-1EC6-1E5C-5111-21AAE9B2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2678">
            <a:off x="4591739" y="2426835"/>
            <a:ext cx="663102" cy="4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5870"/>
              </p:ext>
            </p:extLst>
          </p:nvPr>
        </p:nvGraphicFramePr>
        <p:xfrm>
          <a:off x="363934" y="1468912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Fatalities by Age Group: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</p:txBody>
      </p:sp>
    </p:spTree>
    <p:extLst>
      <p:ext uri="{BB962C8B-B14F-4D97-AF65-F5344CB8AC3E}">
        <p14:creationId xmlns:p14="http://schemas.microsoft.com/office/powerpoint/2010/main" val="354622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693228"/>
              </p:ext>
            </p:extLst>
          </p:nvPr>
        </p:nvGraphicFramePr>
        <p:xfrm>
          <a:off x="363934" y="1468912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 per Month on</a:t>
            </a:r>
            <a:b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Farms 2013 - 2022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0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92808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7B67B-7DF6-2F1C-9083-F4694092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4364">
            <a:off x="4256738" y="2732216"/>
            <a:ext cx="1187041" cy="1187041"/>
          </a:xfrm>
          <a:prstGeom prst="rect">
            <a:avLst/>
          </a:prstGeom>
        </p:spPr>
      </p:pic>
      <p:pic>
        <p:nvPicPr>
          <p:cNvPr id="5" name="chart">
            <a:extLst>
              <a:ext uri="{FF2B5EF4-FFF2-40B4-BE49-F238E27FC236}">
                <a16:creationId xmlns:a16="http://schemas.microsoft.com/office/drawing/2014/main" id="{70B2E705-2FC9-68F9-237D-26EB8B83C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43" y="2144783"/>
            <a:ext cx="967375" cy="797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18D12-FE77-7628-3B1F-6A7A0AEBB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810279">
            <a:off x="4433347" y="4220205"/>
            <a:ext cx="758805" cy="766025"/>
          </a:xfrm>
          <a:prstGeom prst="rect">
            <a:avLst/>
          </a:prstGeom>
        </p:spPr>
      </p:pic>
      <p:pic>
        <p:nvPicPr>
          <p:cNvPr id="12" name="Graphic 11" descr="High voltage outline">
            <a:extLst>
              <a:ext uri="{FF2B5EF4-FFF2-40B4-BE49-F238E27FC236}">
                <a16:creationId xmlns:a16="http://schemas.microsoft.com/office/drawing/2014/main" id="{6A8B19C3-5B22-E9ED-6C8C-2BD9C4404F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1446" y="2144783"/>
            <a:ext cx="397812" cy="397812"/>
          </a:xfrm>
          <a:prstGeom prst="rect">
            <a:avLst/>
          </a:prstGeom>
        </p:spPr>
      </p:pic>
      <p:pic>
        <p:nvPicPr>
          <p:cNvPr id="8" name="chart">
            <a:extLst>
              <a:ext uri="{FF2B5EF4-FFF2-40B4-BE49-F238E27FC236}">
                <a16:creationId xmlns:a16="http://schemas.microsoft.com/office/drawing/2014/main" id="{A26D54E5-2776-9509-92A4-82D34A7704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258" y="4818763"/>
            <a:ext cx="1492731" cy="1295866"/>
          </a:xfrm>
          <a:prstGeom prst="rect">
            <a:avLst/>
          </a:prstGeom>
        </p:spPr>
      </p:pic>
      <p:pic>
        <p:nvPicPr>
          <p:cNvPr id="11" name="chart">
            <a:extLst>
              <a:ext uri="{FF2B5EF4-FFF2-40B4-BE49-F238E27FC236}">
                <a16:creationId xmlns:a16="http://schemas.microsoft.com/office/drawing/2014/main" id="{E5E4F501-D81D-089D-98A3-B15410627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303" y="3240911"/>
            <a:ext cx="1542995" cy="1442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04CFB-E2A1-F65A-0D46-2480D1F3B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4127" y="3825380"/>
            <a:ext cx="546025" cy="546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0D702-7C95-8C94-6132-A07479458B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2961" y="3825380"/>
            <a:ext cx="576310" cy="576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CBFBCA-7723-EDDF-DC4B-F52A7ED0FE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9572" y="3825380"/>
            <a:ext cx="502171" cy="651455"/>
          </a:xfrm>
          <a:prstGeom prst="rect">
            <a:avLst/>
          </a:prstGeom>
        </p:spPr>
      </p:pic>
      <p:pic>
        <p:nvPicPr>
          <p:cNvPr id="16" name="chart">
            <a:extLst>
              <a:ext uri="{FF2B5EF4-FFF2-40B4-BE49-F238E27FC236}">
                <a16:creationId xmlns:a16="http://schemas.microsoft.com/office/drawing/2014/main" id="{49EE9653-3E5A-3783-0646-565D0DBA7E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01777">
            <a:off x="4452865" y="4759170"/>
            <a:ext cx="585015" cy="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32822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49752AB9-4966-E6FC-F729-55838F1F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303" y="3309592"/>
            <a:ext cx="1399427" cy="1228717"/>
          </a:xfrm>
          <a:prstGeom prst="rect">
            <a:avLst/>
          </a:prstGeom>
        </p:spPr>
      </p:pic>
      <p:pic>
        <p:nvPicPr>
          <p:cNvPr id="4" name="chart">
            <a:extLst>
              <a:ext uri="{FF2B5EF4-FFF2-40B4-BE49-F238E27FC236}">
                <a16:creationId xmlns:a16="http://schemas.microsoft.com/office/drawing/2014/main" id="{6CD43C7D-0A2A-C3B1-DF33-B65FCEBF2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438" y="2785146"/>
            <a:ext cx="1097137" cy="942564"/>
          </a:xfrm>
          <a:prstGeom prst="rect">
            <a:avLst/>
          </a:prstGeom>
        </p:spPr>
      </p:pic>
      <p:pic>
        <p:nvPicPr>
          <p:cNvPr id="5" name="chart">
            <a:extLst>
              <a:ext uri="{FF2B5EF4-FFF2-40B4-BE49-F238E27FC236}">
                <a16:creationId xmlns:a16="http://schemas.microsoft.com/office/drawing/2014/main" id="{0E5B7674-0887-3D51-3CCB-244959FAF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37" y="2298583"/>
            <a:ext cx="882787" cy="8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294289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Livestock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3914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388926"/>
              </p:ext>
            </p:extLst>
          </p:nvPr>
        </p:nvGraphicFramePr>
        <p:xfrm>
          <a:off x="363934" y="1122218"/>
          <a:ext cx="11464132" cy="52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8268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37632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Machinery Fatalities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2279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276099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Load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DE24DCFC-DD14-B562-4360-8D2EFC3DB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15444" y="3071560"/>
            <a:ext cx="1299831" cy="13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76437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Drowning Fatalities: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F77AC-DACA-E5A7-B4D3-C90499583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47" y="5186198"/>
            <a:ext cx="818637" cy="720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C09FC-5EE8-EFC6-68D2-3AE67720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949" y="5181604"/>
            <a:ext cx="884140" cy="720959"/>
          </a:xfrm>
          <a:prstGeom prst="rect">
            <a:avLst/>
          </a:prstGeom>
        </p:spPr>
      </p:pic>
      <p:pic>
        <p:nvPicPr>
          <p:cNvPr id="3" name="chart">
            <a:extLst>
              <a:ext uri="{FF2B5EF4-FFF2-40B4-BE49-F238E27FC236}">
                <a16:creationId xmlns:a16="http://schemas.microsoft.com/office/drawing/2014/main" id="{878F35E4-25EA-4929-54CA-077C4BF94D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3" b="2050"/>
          <a:stretch/>
        </p:blipFill>
        <p:spPr>
          <a:xfrm rot="998668">
            <a:off x="7107795" y="3324905"/>
            <a:ext cx="811890" cy="9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2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CBBB90-2DD4-17FF-C875-7790BD8A9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787530"/>
              </p:ext>
            </p:extLst>
          </p:nvPr>
        </p:nvGraphicFramePr>
        <p:xfrm>
          <a:off x="363934" y="1445551"/>
          <a:ext cx="11464132" cy="511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C4691F4-FFEB-5DD8-DE50-EEDEF77F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201" y="277091"/>
            <a:ext cx="8565599" cy="84512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Fatalities 2013 – 2022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65 years: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2" name="chart">
            <a:extLst>
              <a:ext uri="{FF2B5EF4-FFF2-40B4-BE49-F238E27FC236}">
                <a16:creationId xmlns:a16="http://schemas.microsoft.com/office/drawing/2014/main" id="{06092BBD-9FE8-A826-42B0-7E1900869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07" y="2804481"/>
            <a:ext cx="1399427" cy="1228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DC7859-EF18-20CB-F7C8-96A6E3959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2004259"/>
            <a:ext cx="502396" cy="502406"/>
          </a:xfrm>
          <a:prstGeom prst="rect">
            <a:avLst/>
          </a:prstGeom>
        </p:spPr>
      </p:pic>
      <p:pic>
        <p:nvPicPr>
          <p:cNvPr id="14" name="chart">
            <a:extLst>
              <a:ext uri="{FF2B5EF4-FFF2-40B4-BE49-F238E27FC236}">
                <a16:creationId xmlns:a16="http://schemas.microsoft.com/office/drawing/2014/main" id="{EED722CD-6CC6-7607-607D-9A82F3991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37" y="2194114"/>
            <a:ext cx="739982" cy="610046"/>
          </a:xfrm>
          <a:prstGeom prst="rect">
            <a:avLst/>
          </a:prstGeom>
        </p:spPr>
      </p:pic>
      <p:pic>
        <p:nvPicPr>
          <p:cNvPr id="15" name="chart">
            <a:extLst>
              <a:ext uri="{FF2B5EF4-FFF2-40B4-BE49-F238E27FC236}">
                <a16:creationId xmlns:a16="http://schemas.microsoft.com/office/drawing/2014/main" id="{5E2F3B7F-8FAE-0A3B-8791-3FEA45530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507" y="4490885"/>
            <a:ext cx="1743465" cy="1513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19D561-DEA3-79C5-9057-BF7801EEC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1715">
            <a:off x="4073268" y="3596440"/>
            <a:ext cx="1090824" cy="1113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B88C5-A916-63D6-27E6-71CB46EF7C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810279">
            <a:off x="4443507" y="2503165"/>
            <a:ext cx="758805" cy="766025"/>
          </a:xfrm>
          <a:prstGeom prst="rect">
            <a:avLst/>
          </a:prstGeom>
        </p:spPr>
      </p:pic>
      <p:pic>
        <p:nvPicPr>
          <p:cNvPr id="18" name="chart">
            <a:extLst>
              <a:ext uri="{FF2B5EF4-FFF2-40B4-BE49-F238E27FC236}">
                <a16:creationId xmlns:a16="http://schemas.microsoft.com/office/drawing/2014/main" id="{6BD2A86D-F3DF-1AB3-1E3F-B207D7C5E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01777">
            <a:off x="4463025" y="3042130"/>
            <a:ext cx="585015" cy="4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7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FileStatus xmlns="http://schemas.microsoft.com/sharepoint/v3">Live</eDocs_FileStatus>
    <TaxCatchAll xmlns="4cbf3351-d73e-4d97-86c2-ee497a1ada90"/>
    <eDocs_YearTaxHTField0 xmlns="f4f2b167-8056-44da-88ae-f973edf89aea">
      <Terms xmlns="http://schemas.microsoft.com/office/infopath/2007/PartnerControls"/>
    </eDocs_YearTaxHTField0>
    <eDocs_DocumentTopicsTaxHTField0 xmlns="f4f2b167-8056-44da-88ae-f973edf89aea">
      <Terms xmlns="http://schemas.microsoft.com/office/infopath/2007/PartnerControls"/>
    </eDocs_DocumentTopicsTaxHTField0>
    <eDocs_SeriesSubSeriesTaxHTField0 xmlns="f4f2b167-8056-44da-88ae-f973edf89aea">
      <Terms xmlns="http://schemas.microsoft.com/office/infopath/2007/PartnerControls"/>
    </eDocs_SeriesSubSeriesTaxHTField0>
    <eDocs_SecurityClassificationTaxHTField0 xmlns="f4f2b167-8056-44da-88ae-f973edf89a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5abae98d-4ca0-4543-9a4f-a9f8054d316c</TermId>
        </TermInfo>
      </Terms>
    </eDocs_SecurityClassificationTaxHTField0>
    <eDocs_FileName xmlns="http://schemas.microsoft.com/sharepoint/v3">0</eDocs_FileName>
    <eDocs_FileTopicsTaxHTField0 xmlns="f4f2b167-8056-44da-88ae-f973edf89aea">
      <Terms xmlns="http://schemas.microsoft.com/office/infopath/2007/PartnerControls"/>
    </eDocs_FileTopic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77707FFC614F624A9A31D9B6DA83301F" ma:contentTypeVersion="14" ma:contentTypeDescription="Create a new document for eDocs" ma:contentTypeScope="" ma:versionID="46567b9168952953e293e97789a54274">
  <xsd:schema xmlns:xsd="http://www.w3.org/2001/XMLSchema" xmlns:xs="http://www.w3.org/2001/XMLSchema" xmlns:p="http://schemas.microsoft.com/office/2006/metadata/properties" xmlns:ns1="http://schemas.microsoft.com/sharepoint/v3" xmlns:ns2="f4f2b167-8056-44da-88ae-f973edf89aea" xmlns:ns3="4cbf3351-d73e-4d97-86c2-ee497a1ada90" targetNamespace="http://schemas.microsoft.com/office/2006/metadata/properties" ma:root="true" ma:fieldsID="72c26cc13466d37c53c0f12026cec3a8" ns1:_="" ns2:_="" ns3:_="">
    <xsd:import namespace="http://schemas.microsoft.com/sharepoint/v3"/>
    <xsd:import namespace="f4f2b167-8056-44da-88ae-f973edf89aea"/>
    <xsd:import namespace="4cbf3351-d73e-4d97-86c2-ee497a1ada90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2:eDocs_SeriesSubSeriesTaxHTField0" minOccurs="0"/>
                <xsd:element ref="ns2:eDocs_YearTaxHTField0" minOccurs="0"/>
                <xsd:element ref="ns1:eDocs_FileName" minOccurs="0"/>
                <xsd:element ref="ns1:eDocs_FileStatus"/>
                <xsd:element ref="ns2:eDocs_FileTopicsTaxHTField0" minOccurs="0"/>
                <xsd:element ref="ns2:eDocs_SecurityClassification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eDocs_FileName" ma:index="19" nillable="true" ma:displayName="File Name" ma:default="0" ma:description="File Number" ma:indexed="true" ma:internalName="eDocs_FileName">
      <xsd:simpleType>
        <xsd:restriction base="dms:Text">
          <xsd:maxLength value="100"/>
        </xsd:restriction>
      </xsd:simpleType>
    </xsd:element>
    <xsd:element name="eDocs_FileStatus" ma:index="20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2b167-8056-44da-88ae-f973edf89aea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fieldId="{fbaa881f-c4ae-443f-9fda-fbdd527793d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15" nillable="true" ma:taxonomy="true" ma:internalName="eDocs_SeriesSubSeriesTaxHTField0" ma:taxonomyFieldName="eDocs_SeriesSubSeries" ma:displayName="Sub Series" ma:fieldId="{11f8bb48-43d6-459a-8b80-9123185593c7}" ma:sspId="0c62dd59-2bd5-4113-a83d-2d8721f41b56" ma:termSetId="3ad211d0-3017-47d3-ab04-bac4bbf8bd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7" nillable="true" ma:taxonomy="true" ma:internalName="eDocs_YearTaxHTField0" ma:taxonomyFieldName="eDocs_Year" ma:displayName="Year" ma:indexed="true" ma:fieldId="{7b1b8a72-8553-41e1-8dd7-5ce464e281f2}" ma:sspId="0c62dd59-2bd5-4113-a83d-2d8721f41b56" ma:termSetId="8b1e78e5-372e-459a-93db-ef257fb3d2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1" nillable="true" ma:taxonomy="true" ma:internalName="eDocs_FileTopicsTaxHTField0" ma:taxonomyFieldName="eDocs_FileTopics" ma:displayName="File Topics" ma:default="" ma:fieldId="{602c691f-3efa-402d-ab5c-baa8c240a9e7}" ma:taxonomyMulti="true" ma:sspId="0c62dd59-2bd5-4113-a83d-2d8721f41b56" ma:termSetId="285a29cd-660e-4e54-8757-517f127049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curityClassificationTaxHTField0" ma:index="23" nillable="true" ma:taxonomy="true" ma:internalName="eDocs_SecurityClassificationTaxHTField0" ma:taxonomyFieldName="eDocs_SecurityClassification" ma:displayName="Security Classification" ma:default="1;#Unclassified|5abae98d-4ca0-4543-9a4f-a9f8054d316c" ma:fieldId="{6bbd3faf-a5ab-4e5e-b8a6-a5e099cef439}" ma:sspId="0c62dd59-2bd5-4113-a83d-2d8721f41b56" ma:termSetId="6ba49623-f300-48dd-863b-990dd2a0c7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f3351-d73e-4d97-86c2-ee497a1ada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a94405e-c5a8-4b8f-9c3f-1e9b3c29e276}" ma:internalName="TaxCatchAll" ma:showField="CatchAllData" ma:web="4cbf3351-d73e-4d97-86c2-ee497a1ada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?mso-contentType ?>
<p:Policy xmlns:p="office.server.policy" id="" local="true">
  <p:Name>eDocument</p:Name>
  <p:Description/>
  <p:Statement/>
  <p:PolicyItems/>
</p:Policy>
</file>

<file path=customXml/itemProps1.xml><?xml version="1.0" encoding="utf-8"?>
<ds:datastoreItem xmlns:ds="http://schemas.openxmlformats.org/officeDocument/2006/customXml" ds:itemID="{0FA4B1CF-0067-45FF-8B9D-6A8927E62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EE8E78-A3A1-4950-8140-FE12624853BB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cbf3351-d73e-4d97-86c2-ee497a1ada90"/>
    <ds:schemaRef ds:uri="f4f2b167-8056-44da-88ae-f973edf89ae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7900CB1-9426-46E2-91D4-5442F021A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f2b167-8056-44da-88ae-f973edf89aea"/>
    <ds:schemaRef ds:uri="4cbf3351-d73e-4d97-86c2-ee497a1ad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3501B0-CB3B-430D-8F92-289201F5E42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E6D5316-2348-456F-9536-5BDD4FC52BD8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231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5_Office Theme</vt:lpstr>
      <vt:lpstr>Farming Fatalities 2013 - 2022 Total Fatalities: 191</vt:lpstr>
      <vt:lpstr>Farming Fatalities 2013 – 2022 Total Fatalities: 191</vt:lpstr>
      <vt:lpstr>Farming Fatalities 2013 – 2022 Vehicle Fatalities: 86</vt:lpstr>
      <vt:lpstr>Farming Fatalities 2013 – 2022 Livestock Fatalities: 34</vt:lpstr>
      <vt:lpstr>Farming Fatalities 2013 – 2022 Falls Fatalities: 22</vt:lpstr>
      <vt:lpstr>Farming Fatalities 2013 – 2022 Machinery Fatalities: 14</vt:lpstr>
      <vt:lpstr>Farming Fatalities 2013 – 2022 Heavy Load Fatalities: 14</vt:lpstr>
      <vt:lpstr>Farming Fatalities 2013 – 2022 Drowning Fatalities: 12</vt:lpstr>
      <vt:lpstr>Farming Fatalities 2013 – 2022 Over 65 years: 90</vt:lpstr>
      <vt:lpstr>Farming Fatalities 2013 – 2022 Children / Young Person: 21</vt:lpstr>
      <vt:lpstr>Farming Fatalities 2013 – 2022 Involving Construction work on Farms: 13</vt:lpstr>
      <vt:lpstr>Farming Fatalities 2013 – 2022 Total Fatalities by Age Group: 191</vt:lpstr>
      <vt:lpstr>Fatalities per Month on Farms 2013 - 2022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Fatalities 2013 – 2022 Total Fatalities: 189</dc:title>
  <dc:creator>Peter Foley</dc:creator>
  <cp:lastModifiedBy>Caoimhe McBride</cp:lastModifiedBy>
  <cp:revision>63</cp:revision>
  <dcterms:created xsi:type="dcterms:W3CDTF">2023-01-24T14:08:47Z</dcterms:created>
  <dcterms:modified xsi:type="dcterms:W3CDTF">2023-07-12T08:32:44Z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0x0101000BC94875665D404BB1351B53C41FD2C00077707FFC614F624A9A31D9B6DA83301F</vt:lpwstr>
  </property>
</Properties>
</file>