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67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 varScale="1">
        <p:scale>
          <a:sx n="71" d="100"/>
          <a:sy n="71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tlas\Data\Users\2010\SEC\Statistics\Enquiries\Anthony%20Morahan\livestockfats.brf.12nov2010.hj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tlas\Data\Users\2010\SEC\Statistics\Enquiries\Anthony%20Morahan\livestockfats.brf.12nov2010.hj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tlas\Data\Users\2010\SEC\Statistics\Enquiries\Anthony%20Morahan\livestockfats.brf.12nov2010.hj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tlas\Data\Users\2010\SEC\Statistics\Enquiries\Anthony%20Morahan\livestockfats.brf.12nov2010.hj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Livestock Fatalities by Age Group (HSA)</a:t>
            </a:r>
          </a:p>
          <a:p>
            <a:pPr>
              <a:defRPr sz="1600"/>
            </a:pPr>
            <a:r>
              <a:rPr lang="en-US" sz="1600"/>
              <a:t>2000</a:t>
            </a:r>
            <a:r>
              <a:rPr lang="en-US" sz="1600" baseline="0"/>
              <a:t> - 2010</a:t>
            </a:r>
            <a:endParaRPr lang="en-US" sz="1600"/>
          </a:p>
        </c:rich>
      </c:tx>
      <c:layout>
        <c:manualLayout>
          <c:xMode val="edge"/>
          <c:yMode val="edge"/>
          <c:x val="0.22506506506506524"/>
          <c:y val="2.315963606286186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2812812812812813"/>
          <c:y val="0.12903225806451613"/>
          <c:w val="0.75121215703892852"/>
          <c:h val="0.8544251447477245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4.7502936006873053E-2"/>
                  <c:y val="0.15595553037259932"/>
                </c:manualLayout>
              </c:layout>
              <c:showVal val="1"/>
              <c:showPercent val="1"/>
              <c:separator>
</c:separator>
            </c:dLbl>
            <c:dLbl>
              <c:idx val="1"/>
              <c:layout>
                <c:manualLayout>
                  <c:x val="-0.18378165567141946"/>
                  <c:y val="-0.10394794943436041"/>
                </c:manualLayout>
              </c:layout>
              <c:showVal val="1"/>
              <c:showPercent val="1"/>
              <c:separator>
</c:separator>
            </c:dLbl>
            <c:dLbl>
              <c:idx val="2"/>
              <c:layout>
                <c:manualLayout>
                  <c:x val="0.21134717394559921"/>
                  <c:y val="-8.492396266843831E-2"/>
                </c:manualLayout>
              </c:layout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Percent val="1"/>
            <c:separator>
</c:separator>
            <c:showLeaderLines val="1"/>
          </c:dLbls>
          <c:cat>
            <c:strRef>
              <c:f>Age!$E$2:$G$2</c:f>
              <c:strCache>
                <c:ptCount val="3"/>
                <c:pt idx="0">
                  <c:v>0-17 years</c:v>
                </c:pt>
                <c:pt idx="1">
                  <c:v>18-64 years</c:v>
                </c:pt>
                <c:pt idx="2">
                  <c:v>65+ years</c:v>
                </c:pt>
              </c:strCache>
            </c:strRef>
          </c:cat>
          <c:val>
            <c:numRef>
              <c:f>Age!$E$3:$G$3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14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21667762250439421"/>
          <c:y val="0.80728082686934599"/>
          <c:w val="0.5631021572753856"/>
          <c:h val="0.1794830112737148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1800"/>
            </a:pPr>
            <a:r>
              <a:rPr lang="en-US" sz="1800" b="1" i="0" baseline="0"/>
              <a:t>Bull-Related Fatalities by Breed (HSA)</a:t>
            </a:r>
            <a:endParaRPr lang="en-US" sz="1800"/>
          </a:p>
          <a:p>
            <a:pPr>
              <a:defRPr sz="1800"/>
            </a:pPr>
            <a:r>
              <a:rPr lang="en-US" sz="1800" b="1" i="0" baseline="0"/>
              <a:t>2000 - 2010</a:t>
            </a:r>
          </a:p>
        </c:rich>
      </c:tx>
      <c:layout>
        <c:manualLayout>
          <c:xMode val="edge"/>
          <c:yMode val="edge"/>
          <c:x val="0.25116200169635283"/>
          <c:y val="5.2009542976601764E-2"/>
        </c:manualLayout>
      </c:layout>
    </c:title>
    <c:view3D>
      <c:rotX val="30"/>
      <c:rotY val="280"/>
      <c:perspective val="30"/>
    </c:view3D>
    <c:plotArea>
      <c:layout>
        <c:manualLayout>
          <c:layoutTarget val="inner"/>
          <c:xMode val="edge"/>
          <c:yMode val="edge"/>
          <c:x val="0.12383375742154383"/>
          <c:y val="0.12750136789905483"/>
          <c:w val="0.7341144570669127"/>
          <c:h val="0.8339818417639429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6402930549711816E-3"/>
                  <c:y val="9.9118864685627237E-2"/>
                </c:manualLayout>
              </c:layout>
              <c:showVal val="1"/>
              <c:showPercent val="1"/>
              <c:separator>
</c:separator>
            </c:dLbl>
            <c:dLbl>
              <c:idx val="1"/>
              <c:layout>
                <c:manualLayout>
                  <c:x val="-0.13060133704660964"/>
                  <c:y val="-8.8649651717677025E-2"/>
                </c:manualLayout>
              </c:layout>
              <c:showVal val="1"/>
              <c:showPercent val="1"/>
              <c:separator>
</c:separator>
            </c:dLbl>
            <c:dLbl>
              <c:idx val="5"/>
              <c:layout>
                <c:manualLayout>
                  <c:x val="0.12793245309985116"/>
                  <c:y val="-9.4170034704484845E-2"/>
                </c:manualLayout>
              </c:layout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Percent val="1"/>
            <c:separator>
</c:separator>
          </c:dLbls>
          <c:cat>
            <c:strRef>
              <c:f>bulls!$D$3:$D$8</c:f>
              <c:strCache>
                <c:ptCount val="6"/>
                <c:pt idx="0">
                  <c:v>Charolais</c:v>
                </c:pt>
                <c:pt idx="1">
                  <c:v>Limousin</c:v>
                </c:pt>
                <c:pt idx="2">
                  <c:v>Montbeliarde</c:v>
                </c:pt>
                <c:pt idx="3">
                  <c:v>Hereford</c:v>
                </c:pt>
                <c:pt idx="4">
                  <c:v>Simmental</c:v>
                </c:pt>
                <c:pt idx="5">
                  <c:v>Friesian</c:v>
                </c:pt>
              </c:strCache>
            </c:strRef>
          </c:cat>
          <c:val>
            <c:numRef>
              <c:f>bulls!$E$3:$E$8</c:f>
              <c:numCache>
                <c:formatCode>General</c:formatCode>
                <c:ptCount val="6"/>
                <c:pt idx="0">
                  <c:v>6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</c:pie3DChart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Livestock Fatalities by Animal Type (HSA)</a:t>
            </a:r>
            <a:endParaRPr lang="en-US"/>
          </a:p>
          <a:p>
            <a:pPr>
              <a:defRPr/>
            </a:pPr>
            <a:r>
              <a:rPr lang="en-US" sz="1800" b="1" i="0" baseline="0"/>
              <a:t>2000 - 2010</a:t>
            </a:r>
          </a:p>
        </c:rich>
      </c:tx>
      <c:layout>
        <c:manualLayout>
          <c:xMode val="edge"/>
          <c:yMode val="edge"/>
          <c:x val="0.20263337082864638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7619047619047624E-2"/>
          <c:y val="6.4046579330422154E-2"/>
          <c:w val="0.84232200974878135"/>
          <c:h val="0.9359534206695792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5995238095238135"/>
                  <c:y val="-8.8092012515902762E-2"/>
                </c:manualLayout>
              </c:layout>
              <c:showVal val="1"/>
              <c:showPercent val="1"/>
              <c:separator>
</c:separator>
            </c:dLbl>
            <c:dLbl>
              <c:idx val="1"/>
              <c:layout>
                <c:manualLayout>
                  <c:x val="0.13222587176602923"/>
                  <c:y val="-0.17069995071576768"/>
                </c:manualLayout>
              </c:layout>
              <c:showVal val="1"/>
              <c:showPercent val="1"/>
              <c:separator>
</c:separator>
            </c:dLbl>
            <c:dLbl>
              <c:idx val="2"/>
              <c:layout>
                <c:manualLayout>
                  <c:x val="0.17292058492688414"/>
                  <c:y val="2.0543960389230832E-2"/>
                </c:manualLayout>
              </c:layout>
              <c:showVal val="1"/>
              <c:showPercent val="1"/>
              <c:separator>
</c:separator>
            </c:dLbl>
            <c:dLbl>
              <c:idx val="3"/>
              <c:layout>
                <c:manualLayout>
                  <c:x val="8.0110386201724768E-2"/>
                  <c:y val="0.12496215070617786"/>
                </c:manualLayout>
              </c:layout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Percent val="1"/>
            <c:separator>
</c:separator>
            <c:showLeaderLines val="1"/>
          </c:dLbls>
          <c:cat>
            <c:strRef>
              <c:f>'livestock type'!$D$1:$G$1</c:f>
              <c:strCache>
                <c:ptCount val="4"/>
                <c:pt idx="0">
                  <c:v>Bulls </c:v>
                </c:pt>
                <c:pt idx="1">
                  <c:v>Cows </c:v>
                </c:pt>
                <c:pt idx="2">
                  <c:v>Cattle</c:v>
                </c:pt>
                <c:pt idx="3">
                  <c:v>Mare</c:v>
                </c:pt>
              </c:strCache>
            </c:strRef>
          </c:cat>
          <c:val>
            <c:numRef>
              <c:f>'livestock type'!$D$2:$G$2</c:f>
              <c:numCache>
                <c:formatCode>General</c:formatCode>
                <c:ptCount val="4"/>
                <c:pt idx="0">
                  <c:v>14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30136962879640083"/>
          <c:y val="0.84108310696970734"/>
          <c:w val="0.41291608548931424"/>
          <c:h val="0.15626173365883866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Livestock Fatalities by Work Activity (HSA)</a:t>
            </a:r>
          </a:p>
          <a:p>
            <a:pPr>
              <a:defRPr sz="1600"/>
            </a:pPr>
            <a:r>
              <a:rPr lang="en-US" sz="1600"/>
              <a:t>2000</a:t>
            </a:r>
            <a:r>
              <a:rPr lang="en-US" sz="1600" baseline="0"/>
              <a:t> - 2010</a:t>
            </a:r>
            <a:endParaRPr lang="en-US" sz="1600"/>
          </a:p>
        </c:rich>
      </c:tx>
      <c:layout>
        <c:manualLayout>
          <c:xMode val="edge"/>
          <c:yMode val="edge"/>
          <c:x val="0.22506506506506521"/>
          <c:y val="2.315963606286186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0020020020020037E-3"/>
          <c:y val="0.12572373862696443"/>
          <c:w val="0.75121215703892852"/>
          <c:h val="0.8544251447477245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8907900026010271"/>
                  <c:y val="3.9726200478041991E-2"/>
                </c:manualLayout>
              </c:layout>
              <c:showVal val="1"/>
              <c:showPercent val="1"/>
              <c:separator>
</c:separator>
            </c:dLbl>
            <c:dLbl>
              <c:idx val="4"/>
              <c:layout>
                <c:manualLayout>
                  <c:x val="6.6559758377067554E-2"/>
                  <c:y val="0.10289787269794552"/>
                </c:manualLayout>
              </c:layout>
              <c:showVal val="1"/>
              <c:showPercent val="1"/>
              <c:separator>
</c:separator>
            </c:dLbl>
            <c:dLbl>
              <c:idx val="5"/>
              <c:layout>
                <c:manualLayout>
                  <c:x val="2.5244265187513718E-2"/>
                  <c:y val="0.1124219997130351"/>
                </c:manualLayout>
              </c:layout>
              <c:showVal val="1"/>
              <c:showPercent val="1"/>
              <c:separator>
</c:separator>
            </c:dLbl>
            <c:dLbl>
              <c:idx val="6"/>
              <c:layout>
                <c:manualLayout>
                  <c:x val="3.3925736760382429E-2"/>
                  <c:y val="0.10010668021336051"/>
                </c:manualLayout>
              </c:layout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Percent val="1"/>
            <c:separator>
</c:separator>
          </c:dLbls>
          <c:cat>
            <c:strRef>
              <c:f>'work activity'!$E$3:$E$8</c:f>
              <c:strCache>
                <c:ptCount val="6"/>
                <c:pt idx="0">
                  <c:v>Herding</c:v>
                </c:pt>
                <c:pt idx="1">
                  <c:v>Unloading</c:v>
                </c:pt>
                <c:pt idx="2">
                  <c:v>Farmyard</c:v>
                </c:pt>
                <c:pt idx="3">
                  <c:v>Loading</c:v>
                </c:pt>
                <c:pt idx="4">
                  <c:v>Vet testing</c:v>
                </c:pt>
                <c:pt idx="5">
                  <c:v>Attending to Horse</c:v>
                </c:pt>
              </c:strCache>
            </c:strRef>
          </c:cat>
          <c:val>
            <c:numRef>
              <c:f>'work activity'!$F$3:$F$8</c:f>
              <c:numCache>
                <c:formatCode>General</c:formatCode>
                <c:ptCount val="6"/>
                <c:pt idx="0">
                  <c:v>12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3920014502691656"/>
          <c:y val="0.29776883348638494"/>
          <c:w val="0.25715904881259188"/>
          <c:h val="0.53018815576092626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328BC-0945-4F54-A2C8-8078FA57FAB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BC1A1-6C99-479E-9C78-B402D43499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400175" y="1509712"/>
          <a:ext cx="6343650" cy="3838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107504" y="3933056"/>
            <a:ext cx="2088232" cy="1152128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948264" y="4437112"/>
            <a:ext cx="2088232" cy="1152128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 w="127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51520" y="35730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Friesian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39552" y="260648"/>
            <a:ext cx="8280920" cy="6490012"/>
            <a:chOff x="539552" y="260648"/>
            <a:chExt cx="8280920" cy="6490012"/>
          </a:xfrm>
        </p:grpSpPr>
        <p:sp>
          <p:nvSpPr>
            <p:cNvPr id="12" name="Right Arrow 11"/>
            <p:cNvSpPr/>
            <p:nvPr/>
          </p:nvSpPr>
          <p:spPr>
            <a:xfrm rot="12443596">
              <a:off x="2521770" y="1872625"/>
              <a:ext cx="504056" cy="288032"/>
            </a:xfrm>
            <a:prstGeom prst="rightArrow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39552" y="1052736"/>
              <a:ext cx="2088232" cy="1152128"/>
            </a:xfrm>
            <a:prstGeom prst="ellipse">
              <a:avLst/>
            </a:prstGeom>
            <a:blipFill>
              <a:blip r:embed="rId4" cstate="print"/>
              <a:stretch>
                <a:fillRect/>
              </a:stretch>
            </a:blipFill>
            <a:ln w="1270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619672" y="5085184"/>
              <a:ext cx="2088232" cy="1152128"/>
            </a:xfrm>
            <a:prstGeom prst="ellipse">
              <a:avLst/>
            </a:prstGeom>
            <a:blipFill>
              <a:blip r:embed="rId5" cstate="print"/>
              <a:stretch>
                <a:fillRect/>
              </a:stretch>
            </a:blipFill>
            <a:ln w="1270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660232" y="1124744"/>
              <a:ext cx="2088232" cy="1152128"/>
            </a:xfrm>
            <a:prstGeom prst="ellipse">
              <a:avLst/>
            </a:prstGeom>
            <a:blipFill>
              <a:blip r:embed="rId6" cstate="print"/>
              <a:stretch>
                <a:fillRect/>
              </a:stretch>
            </a:blipFill>
            <a:ln w="1270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283968" y="5157192"/>
              <a:ext cx="2088232" cy="1152128"/>
            </a:xfrm>
            <a:prstGeom prst="ellipse">
              <a:avLst/>
            </a:prstGeom>
            <a:blipFill dpi="0" rotWithShape="1">
              <a:blip r:embed="rId7" cstate="print"/>
              <a:srcRect/>
              <a:stretch>
                <a:fillRect l="1000"/>
              </a:stretch>
            </a:blipFill>
            <a:ln w="12700"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 rot="4269551">
              <a:off x="3845827" y="4811964"/>
              <a:ext cx="846036" cy="288032"/>
            </a:xfrm>
            <a:prstGeom prst="rightArrow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rot="1242469">
              <a:off x="5511962" y="4469399"/>
              <a:ext cx="1457091" cy="288032"/>
            </a:xfrm>
            <a:prstGeom prst="rightArrow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ight Arrow 16"/>
            <p:cNvSpPr/>
            <p:nvPr/>
          </p:nvSpPr>
          <p:spPr>
            <a:xfrm rot="18673346">
              <a:off x="6811135" y="2434312"/>
              <a:ext cx="782735" cy="288032"/>
            </a:xfrm>
            <a:prstGeom prst="rightArrow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 rot="6027513">
              <a:off x="2248887" y="4391926"/>
              <a:ext cx="1087863" cy="288032"/>
            </a:xfrm>
            <a:prstGeom prst="rightArrow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 rot="8024079">
              <a:off x="1789950" y="3710664"/>
              <a:ext cx="504056" cy="288032"/>
            </a:xfrm>
            <a:prstGeom prst="rightArrow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4" name="Chart 3"/>
            <p:cNvGraphicFramePr/>
            <p:nvPr/>
          </p:nvGraphicFramePr>
          <p:xfrm>
            <a:off x="828675" y="260648"/>
            <a:ext cx="7486650" cy="56162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7236296" y="5661248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dirty="0" err="1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Montbeliarde</a:t>
              </a:r>
              <a:endPara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72000" y="6381328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Hereford</a:t>
              </a:r>
              <a:endPara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35696" y="6309320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Simmental</a:t>
              </a:r>
              <a:endPara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76256" y="764704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dirty="0" err="1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Limousin</a:t>
              </a:r>
              <a:endPara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5576" y="692696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dirty="0" err="1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Charolais</a:t>
              </a:r>
              <a:endPara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238250" y="692696"/>
          <a:ext cx="6667500" cy="4917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043608" y="1124744"/>
          <a:ext cx="7060257" cy="4439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62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14</cp:revision>
  <dcterms:created xsi:type="dcterms:W3CDTF">2010-11-12T10:53:55Z</dcterms:created>
  <dcterms:modified xsi:type="dcterms:W3CDTF">2010-11-16T16:31:35Z</dcterms:modified>
</cp:coreProperties>
</file>