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4.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5.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6.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7.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6"/>
    <p:sldMasterId id="2147483677" r:id="rId7"/>
    <p:sldMasterId id="2147483689" r:id="rId8"/>
  </p:sldMasterIdLst>
  <p:notesMasterIdLst>
    <p:notesMasterId r:id="rId141"/>
  </p:notesMasterIdLst>
  <p:handoutMasterIdLst>
    <p:handoutMasterId r:id="rId142"/>
  </p:handoutMasterIdLst>
  <p:sldIdLst>
    <p:sldId id="1754" r:id="rId9"/>
    <p:sldId id="1096" r:id="rId10"/>
    <p:sldId id="1742" r:id="rId11"/>
    <p:sldId id="1731" r:id="rId12"/>
    <p:sldId id="1696" r:id="rId13"/>
    <p:sldId id="1739" r:id="rId14"/>
    <p:sldId id="997" r:id="rId15"/>
    <p:sldId id="998" r:id="rId16"/>
    <p:sldId id="999" r:id="rId17"/>
    <p:sldId id="1021" r:id="rId18"/>
    <p:sldId id="1022" r:id="rId19"/>
    <p:sldId id="1036" r:id="rId20"/>
    <p:sldId id="1081" r:id="rId21"/>
    <p:sldId id="1737" r:id="rId22"/>
    <p:sldId id="1729" r:id="rId23"/>
    <p:sldId id="1738" r:id="rId24"/>
    <p:sldId id="1758" r:id="rId25"/>
    <p:sldId id="1698" r:id="rId26"/>
    <p:sldId id="1061" r:id="rId27"/>
    <p:sldId id="1028" r:id="rId28"/>
    <p:sldId id="1477" r:id="rId29"/>
    <p:sldId id="1480" r:id="rId30"/>
    <p:sldId id="1472" r:id="rId31"/>
    <p:sldId id="1473" r:id="rId32"/>
    <p:sldId id="1487" r:id="rId33"/>
    <p:sldId id="1474" r:id="rId34"/>
    <p:sldId id="1478" r:id="rId35"/>
    <p:sldId id="1479" r:id="rId36"/>
    <p:sldId id="1481" r:id="rId37"/>
    <p:sldId id="1400" r:id="rId38"/>
    <p:sldId id="1460" r:id="rId39"/>
    <p:sldId id="1459" r:id="rId40"/>
    <p:sldId id="1029" r:id="rId41"/>
    <p:sldId id="1489" r:id="rId42"/>
    <p:sldId id="1067" r:id="rId43"/>
    <p:sldId id="1485" r:id="rId44"/>
    <p:sldId id="1088" r:id="rId45"/>
    <p:sldId id="1089" r:id="rId46"/>
    <p:sldId id="1090" r:id="rId47"/>
    <p:sldId id="1091" r:id="rId48"/>
    <p:sldId id="1461" r:id="rId49"/>
    <p:sldId id="1033" r:id="rId50"/>
    <p:sldId id="1177" r:id="rId51"/>
    <p:sldId id="1178" r:id="rId52"/>
    <p:sldId id="1035" r:id="rId53"/>
    <p:sldId id="1482" r:id="rId54"/>
    <p:sldId id="1484" r:id="rId55"/>
    <p:sldId id="1734" r:id="rId56"/>
    <p:sldId id="1735" r:id="rId57"/>
    <p:sldId id="1736" r:id="rId58"/>
    <p:sldId id="1740" r:id="rId59"/>
    <p:sldId id="1743" r:id="rId60"/>
    <p:sldId id="1744" r:id="rId61"/>
    <p:sldId id="1745" r:id="rId62"/>
    <p:sldId id="1746" r:id="rId63"/>
    <p:sldId id="1747" r:id="rId64"/>
    <p:sldId id="1753" r:id="rId65"/>
    <p:sldId id="1750" r:id="rId66"/>
    <p:sldId id="1751" r:id="rId67"/>
    <p:sldId id="948" r:id="rId68"/>
    <p:sldId id="1755" r:id="rId69"/>
    <p:sldId id="1490" r:id="rId70"/>
    <p:sldId id="1491" r:id="rId71"/>
    <p:sldId id="1492" r:id="rId72"/>
    <p:sldId id="1494" r:id="rId73"/>
    <p:sldId id="1493" r:id="rId74"/>
    <p:sldId id="1495" r:id="rId75"/>
    <p:sldId id="1496" r:id="rId76"/>
    <p:sldId id="1499" r:id="rId77"/>
    <p:sldId id="1500" r:id="rId78"/>
    <p:sldId id="1501" r:id="rId79"/>
    <p:sldId id="1502" r:id="rId80"/>
    <p:sldId id="1503" r:id="rId81"/>
    <p:sldId id="1505" r:id="rId82"/>
    <p:sldId id="1510" r:id="rId83"/>
    <p:sldId id="1718" r:id="rId84"/>
    <p:sldId id="1719" r:id="rId85"/>
    <p:sldId id="1511" r:id="rId86"/>
    <p:sldId id="1514" r:id="rId87"/>
    <p:sldId id="1515" r:id="rId88"/>
    <p:sldId id="1517" r:id="rId89"/>
    <p:sldId id="1518" r:id="rId90"/>
    <p:sldId id="1519" r:id="rId91"/>
    <p:sldId id="1520" r:id="rId92"/>
    <p:sldId id="1524" r:id="rId93"/>
    <p:sldId id="1521" r:id="rId94"/>
    <p:sldId id="1522" r:id="rId95"/>
    <p:sldId id="1523" r:id="rId96"/>
    <p:sldId id="1527" r:id="rId97"/>
    <p:sldId id="1528" r:id="rId98"/>
    <p:sldId id="1529" r:id="rId99"/>
    <p:sldId id="1530" r:id="rId100"/>
    <p:sldId id="1533" r:id="rId101"/>
    <p:sldId id="1534" r:id="rId102"/>
    <p:sldId id="1535" r:id="rId103"/>
    <p:sldId id="1536" r:id="rId104"/>
    <p:sldId id="1537" r:id="rId105"/>
    <p:sldId id="1538" r:id="rId106"/>
    <p:sldId id="1723" r:id="rId107"/>
    <p:sldId id="1724" r:id="rId108"/>
    <p:sldId id="1725" r:id="rId109"/>
    <p:sldId id="1539" r:id="rId110"/>
    <p:sldId id="1540" r:id="rId111"/>
    <p:sldId id="1544" r:id="rId112"/>
    <p:sldId id="1546" r:id="rId113"/>
    <p:sldId id="1547" r:id="rId114"/>
    <p:sldId id="1548" r:id="rId115"/>
    <p:sldId id="1549" r:id="rId116"/>
    <p:sldId id="1550" r:id="rId117"/>
    <p:sldId id="1551" r:id="rId118"/>
    <p:sldId id="1552" r:id="rId119"/>
    <p:sldId id="1553" r:id="rId120"/>
    <p:sldId id="1705" r:id="rId121"/>
    <p:sldId id="1712" r:id="rId122"/>
    <p:sldId id="1713" r:id="rId123"/>
    <p:sldId id="1557" r:id="rId124"/>
    <p:sldId id="1727" r:id="rId125"/>
    <p:sldId id="1730" r:id="rId126"/>
    <p:sldId id="1563" r:id="rId127"/>
    <p:sldId id="1565" r:id="rId128"/>
    <p:sldId id="1566" r:id="rId129"/>
    <p:sldId id="1567" r:id="rId130"/>
    <p:sldId id="1700" r:id="rId131"/>
    <p:sldId id="1701" r:id="rId132"/>
    <p:sldId id="1720" r:id="rId133"/>
    <p:sldId id="1722" r:id="rId134"/>
    <p:sldId id="1568" r:id="rId135"/>
    <p:sldId id="1586" r:id="rId136"/>
    <p:sldId id="1569" r:id="rId137"/>
    <p:sldId id="1571" r:id="rId138"/>
    <p:sldId id="1572" r:id="rId139"/>
    <p:sldId id="1577" r:id="rId140"/>
  </p:sldIdLst>
  <p:sldSz cx="9144000" cy="6858000" type="screen4x3"/>
  <p:notesSz cx="6662738" cy="9906000"/>
  <p:custShowLst>
    <p:custShow name="NISO CLP workshop Version 1" id="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UNNELA Outi" initials="OT" lastIdx="1" clrIdx="0"/>
  <p:cmAuthor id="1" name="caroline_walsh" initials="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5D43"/>
    <a:srgbClr val="FFFEFD"/>
    <a:srgbClr val="F5521F"/>
    <a:srgbClr val="575FF7"/>
    <a:srgbClr val="8479D5"/>
    <a:srgbClr val="350BE5"/>
    <a:srgbClr val="3028C8"/>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67" autoAdjust="0"/>
    <p:restoredTop sz="88859" autoAdjust="0"/>
  </p:normalViewPr>
  <p:slideViewPr>
    <p:cSldViewPr snapToObjects="1">
      <p:cViewPr>
        <p:scale>
          <a:sx n="66" d="100"/>
          <a:sy n="66" d="100"/>
        </p:scale>
        <p:origin x="-1470" y="-288"/>
      </p:cViewPr>
      <p:guideLst>
        <p:guide orient="horz" pos="2160"/>
        <p:guide pos="2880"/>
      </p:guideLst>
    </p:cSldViewPr>
  </p:slideViewPr>
  <p:outlineViewPr>
    <p:cViewPr>
      <p:scale>
        <a:sx n="33" d="100"/>
        <a:sy n="33" d="100"/>
      </p:scale>
      <p:origin x="78" y="51408"/>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p:scale>
          <a:sx n="100" d="100"/>
          <a:sy n="100" d="100"/>
        </p:scale>
        <p:origin x="-1042" y="922"/>
      </p:cViewPr>
      <p:guideLst>
        <p:guide orient="horz" pos="3119"/>
        <p:guide pos="209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presProps" Target="presProps.xml"/><Relationship Id="rId5" Type="http://schemas.openxmlformats.org/officeDocument/2006/relationships/customXml" Target="../customXml/item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slide" Target="slides/slide132.xml"/><Relationship Id="rId14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notesMaster" Target="notesMasters/notesMaster1.xml"/><Relationship Id="rId146" Type="http://schemas.openxmlformats.org/officeDocument/2006/relationships/theme" Target="theme/theme1.xml"/><Relationship Id="rId7" Type="http://schemas.openxmlformats.org/officeDocument/2006/relationships/slideMaster" Target="slideMasters/slideMaster2.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handoutMaster" Target="handoutMasters/handoutMaster1.xml"/></Relationships>
</file>

<file path=ppt/diagrams/_rels/data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1C0CF0-497F-4671-BB02-2B3556E646B6}"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GB"/>
        </a:p>
      </dgm:t>
    </dgm:pt>
    <dgm:pt modelId="{652609A8-7121-40BC-AB16-6B0480B8E34D}">
      <dgm:prSet phldrT="[Text]" custT="1"/>
      <dgm:spPr/>
      <dgm:t>
        <a:bodyPr/>
        <a:lstStyle/>
        <a:p>
          <a:r>
            <a:rPr lang="en-GB" sz="1100" b="1" dirty="0" smtClean="0"/>
            <a:t>Hazard Identification</a:t>
          </a:r>
          <a:r>
            <a:rPr lang="en-GB" sz="1100" dirty="0" smtClean="0"/>
            <a:t>	</a:t>
          </a:r>
          <a:endParaRPr lang="en-GB" sz="1100" dirty="0"/>
        </a:p>
      </dgm:t>
    </dgm:pt>
    <dgm:pt modelId="{6738AA7F-13B3-43FB-8456-5089B1D98B1E}" type="parTrans" cxnId="{E217C5FD-B40E-42EE-ABE5-FCDEB0FAB283}">
      <dgm:prSet/>
      <dgm:spPr/>
      <dgm:t>
        <a:bodyPr/>
        <a:lstStyle/>
        <a:p>
          <a:endParaRPr lang="en-GB"/>
        </a:p>
      </dgm:t>
    </dgm:pt>
    <dgm:pt modelId="{7C7C95A6-D8E2-4D5C-8D89-293295DAE222}" type="sibTrans" cxnId="{E217C5FD-B40E-42EE-ABE5-FCDEB0FAB283}">
      <dgm:prSet/>
      <dgm:spPr/>
      <dgm:t>
        <a:bodyPr/>
        <a:lstStyle/>
        <a:p>
          <a:endParaRPr lang="en-GB"/>
        </a:p>
      </dgm:t>
    </dgm:pt>
    <dgm:pt modelId="{77292B16-4651-4206-8B37-190E5301BFA7}">
      <dgm:prSet phldrT="[Text]"/>
      <dgm:spPr/>
      <dgm:t>
        <a:bodyPr/>
        <a:lstStyle/>
        <a:p>
          <a:r>
            <a:rPr lang="en-GB" b="1" dirty="0" smtClean="0"/>
            <a:t>Hazard Classificatio</a:t>
          </a:r>
          <a:r>
            <a:rPr lang="en-GB" dirty="0" smtClean="0"/>
            <a:t>n </a:t>
          </a:r>
          <a:endParaRPr lang="en-GB" dirty="0"/>
        </a:p>
      </dgm:t>
    </dgm:pt>
    <dgm:pt modelId="{4F056245-9C16-43F2-BBFB-67ADB3658C28}" type="parTrans" cxnId="{1C4467FB-72C6-468F-B0F7-97D56BFAF02C}">
      <dgm:prSet/>
      <dgm:spPr/>
      <dgm:t>
        <a:bodyPr/>
        <a:lstStyle/>
        <a:p>
          <a:endParaRPr lang="en-GB"/>
        </a:p>
      </dgm:t>
    </dgm:pt>
    <dgm:pt modelId="{732845DA-F3E5-4967-81D1-BBEB291995B1}" type="sibTrans" cxnId="{1C4467FB-72C6-468F-B0F7-97D56BFAF02C}">
      <dgm:prSet/>
      <dgm:spPr/>
      <dgm:t>
        <a:bodyPr/>
        <a:lstStyle/>
        <a:p>
          <a:endParaRPr lang="en-GB"/>
        </a:p>
      </dgm:t>
    </dgm:pt>
    <dgm:pt modelId="{A28956B4-DA84-40F6-9C35-36C36BAC8096}">
      <dgm:prSet phldrT="[Text]"/>
      <dgm:spPr/>
      <dgm:t>
        <a:bodyPr/>
        <a:lstStyle/>
        <a:p>
          <a:r>
            <a:rPr lang="en-GB" b="1" dirty="0" smtClean="0"/>
            <a:t>Hazard Communication </a:t>
          </a:r>
          <a:endParaRPr lang="en-GB" b="1" dirty="0"/>
        </a:p>
      </dgm:t>
    </dgm:pt>
    <dgm:pt modelId="{82B48C3B-9B46-4BD2-A163-88B9EFD1814C}" type="parTrans" cxnId="{57D2E51B-5232-4521-8485-1624B5A6EFD9}">
      <dgm:prSet/>
      <dgm:spPr/>
      <dgm:t>
        <a:bodyPr/>
        <a:lstStyle/>
        <a:p>
          <a:endParaRPr lang="en-GB"/>
        </a:p>
      </dgm:t>
    </dgm:pt>
    <dgm:pt modelId="{EB5A9BE0-C037-4A20-91D0-767BEF5B56DA}" type="sibTrans" cxnId="{57D2E51B-5232-4521-8485-1624B5A6EFD9}">
      <dgm:prSet/>
      <dgm:spPr/>
      <dgm:t>
        <a:bodyPr/>
        <a:lstStyle/>
        <a:p>
          <a:endParaRPr lang="en-GB"/>
        </a:p>
      </dgm:t>
    </dgm:pt>
    <dgm:pt modelId="{4667D3AB-24A4-48C3-BC61-4A46EA64C256}">
      <dgm:prSet phldrT="[Text]"/>
      <dgm:spPr/>
      <dgm:t>
        <a:bodyPr/>
        <a:lstStyle/>
        <a:p>
          <a:r>
            <a:rPr lang="en-GB" b="1" dirty="0" smtClean="0"/>
            <a:t>Risk Assessment </a:t>
          </a:r>
          <a:endParaRPr lang="en-GB" b="1" dirty="0"/>
        </a:p>
      </dgm:t>
    </dgm:pt>
    <dgm:pt modelId="{8E9475B4-7B62-45AD-A580-D12B83FDA712}" type="parTrans" cxnId="{B9555B19-299E-45FF-B451-AB377F207F40}">
      <dgm:prSet/>
      <dgm:spPr/>
      <dgm:t>
        <a:bodyPr/>
        <a:lstStyle/>
        <a:p>
          <a:endParaRPr lang="en-GB"/>
        </a:p>
      </dgm:t>
    </dgm:pt>
    <dgm:pt modelId="{CAE2002F-408B-4252-AB8A-689181A15C0E}" type="sibTrans" cxnId="{B9555B19-299E-45FF-B451-AB377F207F40}">
      <dgm:prSet/>
      <dgm:spPr/>
      <dgm:t>
        <a:bodyPr/>
        <a:lstStyle/>
        <a:p>
          <a:endParaRPr lang="en-GB"/>
        </a:p>
      </dgm:t>
    </dgm:pt>
    <dgm:pt modelId="{6613655B-F85C-4530-947B-C90C1F6358DD}">
      <dgm:prSet phldrT="[Text]"/>
      <dgm:spPr/>
      <dgm:t>
        <a:bodyPr/>
        <a:lstStyle/>
        <a:p>
          <a:r>
            <a:rPr lang="en-GB" b="1" dirty="0" smtClean="0"/>
            <a:t>Risk  Management </a:t>
          </a:r>
          <a:endParaRPr lang="en-GB" b="1" dirty="0"/>
        </a:p>
      </dgm:t>
    </dgm:pt>
    <dgm:pt modelId="{AB7D3E9D-2A3B-4210-99CB-6BE0FC73BAA4}" type="parTrans" cxnId="{548F7C0C-D123-445E-8B98-C3AA91CA1812}">
      <dgm:prSet/>
      <dgm:spPr/>
      <dgm:t>
        <a:bodyPr/>
        <a:lstStyle/>
        <a:p>
          <a:endParaRPr lang="en-GB"/>
        </a:p>
      </dgm:t>
    </dgm:pt>
    <dgm:pt modelId="{23D61328-89B4-40F8-B6D9-566203FCA10E}" type="sibTrans" cxnId="{548F7C0C-D123-445E-8B98-C3AA91CA1812}">
      <dgm:prSet/>
      <dgm:spPr/>
      <dgm:t>
        <a:bodyPr/>
        <a:lstStyle/>
        <a:p>
          <a:endParaRPr lang="en-GB"/>
        </a:p>
      </dgm:t>
    </dgm:pt>
    <dgm:pt modelId="{C817B404-271A-4248-9682-B06D9CDEFF53}" type="pres">
      <dgm:prSet presAssocID="{881C0CF0-497F-4671-BB02-2B3556E646B6}" presName="cycle" presStyleCnt="0">
        <dgm:presLayoutVars>
          <dgm:dir/>
          <dgm:resizeHandles val="exact"/>
        </dgm:presLayoutVars>
      </dgm:prSet>
      <dgm:spPr/>
      <dgm:t>
        <a:bodyPr/>
        <a:lstStyle/>
        <a:p>
          <a:endParaRPr lang="en-GB"/>
        </a:p>
      </dgm:t>
    </dgm:pt>
    <dgm:pt modelId="{CBCBDBD0-D4EA-4014-8ABA-92DA5484CBB7}" type="pres">
      <dgm:prSet presAssocID="{652609A8-7121-40BC-AB16-6B0480B8E34D}" presName="node" presStyleLbl="node1" presStyleIdx="0" presStyleCnt="5">
        <dgm:presLayoutVars>
          <dgm:bulletEnabled val="1"/>
        </dgm:presLayoutVars>
      </dgm:prSet>
      <dgm:spPr/>
      <dgm:t>
        <a:bodyPr/>
        <a:lstStyle/>
        <a:p>
          <a:endParaRPr lang="en-GB"/>
        </a:p>
      </dgm:t>
    </dgm:pt>
    <dgm:pt modelId="{D7DC4A3F-6C04-412B-8CE4-F3BE7F8E5146}" type="pres">
      <dgm:prSet presAssocID="{7C7C95A6-D8E2-4D5C-8D89-293295DAE222}" presName="sibTrans" presStyleLbl="sibTrans2D1" presStyleIdx="0" presStyleCnt="5"/>
      <dgm:spPr/>
      <dgm:t>
        <a:bodyPr/>
        <a:lstStyle/>
        <a:p>
          <a:endParaRPr lang="en-GB"/>
        </a:p>
      </dgm:t>
    </dgm:pt>
    <dgm:pt modelId="{1576B461-A9E5-4DD7-A39A-8E9664937A45}" type="pres">
      <dgm:prSet presAssocID="{7C7C95A6-D8E2-4D5C-8D89-293295DAE222}" presName="connectorText" presStyleLbl="sibTrans2D1" presStyleIdx="0" presStyleCnt="5"/>
      <dgm:spPr/>
      <dgm:t>
        <a:bodyPr/>
        <a:lstStyle/>
        <a:p>
          <a:endParaRPr lang="en-GB"/>
        </a:p>
      </dgm:t>
    </dgm:pt>
    <dgm:pt modelId="{6D8FB443-B612-4448-81E9-A1A9A4B4530E}" type="pres">
      <dgm:prSet presAssocID="{77292B16-4651-4206-8B37-190E5301BFA7}" presName="node" presStyleLbl="node1" presStyleIdx="1" presStyleCnt="5">
        <dgm:presLayoutVars>
          <dgm:bulletEnabled val="1"/>
        </dgm:presLayoutVars>
      </dgm:prSet>
      <dgm:spPr/>
      <dgm:t>
        <a:bodyPr/>
        <a:lstStyle/>
        <a:p>
          <a:endParaRPr lang="en-GB"/>
        </a:p>
      </dgm:t>
    </dgm:pt>
    <dgm:pt modelId="{183EB6A9-2600-428B-8680-94AF7D89239F}" type="pres">
      <dgm:prSet presAssocID="{732845DA-F3E5-4967-81D1-BBEB291995B1}" presName="sibTrans" presStyleLbl="sibTrans2D1" presStyleIdx="1" presStyleCnt="5"/>
      <dgm:spPr/>
      <dgm:t>
        <a:bodyPr/>
        <a:lstStyle/>
        <a:p>
          <a:endParaRPr lang="en-GB"/>
        </a:p>
      </dgm:t>
    </dgm:pt>
    <dgm:pt modelId="{0BE0B63F-2DD9-419D-AF1C-00B5B36DC3BE}" type="pres">
      <dgm:prSet presAssocID="{732845DA-F3E5-4967-81D1-BBEB291995B1}" presName="connectorText" presStyleLbl="sibTrans2D1" presStyleIdx="1" presStyleCnt="5"/>
      <dgm:spPr/>
      <dgm:t>
        <a:bodyPr/>
        <a:lstStyle/>
        <a:p>
          <a:endParaRPr lang="en-GB"/>
        </a:p>
      </dgm:t>
    </dgm:pt>
    <dgm:pt modelId="{458344BA-EEE2-48AA-A90A-2AD06403CBFD}" type="pres">
      <dgm:prSet presAssocID="{A28956B4-DA84-40F6-9C35-36C36BAC8096}" presName="node" presStyleLbl="node1" presStyleIdx="2" presStyleCnt="5">
        <dgm:presLayoutVars>
          <dgm:bulletEnabled val="1"/>
        </dgm:presLayoutVars>
      </dgm:prSet>
      <dgm:spPr/>
      <dgm:t>
        <a:bodyPr/>
        <a:lstStyle/>
        <a:p>
          <a:endParaRPr lang="en-GB"/>
        </a:p>
      </dgm:t>
    </dgm:pt>
    <dgm:pt modelId="{DF801D37-0CA3-40D2-B12E-7A56FB8B9244}" type="pres">
      <dgm:prSet presAssocID="{EB5A9BE0-C037-4A20-91D0-767BEF5B56DA}" presName="sibTrans" presStyleLbl="sibTrans2D1" presStyleIdx="2" presStyleCnt="5"/>
      <dgm:spPr/>
      <dgm:t>
        <a:bodyPr/>
        <a:lstStyle/>
        <a:p>
          <a:endParaRPr lang="en-GB"/>
        </a:p>
      </dgm:t>
    </dgm:pt>
    <dgm:pt modelId="{892D7A7D-DF7F-411E-85AF-92E62C52C9BF}" type="pres">
      <dgm:prSet presAssocID="{EB5A9BE0-C037-4A20-91D0-767BEF5B56DA}" presName="connectorText" presStyleLbl="sibTrans2D1" presStyleIdx="2" presStyleCnt="5"/>
      <dgm:spPr/>
      <dgm:t>
        <a:bodyPr/>
        <a:lstStyle/>
        <a:p>
          <a:endParaRPr lang="en-GB"/>
        </a:p>
      </dgm:t>
    </dgm:pt>
    <dgm:pt modelId="{F3D443A7-6299-4409-9A9B-8191AD0089E5}" type="pres">
      <dgm:prSet presAssocID="{4667D3AB-24A4-48C3-BC61-4A46EA64C256}" presName="node" presStyleLbl="node1" presStyleIdx="3" presStyleCnt="5">
        <dgm:presLayoutVars>
          <dgm:bulletEnabled val="1"/>
        </dgm:presLayoutVars>
      </dgm:prSet>
      <dgm:spPr/>
      <dgm:t>
        <a:bodyPr/>
        <a:lstStyle/>
        <a:p>
          <a:endParaRPr lang="en-GB"/>
        </a:p>
      </dgm:t>
    </dgm:pt>
    <dgm:pt modelId="{0601C53D-0DD6-4DDD-A3DA-6AA79087502E}" type="pres">
      <dgm:prSet presAssocID="{CAE2002F-408B-4252-AB8A-689181A15C0E}" presName="sibTrans" presStyleLbl="sibTrans2D1" presStyleIdx="3" presStyleCnt="5"/>
      <dgm:spPr/>
      <dgm:t>
        <a:bodyPr/>
        <a:lstStyle/>
        <a:p>
          <a:endParaRPr lang="en-GB"/>
        </a:p>
      </dgm:t>
    </dgm:pt>
    <dgm:pt modelId="{3ED17F06-D07C-489B-90CC-811C38C1554E}" type="pres">
      <dgm:prSet presAssocID="{CAE2002F-408B-4252-AB8A-689181A15C0E}" presName="connectorText" presStyleLbl="sibTrans2D1" presStyleIdx="3" presStyleCnt="5"/>
      <dgm:spPr/>
      <dgm:t>
        <a:bodyPr/>
        <a:lstStyle/>
        <a:p>
          <a:endParaRPr lang="en-GB"/>
        </a:p>
      </dgm:t>
    </dgm:pt>
    <dgm:pt modelId="{D1D6A1BB-CF4B-4BC5-9B45-69783C3DE113}" type="pres">
      <dgm:prSet presAssocID="{6613655B-F85C-4530-947B-C90C1F6358DD}" presName="node" presStyleLbl="node1" presStyleIdx="4" presStyleCnt="5">
        <dgm:presLayoutVars>
          <dgm:bulletEnabled val="1"/>
        </dgm:presLayoutVars>
      </dgm:prSet>
      <dgm:spPr/>
      <dgm:t>
        <a:bodyPr/>
        <a:lstStyle/>
        <a:p>
          <a:endParaRPr lang="en-GB"/>
        </a:p>
      </dgm:t>
    </dgm:pt>
    <dgm:pt modelId="{0D095253-9E4F-4F92-A00E-9894E12A3173}" type="pres">
      <dgm:prSet presAssocID="{23D61328-89B4-40F8-B6D9-566203FCA10E}" presName="sibTrans" presStyleLbl="sibTrans2D1" presStyleIdx="4" presStyleCnt="5"/>
      <dgm:spPr/>
      <dgm:t>
        <a:bodyPr/>
        <a:lstStyle/>
        <a:p>
          <a:endParaRPr lang="en-GB"/>
        </a:p>
      </dgm:t>
    </dgm:pt>
    <dgm:pt modelId="{B6615775-E777-4ABE-B9BF-FA9D58550A1F}" type="pres">
      <dgm:prSet presAssocID="{23D61328-89B4-40F8-B6D9-566203FCA10E}" presName="connectorText" presStyleLbl="sibTrans2D1" presStyleIdx="4" presStyleCnt="5"/>
      <dgm:spPr/>
      <dgm:t>
        <a:bodyPr/>
        <a:lstStyle/>
        <a:p>
          <a:endParaRPr lang="en-GB"/>
        </a:p>
      </dgm:t>
    </dgm:pt>
  </dgm:ptLst>
  <dgm:cxnLst>
    <dgm:cxn modelId="{A9DD5653-C207-45C8-B57D-D122D8AC0BBF}" type="presOf" srcId="{7C7C95A6-D8E2-4D5C-8D89-293295DAE222}" destId="{1576B461-A9E5-4DD7-A39A-8E9664937A45}" srcOrd="1" destOrd="0" presId="urn:microsoft.com/office/officeart/2005/8/layout/cycle2"/>
    <dgm:cxn modelId="{174BB424-E7A6-4259-B2E1-3B7A21088D44}" type="presOf" srcId="{7C7C95A6-D8E2-4D5C-8D89-293295DAE222}" destId="{D7DC4A3F-6C04-412B-8CE4-F3BE7F8E5146}" srcOrd="0" destOrd="0" presId="urn:microsoft.com/office/officeart/2005/8/layout/cycle2"/>
    <dgm:cxn modelId="{1C4467FB-72C6-468F-B0F7-97D56BFAF02C}" srcId="{881C0CF0-497F-4671-BB02-2B3556E646B6}" destId="{77292B16-4651-4206-8B37-190E5301BFA7}" srcOrd="1" destOrd="0" parTransId="{4F056245-9C16-43F2-BBFB-67ADB3658C28}" sibTransId="{732845DA-F3E5-4967-81D1-BBEB291995B1}"/>
    <dgm:cxn modelId="{548F7C0C-D123-445E-8B98-C3AA91CA1812}" srcId="{881C0CF0-497F-4671-BB02-2B3556E646B6}" destId="{6613655B-F85C-4530-947B-C90C1F6358DD}" srcOrd="4" destOrd="0" parTransId="{AB7D3E9D-2A3B-4210-99CB-6BE0FC73BAA4}" sibTransId="{23D61328-89B4-40F8-B6D9-566203FCA10E}"/>
    <dgm:cxn modelId="{57D2E51B-5232-4521-8485-1624B5A6EFD9}" srcId="{881C0CF0-497F-4671-BB02-2B3556E646B6}" destId="{A28956B4-DA84-40F6-9C35-36C36BAC8096}" srcOrd="2" destOrd="0" parTransId="{82B48C3B-9B46-4BD2-A163-88B9EFD1814C}" sibTransId="{EB5A9BE0-C037-4A20-91D0-767BEF5B56DA}"/>
    <dgm:cxn modelId="{1975211F-A24E-4096-ACA5-12646CB5CC3A}" type="presOf" srcId="{CAE2002F-408B-4252-AB8A-689181A15C0E}" destId="{0601C53D-0DD6-4DDD-A3DA-6AA79087502E}" srcOrd="0" destOrd="0" presId="urn:microsoft.com/office/officeart/2005/8/layout/cycle2"/>
    <dgm:cxn modelId="{2D765F8D-EDF6-4F50-B8ED-A2A96C9F12D8}" type="presOf" srcId="{4667D3AB-24A4-48C3-BC61-4A46EA64C256}" destId="{F3D443A7-6299-4409-9A9B-8191AD0089E5}" srcOrd="0" destOrd="0" presId="urn:microsoft.com/office/officeart/2005/8/layout/cycle2"/>
    <dgm:cxn modelId="{9764306C-EA61-41C5-9472-464574F75AC7}" type="presOf" srcId="{732845DA-F3E5-4967-81D1-BBEB291995B1}" destId="{0BE0B63F-2DD9-419D-AF1C-00B5B36DC3BE}" srcOrd="1" destOrd="0" presId="urn:microsoft.com/office/officeart/2005/8/layout/cycle2"/>
    <dgm:cxn modelId="{3D753EFB-FAC3-4083-9779-DF82677F46DA}" type="presOf" srcId="{A28956B4-DA84-40F6-9C35-36C36BAC8096}" destId="{458344BA-EEE2-48AA-A90A-2AD06403CBFD}" srcOrd="0" destOrd="0" presId="urn:microsoft.com/office/officeart/2005/8/layout/cycle2"/>
    <dgm:cxn modelId="{9AE33190-8CE7-4AA6-925A-813D6D0AB642}" type="presOf" srcId="{6613655B-F85C-4530-947B-C90C1F6358DD}" destId="{D1D6A1BB-CF4B-4BC5-9B45-69783C3DE113}" srcOrd="0" destOrd="0" presId="urn:microsoft.com/office/officeart/2005/8/layout/cycle2"/>
    <dgm:cxn modelId="{C5ED0843-46B2-45D2-AF51-5DB1B0CEBC14}" type="presOf" srcId="{23D61328-89B4-40F8-B6D9-566203FCA10E}" destId="{0D095253-9E4F-4F92-A00E-9894E12A3173}" srcOrd="0" destOrd="0" presId="urn:microsoft.com/office/officeart/2005/8/layout/cycle2"/>
    <dgm:cxn modelId="{AA8099EA-B3AA-48E2-A0BC-AF8438C6E952}" type="presOf" srcId="{CAE2002F-408B-4252-AB8A-689181A15C0E}" destId="{3ED17F06-D07C-489B-90CC-811C38C1554E}" srcOrd="1" destOrd="0" presId="urn:microsoft.com/office/officeart/2005/8/layout/cycle2"/>
    <dgm:cxn modelId="{786777AA-6B20-458B-A7EC-EC6F1E485761}" type="presOf" srcId="{23D61328-89B4-40F8-B6D9-566203FCA10E}" destId="{B6615775-E777-4ABE-B9BF-FA9D58550A1F}" srcOrd="1" destOrd="0" presId="urn:microsoft.com/office/officeart/2005/8/layout/cycle2"/>
    <dgm:cxn modelId="{A1FA32F8-D6DC-4E37-9359-F9D87F999D89}" type="presOf" srcId="{881C0CF0-497F-4671-BB02-2B3556E646B6}" destId="{C817B404-271A-4248-9682-B06D9CDEFF53}" srcOrd="0" destOrd="0" presId="urn:microsoft.com/office/officeart/2005/8/layout/cycle2"/>
    <dgm:cxn modelId="{E217C5FD-B40E-42EE-ABE5-FCDEB0FAB283}" srcId="{881C0CF0-497F-4671-BB02-2B3556E646B6}" destId="{652609A8-7121-40BC-AB16-6B0480B8E34D}" srcOrd="0" destOrd="0" parTransId="{6738AA7F-13B3-43FB-8456-5089B1D98B1E}" sibTransId="{7C7C95A6-D8E2-4D5C-8D89-293295DAE222}"/>
    <dgm:cxn modelId="{B9555B19-299E-45FF-B451-AB377F207F40}" srcId="{881C0CF0-497F-4671-BB02-2B3556E646B6}" destId="{4667D3AB-24A4-48C3-BC61-4A46EA64C256}" srcOrd="3" destOrd="0" parTransId="{8E9475B4-7B62-45AD-A580-D12B83FDA712}" sibTransId="{CAE2002F-408B-4252-AB8A-689181A15C0E}"/>
    <dgm:cxn modelId="{4FF08C20-EE83-40AF-854C-E52B00EB354C}" type="presOf" srcId="{77292B16-4651-4206-8B37-190E5301BFA7}" destId="{6D8FB443-B612-4448-81E9-A1A9A4B4530E}" srcOrd="0" destOrd="0" presId="urn:microsoft.com/office/officeart/2005/8/layout/cycle2"/>
    <dgm:cxn modelId="{A91BD778-F839-40D1-BD17-16B1315764BE}" type="presOf" srcId="{EB5A9BE0-C037-4A20-91D0-767BEF5B56DA}" destId="{DF801D37-0CA3-40D2-B12E-7A56FB8B9244}" srcOrd="0" destOrd="0" presId="urn:microsoft.com/office/officeart/2005/8/layout/cycle2"/>
    <dgm:cxn modelId="{238645DC-6301-41B2-8769-942ADE89E057}" type="presOf" srcId="{EB5A9BE0-C037-4A20-91D0-767BEF5B56DA}" destId="{892D7A7D-DF7F-411E-85AF-92E62C52C9BF}" srcOrd="1" destOrd="0" presId="urn:microsoft.com/office/officeart/2005/8/layout/cycle2"/>
    <dgm:cxn modelId="{E0B2AB00-9A99-4A66-A908-CDB9EDE1390E}" type="presOf" srcId="{732845DA-F3E5-4967-81D1-BBEB291995B1}" destId="{183EB6A9-2600-428B-8680-94AF7D89239F}" srcOrd="0" destOrd="0" presId="urn:microsoft.com/office/officeart/2005/8/layout/cycle2"/>
    <dgm:cxn modelId="{D205B6D9-3CC0-43CF-BB60-6B70E15E35C1}" type="presOf" srcId="{652609A8-7121-40BC-AB16-6B0480B8E34D}" destId="{CBCBDBD0-D4EA-4014-8ABA-92DA5484CBB7}" srcOrd="0" destOrd="0" presId="urn:microsoft.com/office/officeart/2005/8/layout/cycle2"/>
    <dgm:cxn modelId="{2DB58BEC-9CCA-4E32-A95F-B27AA6AA1B21}" type="presParOf" srcId="{C817B404-271A-4248-9682-B06D9CDEFF53}" destId="{CBCBDBD0-D4EA-4014-8ABA-92DA5484CBB7}" srcOrd="0" destOrd="0" presId="urn:microsoft.com/office/officeart/2005/8/layout/cycle2"/>
    <dgm:cxn modelId="{233ED457-494B-43A8-B1AF-9FB2D2AAC00E}" type="presParOf" srcId="{C817B404-271A-4248-9682-B06D9CDEFF53}" destId="{D7DC4A3F-6C04-412B-8CE4-F3BE7F8E5146}" srcOrd="1" destOrd="0" presId="urn:microsoft.com/office/officeart/2005/8/layout/cycle2"/>
    <dgm:cxn modelId="{68E710F2-7A61-4D1F-BF29-B14B238A13F1}" type="presParOf" srcId="{D7DC4A3F-6C04-412B-8CE4-F3BE7F8E5146}" destId="{1576B461-A9E5-4DD7-A39A-8E9664937A45}" srcOrd="0" destOrd="0" presId="urn:microsoft.com/office/officeart/2005/8/layout/cycle2"/>
    <dgm:cxn modelId="{A82771F2-A91B-46CF-840B-F5024C41D1E7}" type="presParOf" srcId="{C817B404-271A-4248-9682-B06D9CDEFF53}" destId="{6D8FB443-B612-4448-81E9-A1A9A4B4530E}" srcOrd="2" destOrd="0" presId="urn:microsoft.com/office/officeart/2005/8/layout/cycle2"/>
    <dgm:cxn modelId="{D89F2362-5CA9-4B5B-A2AD-C44F01CBF0F7}" type="presParOf" srcId="{C817B404-271A-4248-9682-B06D9CDEFF53}" destId="{183EB6A9-2600-428B-8680-94AF7D89239F}" srcOrd="3" destOrd="0" presId="urn:microsoft.com/office/officeart/2005/8/layout/cycle2"/>
    <dgm:cxn modelId="{4ECF5571-361C-4C8D-9949-242DC5503254}" type="presParOf" srcId="{183EB6A9-2600-428B-8680-94AF7D89239F}" destId="{0BE0B63F-2DD9-419D-AF1C-00B5B36DC3BE}" srcOrd="0" destOrd="0" presId="urn:microsoft.com/office/officeart/2005/8/layout/cycle2"/>
    <dgm:cxn modelId="{BCAA99B9-9A91-44C8-BA9E-433763F02A98}" type="presParOf" srcId="{C817B404-271A-4248-9682-B06D9CDEFF53}" destId="{458344BA-EEE2-48AA-A90A-2AD06403CBFD}" srcOrd="4" destOrd="0" presId="urn:microsoft.com/office/officeart/2005/8/layout/cycle2"/>
    <dgm:cxn modelId="{0B5512E9-26BE-4EE3-BCE4-CBB79366C905}" type="presParOf" srcId="{C817B404-271A-4248-9682-B06D9CDEFF53}" destId="{DF801D37-0CA3-40D2-B12E-7A56FB8B9244}" srcOrd="5" destOrd="0" presId="urn:microsoft.com/office/officeart/2005/8/layout/cycle2"/>
    <dgm:cxn modelId="{FAD7DCE6-AFF7-4718-B037-B4197C4010D1}" type="presParOf" srcId="{DF801D37-0CA3-40D2-B12E-7A56FB8B9244}" destId="{892D7A7D-DF7F-411E-85AF-92E62C52C9BF}" srcOrd="0" destOrd="0" presId="urn:microsoft.com/office/officeart/2005/8/layout/cycle2"/>
    <dgm:cxn modelId="{9CC97AC9-D534-4AB2-B3FF-A8B1FC230822}" type="presParOf" srcId="{C817B404-271A-4248-9682-B06D9CDEFF53}" destId="{F3D443A7-6299-4409-9A9B-8191AD0089E5}" srcOrd="6" destOrd="0" presId="urn:microsoft.com/office/officeart/2005/8/layout/cycle2"/>
    <dgm:cxn modelId="{E7BAEE26-B385-4535-9A1A-A573B4753B7D}" type="presParOf" srcId="{C817B404-271A-4248-9682-B06D9CDEFF53}" destId="{0601C53D-0DD6-4DDD-A3DA-6AA79087502E}" srcOrd="7" destOrd="0" presId="urn:microsoft.com/office/officeart/2005/8/layout/cycle2"/>
    <dgm:cxn modelId="{D31CE673-59E6-4A1F-BB02-CF4E8E8E9AD3}" type="presParOf" srcId="{0601C53D-0DD6-4DDD-A3DA-6AA79087502E}" destId="{3ED17F06-D07C-489B-90CC-811C38C1554E}" srcOrd="0" destOrd="0" presId="urn:microsoft.com/office/officeart/2005/8/layout/cycle2"/>
    <dgm:cxn modelId="{C3F038B1-ECCA-4CD8-8921-B5F78CB3BB73}" type="presParOf" srcId="{C817B404-271A-4248-9682-B06D9CDEFF53}" destId="{D1D6A1BB-CF4B-4BC5-9B45-69783C3DE113}" srcOrd="8" destOrd="0" presId="urn:microsoft.com/office/officeart/2005/8/layout/cycle2"/>
    <dgm:cxn modelId="{E139B056-C110-4226-BF4A-A7D9EF554B50}" type="presParOf" srcId="{C817B404-271A-4248-9682-B06D9CDEFF53}" destId="{0D095253-9E4F-4F92-A00E-9894E12A3173}" srcOrd="9" destOrd="0" presId="urn:microsoft.com/office/officeart/2005/8/layout/cycle2"/>
    <dgm:cxn modelId="{41AC85B4-8AAE-4DF6-B6AA-04A4CBB244B7}" type="presParOf" srcId="{0D095253-9E4F-4F92-A00E-9894E12A3173}" destId="{B6615775-E777-4ABE-B9BF-FA9D58550A1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33E82D-AA2B-4F26-B593-7A50F9261990}"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IE"/>
        </a:p>
      </dgm:t>
    </dgm:pt>
    <dgm:pt modelId="{E23CBDB4-D2E0-4CB0-A6DB-1C3C4B800FF2}">
      <dgm:prSet/>
      <dgm:spPr/>
      <dgm:t>
        <a:bodyPr/>
        <a:lstStyle/>
        <a:p>
          <a:pPr rtl="0"/>
          <a:r>
            <a:rPr lang="en-IE" b="1" baseline="0" smtClean="0"/>
            <a:t>5 steps to classification</a:t>
          </a:r>
          <a:endParaRPr lang="en-IE"/>
        </a:p>
      </dgm:t>
    </dgm:pt>
    <dgm:pt modelId="{7E5C95E1-0F6D-46CB-BCD2-8DD282ED4CA2}" type="parTrans" cxnId="{828B2D12-1355-4688-B6EB-5D9D6F63AD8E}">
      <dgm:prSet/>
      <dgm:spPr/>
      <dgm:t>
        <a:bodyPr/>
        <a:lstStyle/>
        <a:p>
          <a:endParaRPr lang="en-IE"/>
        </a:p>
      </dgm:t>
    </dgm:pt>
    <dgm:pt modelId="{A13092B6-7C3C-436E-8334-397C1604742A}" type="sibTrans" cxnId="{828B2D12-1355-4688-B6EB-5D9D6F63AD8E}">
      <dgm:prSet/>
      <dgm:spPr/>
      <dgm:t>
        <a:bodyPr/>
        <a:lstStyle/>
        <a:p>
          <a:endParaRPr lang="en-IE"/>
        </a:p>
      </dgm:t>
    </dgm:pt>
    <dgm:pt modelId="{57B829A3-9931-450C-B19B-8942014CA5DB}">
      <dgm:prSet/>
      <dgm:spPr/>
      <dgm:t>
        <a:bodyPr/>
        <a:lstStyle/>
        <a:p>
          <a:pPr rtl="0"/>
          <a:r>
            <a:rPr lang="en-IE" b="1" baseline="0" smtClean="0"/>
            <a:t>Identify</a:t>
          </a:r>
          <a:r>
            <a:rPr lang="en-IE" baseline="0" smtClean="0"/>
            <a:t> all the relevant information for </a:t>
          </a:r>
          <a:r>
            <a:rPr lang="en-IE" b="1" baseline="0" smtClean="0"/>
            <a:t>ALL</a:t>
          </a:r>
          <a:r>
            <a:rPr lang="en-IE" baseline="0" smtClean="0"/>
            <a:t> relevant hazard classes/categories </a:t>
          </a:r>
          <a:endParaRPr lang="en-IE"/>
        </a:p>
      </dgm:t>
    </dgm:pt>
    <dgm:pt modelId="{E9EFB38A-998C-4C2A-B3F1-8DE796B71255}" type="parTrans" cxnId="{A15BF633-E6EE-4333-91A2-2EB95642C57F}">
      <dgm:prSet/>
      <dgm:spPr/>
      <dgm:t>
        <a:bodyPr/>
        <a:lstStyle/>
        <a:p>
          <a:endParaRPr lang="en-IE"/>
        </a:p>
      </dgm:t>
    </dgm:pt>
    <dgm:pt modelId="{D7F2C5B6-E82E-4C04-AB9E-A61E55B3F0E5}" type="sibTrans" cxnId="{A15BF633-E6EE-4333-91A2-2EB95642C57F}">
      <dgm:prSet/>
      <dgm:spPr/>
      <dgm:t>
        <a:bodyPr/>
        <a:lstStyle/>
        <a:p>
          <a:endParaRPr lang="en-IE"/>
        </a:p>
      </dgm:t>
    </dgm:pt>
    <dgm:pt modelId="{34CDAD57-5120-4D1A-A757-AA2AD66702D8}">
      <dgm:prSet/>
      <dgm:spPr/>
      <dgm:t>
        <a:bodyPr/>
        <a:lstStyle/>
        <a:p>
          <a:pPr rtl="0"/>
          <a:r>
            <a:rPr lang="en-IE" b="1" baseline="0" smtClean="0"/>
            <a:t>Examine</a:t>
          </a:r>
          <a:r>
            <a:rPr lang="en-IE" baseline="0" smtClean="0"/>
            <a:t> all the information for validity/relevance </a:t>
          </a:r>
          <a:endParaRPr lang="en-IE"/>
        </a:p>
      </dgm:t>
    </dgm:pt>
    <dgm:pt modelId="{D6BDACBC-E9F2-4953-A2AC-6536EEF75689}" type="parTrans" cxnId="{4D14E8BD-BA94-4991-9963-559F2A91657B}">
      <dgm:prSet/>
      <dgm:spPr/>
      <dgm:t>
        <a:bodyPr/>
        <a:lstStyle/>
        <a:p>
          <a:endParaRPr lang="en-IE"/>
        </a:p>
      </dgm:t>
    </dgm:pt>
    <dgm:pt modelId="{3BDDA1EA-E681-4F6E-99E6-56A2CB83BDD5}" type="sibTrans" cxnId="{4D14E8BD-BA94-4991-9963-559F2A91657B}">
      <dgm:prSet/>
      <dgm:spPr/>
      <dgm:t>
        <a:bodyPr/>
        <a:lstStyle/>
        <a:p>
          <a:endParaRPr lang="en-IE"/>
        </a:p>
      </dgm:t>
    </dgm:pt>
    <dgm:pt modelId="{B309DD04-3655-4023-90D2-70C580518611}">
      <dgm:prSet/>
      <dgm:spPr/>
      <dgm:t>
        <a:bodyPr/>
        <a:lstStyle/>
        <a:p>
          <a:pPr rtl="0"/>
          <a:r>
            <a:rPr lang="en-IE" b="1" baseline="0" smtClean="0"/>
            <a:t>Evaluate </a:t>
          </a:r>
          <a:r>
            <a:rPr lang="en-IE" baseline="0" smtClean="0"/>
            <a:t>against the CLP criteria ( Annex I to CLP) </a:t>
          </a:r>
          <a:endParaRPr lang="en-IE"/>
        </a:p>
      </dgm:t>
    </dgm:pt>
    <dgm:pt modelId="{CC06C5A0-383B-4217-8FA1-65247453CF45}" type="parTrans" cxnId="{16CE8201-E9A2-4D96-93A9-3C5B4AAE3666}">
      <dgm:prSet/>
      <dgm:spPr/>
      <dgm:t>
        <a:bodyPr/>
        <a:lstStyle/>
        <a:p>
          <a:endParaRPr lang="en-IE"/>
        </a:p>
      </dgm:t>
    </dgm:pt>
    <dgm:pt modelId="{33DB2E8E-62BB-4304-8A3C-74DEF8F06898}" type="sibTrans" cxnId="{16CE8201-E9A2-4D96-93A9-3C5B4AAE3666}">
      <dgm:prSet/>
      <dgm:spPr/>
      <dgm:t>
        <a:bodyPr/>
        <a:lstStyle/>
        <a:p>
          <a:endParaRPr lang="en-IE"/>
        </a:p>
      </dgm:t>
    </dgm:pt>
    <dgm:pt modelId="{DB97DB91-C654-4185-ABD8-4B597C934EF3}">
      <dgm:prSet/>
      <dgm:spPr/>
      <dgm:t>
        <a:bodyPr/>
        <a:lstStyle/>
        <a:p>
          <a:pPr rtl="0"/>
          <a:r>
            <a:rPr lang="en-IE" b="1" baseline="0" smtClean="0"/>
            <a:t>Decide</a:t>
          </a:r>
          <a:r>
            <a:rPr lang="en-IE" baseline="0" smtClean="0"/>
            <a:t> on the classification- then label/package/prepare SDS</a:t>
          </a:r>
          <a:endParaRPr lang="en-IE"/>
        </a:p>
      </dgm:t>
    </dgm:pt>
    <dgm:pt modelId="{1C383729-AF8F-4B81-9695-07845B375E59}" type="parTrans" cxnId="{0FB9284B-B8AD-463E-B556-86363B838C9C}">
      <dgm:prSet/>
      <dgm:spPr/>
      <dgm:t>
        <a:bodyPr/>
        <a:lstStyle/>
        <a:p>
          <a:endParaRPr lang="en-IE"/>
        </a:p>
      </dgm:t>
    </dgm:pt>
    <dgm:pt modelId="{93970EA7-49B0-42DE-B33D-0FFCBFF05499}" type="sibTrans" cxnId="{0FB9284B-B8AD-463E-B556-86363B838C9C}">
      <dgm:prSet/>
      <dgm:spPr/>
      <dgm:t>
        <a:bodyPr/>
        <a:lstStyle/>
        <a:p>
          <a:endParaRPr lang="en-IE"/>
        </a:p>
      </dgm:t>
    </dgm:pt>
    <dgm:pt modelId="{316B91A4-7476-4BD9-90C3-60D5A5104857}">
      <dgm:prSet/>
      <dgm:spPr/>
      <dgm:t>
        <a:bodyPr/>
        <a:lstStyle/>
        <a:p>
          <a:pPr rtl="0"/>
          <a:r>
            <a:rPr lang="en-IE" b="1" baseline="0" smtClean="0"/>
            <a:t>Review</a:t>
          </a:r>
          <a:r>
            <a:rPr lang="en-IE" baseline="0" smtClean="0"/>
            <a:t> when new information/change in criteria </a:t>
          </a:r>
          <a:endParaRPr lang="en-IE"/>
        </a:p>
      </dgm:t>
    </dgm:pt>
    <dgm:pt modelId="{1529CAB9-CA85-4291-9FBF-B4F56E2192D1}" type="parTrans" cxnId="{23EEA6FF-5883-4233-8F79-12DD1B2A638B}">
      <dgm:prSet/>
      <dgm:spPr/>
      <dgm:t>
        <a:bodyPr/>
        <a:lstStyle/>
        <a:p>
          <a:endParaRPr lang="en-IE"/>
        </a:p>
      </dgm:t>
    </dgm:pt>
    <dgm:pt modelId="{371066AB-EE82-448E-A09E-C658410E3F05}" type="sibTrans" cxnId="{23EEA6FF-5883-4233-8F79-12DD1B2A638B}">
      <dgm:prSet/>
      <dgm:spPr/>
      <dgm:t>
        <a:bodyPr/>
        <a:lstStyle/>
        <a:p>
          <a:endParaRPr lang="en-IE"/>
        </a:p>
      </dgm:t>
    </dgm:pt>
    <dgm:pt modelId="{202F8AFA-AD63-4690-ACA0-8840452EF72D}" type="pres">
      <dgm:prSet presAssocID="{7433E82D-AA2B-4F26-B593-7A50F9261990}" presName="Name0" presStyleCnt="0">
        <dgm:presLayoutVars>
          <dgm:dir/>
          <dgm:animLvl val="lvl"/>
          <dgm:resizeHandles val="exact"/>
        </dgm:presLayoutVars>
      </dgm:prSet>
      <dgm:spPr/>
      <dgm:t>
        <a:bodyPr/>
        <a:lstStyle/>
        <a:p>
          <a:endParaRPr lang="en-IE"/>
        </a:p>
      </dgm:t>
    </dgm:pt>
    <dgm:pt modelId="{9A679EFF-A248-4057-B4FF-C912C7819388}" type="pres">
      <dgm:prSet presAssocID="{E23CBDB4-D2E0-4CB0-A6DB-1C3C4B800FF2}" presName="linNode" presStyleCnt="0"/>
      <dgm:spPr/>
    </dgm:pt>
    <dgm:pt modelId="{D05455B7-61BC-4D1D-BF91-48F42788092E}" type="pres">
      <dgm:prSet presAssocID="{E23CBDB4-D2E0-4CB0-A6DB-1C3C4B800FF2}" presName="parentText" presStyleLbl="node1" presStyleIdx="0" presStyleCnt="1">
        <dgm:presLayoutVars>
          <dgm:chMax val="1"/>
          <dgm:bulletEnabled val="1"/>
        </dgm:presLayoutVars>
      </dgm:prSet>
      <dgm:spPr/>
      <dgm:t>
        <a:bodyPr/>
        <a:lstStyle/>
        <a:p>
          <a:endParaRPr lang="en-IE"/>
        </a:p>
      </dgm:t>
    </dgm:pt>
    <dgm:pt modelId="{7F3217B9-B883-4445-87AB-898C49E7A2FC}" type="pres">
      <dgm:prSet presAssocID="{E23CBDB4-D2E0-4CB0-A6DB-1C3C4B800FF2}" presName="descendantText" presStyleLbl="alignAccFollowNode1" presStyleIdx="0" presStyleCnt="1">
        <dgm:presLayoutVars>
          <dgm:bulletEnabled val="1"/>
        </dgm:presLayoutVars>
      </dgm:prSet>
      <dgm:spPr/>
      <dgm:t>
        <a:bodyPr/>
        <a:lstStyle/>
        <a:p>
          <a:endParaRPr lang="en-IE"/>
        </a:p>
      </dgm:t>
    </dgm:pt>
  </dgm:ptLst>
  <dgm:cxnLst>
    <dgm:cxn modelId="{4BAE5141-FFD1-4293-BDCF-BD9307E94241}" type="presOf" srcId="{E23CBDB4-D2E0-4CB0-A6DB-1C3C4B800FF2}" destId="{D05455B7-61BC-4D1D-BF91-48F42788092E}" srcOrd="0" destOrd="0" presId="urn:microsoft.com/office/officeart/2005/8/layout/vList5"/>
    <dgm:cxn modelId="{68367262-1C18-4034-AA53-0D2F414FD5D2}" type="presOf" srcId="{DB97DB91-C654-4185-ABD8-4B597C934EF3}" destId="{7F3217B9-B883-4445-87AB-898C49E7A2FC}" srcOrd="0" destOrd="3" presId="urn:microsoft.com/office/officeart/2005/8/layout/vList5"/>
    <dgm:cxn modelId="{F929846C-2772-477E-868A-6840B4075FBC}" type="presOf" srcId="{7433E82D-AA2B-4F26-B593-7A50F9261990}" destId="{202F8AFA-AD63-4690-ACA0-8840452EF72D}" srcOrd="0" destOrd="0" presId="urn:microsoft.com/office/officeart/2005/8/layout/vList5"/>
    <dgm:cxn modelId="{828B2D12-1355-4688-B6EB-5D9D6F63AD8E}" srcId="{7433E82D-AA2B-4F26-B593-7A50F9261990}" destId="{E23CBDB4-D2E0-4CB0-A6DB-1C3C4B800FF2}" srcOrd="0" destOrd="0" parTransId="{7E5C95E1-0F6D-46CB-BCD2-8DD282ED4CA2}" sibTransId="{A13092B6-7C3C-436E-8334-397C1604742A}"/>
    <dgm:cxn modelId="{67DAB772-9DFD-4D3D-9FE6-2EAE04E9A8BD}" type="presOf" srcId="{57B829A3-9931-450C-B19B-8942014CA5DB}" destId="{7F3217B9-B883-4445-87AB-898C49E7A2FC}" srcOrd="0" destOrd="0" presId="urn:microsoft.com/office/officeart/2005/8/layout/vList5"/>
    <dgm:cxn modelId="{16CE8201-E9A2-4D96-93A9-3C5B4AAE3666}" srcId="{E23CBDB4-D2E0-4CB0-A6DB-1C3C4B800FF2}" destId="{B309DD04-3655-4023-90D2-70C580518611}" srcOrd="2" destOrd="0" parTransId="{CC06C5A0-383B-4217-8FA1-65247453CF45}" sibTransId="{33DB2E8E-62BB-4304-8A3C-74DEF8F06898}"/>
    <dgm:cxn modelId="{5A73EDB0-D85F-44A3-BA11-BDADE359F8BF}" type="presOf" srcId="{316B91A4-7476-4BD9-90C3-60D5A5104857}" destId="{7F3217B9-B883-4445-87AB-898C49E7A2FC}" srcOrd="0" destOrd="4" presId="urn:microsoft.com/office/officeart/2005/8/layout/vList5"/>
    <dgm:cxn modelId="{23EEA6FF-5883-4233-8F79-12DD1B2A638B}" srcId="{E23CBDB4-D2E0-4CB0-A6DB-1C3C4B800FF2}" destId="{316B91A4-7476-4BD9-90C3-60D5A5104857}" srcOrd="4" destOrd="0" parTransId="{1529CAB9-CA85-4291-9FBF-B4F56E2192D1}" sibTransId="{371066AB-EE82-448E-A09E-C658410E3F05}"/>
    <dgm:cxn modelId="{0FB9284B-B8AD-463E-B556-86363B838C9C}" srcId="{E23CBDB4-D2E0-4CB0-A6DB-1C3C4B800FF2}" destId="{DB97DB91-C654-4185-ABD8-4B597C934EF3}" srcOrd="3" destOrd="0" parTransId="{1C383729-AF8F-4B81-9695-07845B375E59}" sibTransId="{93970EA7-49B0-42DE-B33D-0FFCBFF05499}"/>
    <dgm:cxn modelId="{83BDC0A4-A568-400E-AFED-2DEE293D70D6}" type="presOf" srcId="{B309DD04-3655-4023-90D2-70C580518611}" destId="{7F3217B9-B883-4445-87AB-898C49E7A2FC}" srcOrd="0" destOrd="2" presId="urn:microsoft.com/office/officeart/2005/8/layout/vList5"/>
    <dgm:cxn modelId="{A15BF633-E6EE-4333-91A2-2EB95642C57F}" srcId="{E23CBDB4-D2E0-4CB0-A6DB-1C3C4B800FF2}" destId="{57B829A3-9931-450C-B19B-8942014CA5DB}" srcOrd="0" destOrd="0" parTransId="{E9EFB38A-998C-4C2A-B3F1-8DE796B71255}" sibTransId="{D7F2C5B6-E82E-4C04-AB9E-A61E55B3F0E5}"/>
    <dgm:cxn modelId="{4D14E8BD-BA94-4991-9963-559F2A91657B}" srcId="{E23CBDB4-D2E0-4CB0-A6DB-1C3C4B800FF2}" destId="{34CDAD57-5120-4D1A-A757-AA2AD66702D8}" srcOrd="1" destOrd="0" parTransId="{D6BDACBC-E9F2-4953-A2AC-6536EEF75689}" sibTransId="{3BDDA1EA-E681-4F6E-99E6-56A2CB83BDD5}"/>
    <dgm:cxn modelId="{F8D72845-2AF8-43D6-9D4F-0AAF3150243C}" type="presOf" srcId="{34CDAD57-5120-4D1A-A757-AA2AD66702D8}" destId="{7F3217B9-B883-4445-87AB-898C49E7A2FC}" srcOrd="0" destOrd="1" presId="urn:microsoft.com/office/officeart/2005/8/layout/vList5"/>
    <dgm:cxn modelId="{1F349383-7764-4165-8AD5-5EC73E85A6D9}" type="presParOf" srcId="{202F8AFA-AD63-4690-ACA0-8840452EF72D}" destId="{9A679EFF-A248-4057-B4FF-C912C7819388}" srcOrd="0" destOrd="0" presId="urn:microsoft.com/office/officeart/2005/8/layout/vList5"/>
    <dgm:cxn modelId="{446ED043-E8C6-4EC1-B125-BC95A0CCD8F4}" type="presParOf" srcId="{9A679EFF-A248-4057-B4FF-C912C7819388}" destId="{D05455B7-61BC-4D1D-BF91-48F42788092E}" srcOrd="0" destOrd="0" presId="urn:microsoft.com/office/officeart/2005/8/layout/vList5"/>
    <dgm:cxn modelId="{1A793174-8D52-48C3-85E2-617348129AE2}" type="presParOf" srcId="{9A679EFF-A248-4057-B4FF-C912C7819388}" destId="{7F3217B9-B883-4445-87AB-898C49E7A2F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C856E2-517E-4BDC-83EE-F2D90ADBDBD9}" type="doc">
      <dgm:prSet loTypeId="urn:microsoft.com/office/officeart/2005/8/layout/vList6" loCatId="process" qsTypeId="urn:microsoft.com/office/officeart/2005/8/quickstyle/3d6" qsCatId="3D" csTypeId="urn:microsoft.com/office/officeart/2005/8/colors/accent1_2" csCatId="accent1" phldr="1"/>
      <dgm:spPr/>
      <dgm:t>
        <a:bodyPr/>
        <a:lstStyle/>
        <a:p>
          <a:endParaRPr lang="en-IE"/>
        </a:p>
      </dgm:t>
    </dgm:pt>
    <dgm:pt modelId="{B52C25E5-0661-467E-91E2-24F884CAB5D7}">
      <dgm:prSet phldrT="[Text]" phldr="1"/>
      <dgm:spPr>
        <a:blipFill rotWithShape="0">
          <a:blip xmlns:r="http://schemas.openxmlformats.org/officeDocument/2006/relationships" r:embed="rId1"/>
          <a:stretch>
            <a:fillRect/>
          </a:stretch>
        </a:blipFill>
      </dgm:spPr>
      <dgm:t>
        <a:bodyPr/>
        <a:lstStyle/>
        <a:p>
          <a:endParaRPr lang="en-IE" dirty="0"/>
        </a:p>
      </dgm:t>
    </dgm:pt>
    <dgm:pt modelId="{501E9278-0E2B-4DE6-A570-156673ECCB04}" type="parTrans" cxnId="{03D55B3C-25C3-4247-B6AC-D52DCC0CD6A3}">
      <dgm:prSet/>
      <dgm:spPr/>
      <dgm:t>
        <a:bodyPr/>
        <a:lstStyle/>
        <a:p>
          <a:endParaRPr lang="en-IE"/>
        </a:p>
      </dgm:t>
    </dgm:pt>
    <dgm:pt modelId="{AAF31BD3-4494-4E25-9670-82BF313F3DE6}" type="sibTrans" cxnId="{03D55B3C-25C3-4247-B6AC-D52DCC0CD6A3}">
      <dgm:prSet/>
      <dgm:spPr/>
      <dgm:t>
        <a:bodyPr/>
        <a:lstStyle/>
        <a:p>
          <a:endParaRPr lang="en-IE"/>
        </a:p>
      </dgm:t>
    </dgm:pt>
    <dgm:pt modelId="{5DB7A4B1-C24A-4AF5-999D-0F671B2F152F}">
      <dgm:prSet phldrT="[Text]" phldr="1"/>
      <dgm:spPr>
        <a:blipFill rotWithShape="0">
          <a:blip xmlns:r="http://schemas.openxmlformats.org/officeDocument/2006/relationships" r:embed="rId2"/>
          <a:stretch>
            <a:fillRect/>
          </a:stretch>
        </a:blipFill>
      </dgm:spPr>
      <dgm:t>
        <a:bodyPr/>
        <a:lstStyle/>
        <a:p>
          <a:endParaRPr lang="en-IE" dirty="0"/>
        </a:p>
      </dgm:t>
    </dgm:pt>
    <dgm:pt modelId="{7DB436D8-8580-4BBE-8B50-B464A8291137}" type="sibTrans" cxnId="{4D63734F-F4BC-4FF1-8715-86842467D72C}">
      <dgm:prSet/>
      <dgm:spPr/>
      <dgm:t>
        <a:bodyPr/>
        <a:lstStyle/>
        <a:p>
          <a:endParaRPr lang="en-IE"/>
        </a:p>
      </dgm:t>
    </dgm:pt>
    <dgm:pt modelId="{3606CB6A-F9D4-499D-860F-1B13EC22EDA6}" type="parTrans" cxnId="{4D63734F-F4BC-4FF1-8715-86842467D72C}">
      <dgm:prSet/>
      <dgm:spPr/>
      <dgm:t>
        <a:bodyPr/>
        <a:lstStyle/>
        <a:p>
          <a:endParaRPr lang="en-IE"/>
        </a:p>
      </dgm:t>
    </dgm:pt>
    <dgm:pt modelId="{19F19AD4-5B69-4538-B19F-85D8E5CAE9A0}" type="pres">
      <dgm:prSet presAssocID="{05C856E2-517E-4BDC-83EE-F2D90ADBDBD9}" presName="Name0" presStyleCnt="0">
        <dgm:presLayoutVars>
          <dgm:dir/>
          <dgm:animLvl val="lvl"/>
          <dgm:resizeHandles/>
        </dgm:presLayoutVars>
      </dgm:prSet>
      <dgm:spPr/>
      <dgm:t>
        <a:bodyPr/>
        <a:lstStyle/>
        <a:p>
          <a:endParaRPr lang="en-IE"/>
        </a:p>
      </dgm:t>
    </dgm:pt>
    <dgm:pt modelId="{4CCDB577-5CE0-42A8-9335-246C3A7BE76F}" type="pres">
      <dgm:prSet presAssocID="{B52C25E5-0661-467E-91E2-24F884CAB5D7}" presName="linNode" presStyleCnt="0"/>
      <dgm:spPr/>
      <dgm:t>
        <a:bodyPr/>
        <a:lstStyle/>
        <a:p>
          <a:endParaRPr lang="en-IE"/>
        </a:p>
      </dgm:t>
    </dgm:pt>
    <dgm:pt modelId="{47CC05DA-9E9B-4D67-922E-C7A3DC47D5F7}" type="pres">
      <dgm:prSet presAssocID="{B52C25E5-0661-467E-91E2-24F884CAB5D7}" presName="parentShp" presStyleLbl="node1" presStyleIdx="0" presStyleCnt="2">
        <dgm:presLayoutVars>
          <dgm:bulletEnabled val="1"/>
        </dgm:presLayoutVars>
      </dgm:prSet>
      <dgm:spPr/>
      <dgm:t>
        <a:bodyPr/>
        <a:lstStyle/>
        <a:p>
          <a:endParaRPr lang="en-IE"/>
        </a:p>
      </dgm:t>
    </dgm:pt>
    <dgm:pt modelId="{4F442BB1-6622-4B0C-BB4B-67A358337A4E}" type="pres">
      <dgm:prSet presAssocID="{B52C25E5-0661-467E-91E2-24F884CAB5D7}" presName="childShp" presStyleLbl="bgAccFollowNode1" presStyleIdx="0" presStyleCnt="2" custLinFactNeighborX="3449" custLinFactNeighborY="-4548">
        <dgm:presLayoutVars>
          <dgm:bulletEnabled val="1"/>
        </dgm:presLayoutVars>
      </dgm:prSet>
      <dgm:spPr/>
      <dgm:t>
        <a:bodyPr/>
        <a:lstStyle/>
        <a:p>
          <a:endParaRPr lang="en-IE"/>
        </a:p>
      </dgm:t>
    </dgm:pt>
    <dgm:pt modelId="{09B34AAD-3F8D-4A91-B651-D83D3E2B73D0}" type="pres">
      <dgm:prSet presAssocID="{AAF31BD3-4494-4E25-9670-82BF313F3DE6}" presName="spacing" presStyleCnt="0"/>
      <dgm:spPr/>
      <dgm:t>
        <a:bodyPr/>
        <a:lstStyle/>
        <a:p>
          <a:endParaRPr lang="en-IE"/>
        </a:p>
      </dgm:t>
    </dgm:pt>
    <dgm:pt modelId="{C44A0F48-9940-4B77-8CE4-9983158DF01C}" type="pres">
      <dgm:prSet presAssocID="{5DB7A4B1-C24A-4AF5-999D-0F671B2F152F}" presName="linNode" presStyleCnt="0"/>
      <dgm:spPr/>
      <dgm:t>
        <a:bodyPr/>
        <a:lstStyle/>
        <a:p>
          <a:endParaRPr lang="en-IE"/>
        </a:p>
      </dgm:t>
    </dgm:pt>
    <dgm:pt modelId="{827E7D11-9B54-4BA4-AD28-9528818BD777}" type="pres">
      <dgm:prSet presAssocID="{5DB7A4B1-C24A-4AF5-999D-0F671B2F152F}" presName="parentShp" presStyleLbl="node1" presStyleIdx="1" presStyleCnt="2">
        <dgm:presLayoutVars>
          <dgm:bulletEnabled val="1"/>
        </dgm:presLayoutVars>
      </dgm:prSet>
      <dgm:spPr/>
      <dgm:t>
        <a:bodyPr/>
        <a:lstStyle/>
        <a:p>
          <a:endParaRPr lang="en-IE"/>
        </a:p>
      </dgm:t>
    </dgm:pt>
    <dgm:pt modelId="{6A2A0FEB-DFFC-4374-AC1F-7F11CC4C3BEE}" type="pres">
      <dgm:prSet presAssocID="{5DB7A4B1-C24A-4AF5-999D-0F671B2F152F}" presName="childShp" presStyleLbl="bgAccFollowNode1" presStyleIdx="1" presStyleCnt="2">
        <dgm:presLayoutVars>
          <dgm:bulletEnabled val="1"/>
        </dgm:presLayoutVars>
      </dgm:prSet>
      <dgm:spPr/>
      <dgm:t>
        <a:bodyPr/>
        <a:lstStyle/>
        <a:p>
          <a:endParaRPr lang="en-IE"/>
        </a:p>
      </dgm:t>
    </dgm:pt>
  </dgm:ptLst>
  <dgm:cxnLst>
    <dgm:cxn modelId="{03D55B3C-25C3-4247-B6AC-D52DCC0CD6A3}" srcId="{05C856E2-517E-4BDC-83EE-F2D90ADBDBD9}" destId="{B52C25E5-0661-467E-91E2-24F884CAB5D7}" srcOrd="0" destOrd="0" parTransId="{501E9278-0E2B-4DE6-A570-156673ECCB04}" sibTransId="{AAF31BD3-4494-4E25-9670-82BF313F3DE6}"/>
    <dgm:cxn modelId="{01D78C07-8E94-4926-9916-0290AEDDEF42}" type="presOf" srcId="{B52C25E5-0661-467E-91E2-24F884CAB5D7}" destId="{47CC05DA-9E9B-4D67-922E-C7A3DC47D5F7}" srcOrd="0" destOrd="0" presId="urn:microsoft.com/office/officeart/2005/8/layout/vList6"/>
    <dgm:cxn modelId="{4D63734F-F4BC-4FF1-8715-86842467D72C}" srcId="{05C856E2-517E-4BDC-83EE-F2D90ADBDBD9}" destId="{5DB7A4B1-C24A-4AF5-999D-0F671B2F152F}" srcOrd="1" destOrd="0" parTransId="{3606CB6A-F9D4-499D-860F-1B13EC22EDA6}" sibTransId="{7DB436D8-8580-4BBE-8B50-B464A8291137}"/>
    <dgm:cxn modelId="{996DCD2D-B62E-4889-B627-0F78170B3E63}" type="presOf" srcId="{05C856E2-517E-4BDC-83EE-F2D90ADBDBD9}" destId="{19F19AD4-5B69-4538-B19F-85D8E5CAE9A0}" srcOrd="0" destOrd="0" presId="urn:microsoft.com/office/officeart/2005/8/layout/vList6"/>
    <dgm:cxn modelId="{399B784B-7BC7-4D17-9AB2-8CA9F9342905}" type="presOf" srcId="{5DB7A4B1-C24A-4AF5-999D-0F671B2F152F}" destId="{827E7D11-9B54-4BA4-AD28-9528818BD777}" srcOrd="0" destOrd="0" presId="urn:microsoft.com/office/officeart/2005/8/layout/vList6"/>
    <dgm:cxn modelId="{85D9FB2C-B393-4E93-8FAF-90760AAE7F60}" type="presParOf" srcId="{19F19AD4-5B69-4538-B19F-85D8E5CAE9A0}" destId="{4CCDB577-5CE0-42A8-9335-246C3A7BE76F}" srcOrd="0" destOrd="0" presId="urn:microsoft.com/office/officeart/2005/8/layout/vList6"/>
    <dgm:cxn modelId="{1D4E7ABD-02C8-483A-A104-2FA2B87C6974}" type="presParOf" srcId="{4CCDB577-5CE0-42A8-9335-246C3A7BE76F}" destId="{47CC05DA-9E9B-4D67-922E-C7A3DC47D5F7}" srcOrd="0" destOrd="0" presId="urn:microsoft.com/office/officeart/2005/8/layout/vList6"/>
    <dgm:cxn modelId="{9F0A2E8B-C10A-4D4C-9FC4-D7377BE7B1EE}" type="presParOf" srcId="{4CCDB577-5CE0-42A8-9335-246C3A7BE76F}" destId="{4F442BB1-6622-4B0C-BB4B-67A358337A4E}" srcOrd="1" destOrd="0" presId="urn:microsoft.com/office/officeart/2005/8/layout/vList6"/>
    <dgm:cxn modelId="{EBDEEE74-985E-4A9C-986B-4797D3C7AAAF}" type="presParOf" srcId="{19F19AD4-5B69-4538-B19F-85D8E5CAE9A0}" destId="{09B34AAD-3F8D-4A91-B651-D83D3E2B73D0}" srcOrd="1" destOrd="0" presId="urn:microsoft.com/office/officeart/2005/8/layout/vList6"/>
    <dgm:cxn modelId="{3384C009-0C6A-4EDF-9F12-C1AD28D4C63D}" type="presParOf" srcId="{19F19AD4-5B69-4538-B19F-85D8E5CAE9A0}" destId="{C44A0F48-9940-4B77-8CE4-9983158DF01C}" srcOrd="2" destOrd="0" presId="urn:microsoft.com/office/officeart/2005/8/layout/vList6"/>
    <dgm:cxn modelId="{B67FA86F-02FB-4953-B30B-0613E9FD8003}" type="presParOf" srcId="{C44A0F48-9940-4B77-8CE4-9983158DF01C}" destId="{827E7D11-9B54-4BA4-AD28-9528818BD777}" srcOrd="0" destOrd="0" presId="urn:microsoft.com/office/officeart/2005/8/layout/vList6"/>
    <dgm:cxn modelId="{541D7578-17EE-450D-A6DC-78225751BAE2}" type="presParOf" srcId="{C44A0F48-9940-4B77-8CE4-9983158DF01C}" destId="{6A2A0FEB-DFFC-4374-AC1F-7F11CC4C3BE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BDBD0-D4EA-4014-8ABA-92DA5484CBB7}">
      <dsp:nvSpPr>
        <dsp:cNvPr id="0" name=""/>
        <dsp:cNvSpPr/>
      </dsp:nvSpPr>
      <dsp:spPr>
        <a:xfrm>
          <a:off x="3431678" y="143"/>
          <a:ext cx="1366242" cy="136624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smtClean="0"/>
            <a:t>Hazard Identification</a:t>
          </a:r>
          <a:r>
            <a:rPr lang="en-GB" sz="1100" kern="1200" dirty="0" smtClean="0"/>
            <a:t>	</a:t>
          </a:r>
          <a:endParaRPr lang="en-GB" sz="1100" kern="1200" dirty="0"/>
        </a:p>
      </dsp:txBody>
      <dsp:txXfrm>
        <a:off x="3631760" y="200225"/>
        <a:ext cx="966078" cy="966078"/>
      </dsp:txXfrm>
    </dsp:sp>
    <dsp:sp modelId="{D7DC4A3F-6C04-412B-8CE4-F3BE7F8E5146}">
      <dsp:nvSpPr>
        <dsp:cNvPr id="0" name=""/>
        <dsp:cNvSpPr/>
      </dsp:nvSpPr>
      <dsp:spPr>
        <a:xfrm rot="2160000">
          <a:off x="4754947" y="1050053"/>
          <a:ext cx="364047" cy="46110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4765376" y="1110177"/>
        <a:ext cx="254833" cy="276664"/>
      </dsp:txXfrm>
    </dsp:sp>
    <dsp:sp modelId="{6D8FB443-B612-4448-81E9-A1A9A4B4530E}">
      <dsp:nvSpPr>
        <dsp:cNvPr id="0" name=""/>
        <dsp:cNvSpPr/>
      </dsp:nvSpPr>
      <dsp:spPr>
        <a:xfrm>
          <a:off x="5092691" y="1206939"/>
          <a:ext cx="1366242" cy="1366242"/>
        </a:xfrm>
        <a:prstGeom prst="ellipse">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smtClean="0"/>
            <a:t>Hazard Classificatio</a:t>
          </a:r>
          <a:r>
            <a:rPr lang="en-GB" sz="1100" kern="1200" dirty="0" smtClean="0"/>
            <a:t>n </a:t>
          </a:r>
          <a:endParaRPr lang="en-GB" sz="1100" kern="1200" dirty="0"/>
        </a:p>
      </dsp:txBody>
      <dsp:txXfrm>
        <a:off x="5292773" y="1407021"/>
        <a:ext cx="966078" cy="966078"/>
      </dsp:txXfrm>
    </dsp:sp>
    <dsp:sp modelId="{183EB6A9-2600-428B-8680-94AF7D89239F}">
      <dsp:nvSpPr>
        <dsp:cNvPr id="0" name=""/>
        <dsp:cNvSpPr/>
      </dsp:nvSpPr>
      <dsp:spPr>
        <a:xfrm rot="6480000">
          <a:off x="5279747" y="2626027"/>
          <a:ext cx="364047" cy="461106"/>
        </a:xfrm>
        <a:prstGeom prst="rightArrow">
          <a:avLst>
            <a:gd name="adj1" fmla="val 60000"/>
            <a:gd name="adj2" fmla="val 50000"/>
          </a:avLst>
        </a:prstGeom>
        <a:solidFill>
          <a:schemeClr val="accent2">
            <a:hueOff val="1170380"/>
            <a:satOff val="-1460"/>
            <a:lumOff val="3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5351228" y="2666314"/>
        <a:ext cx="254833" cy="276664"/>
      </dsp:txXfrm>
    </dsp:sp>
    <dsp:sp modelId="{458344BA-EEE2-48AA-A90A-2AD06403CBFD}">
      <dsp:nvSpPr>
        <dsp:cNvPr id="0" name=""/>
        <dsp:cNvSpPr/>
      </dsp:nvSpPr>
      <dsp:spPr>
        <a:xfrm>
          <a:off x="4458241" y="3159577"/>
          <a:ext cx="1366242" cy="1366242"/>
        </a:xfrm>
        <a:prstGeom prst="ellips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smtClean="0"/>
            <a:t>Hazard Communication </a:t>
          </a:r>
          <a:endParaRPr lang="en-GB" sz="1100" b="1" kern="1200" dirty="0"/>
        </a:p>
      </dsp:txBody>
      <dsp:txXfrm>
        <a:off x="4658323" y="3359659"/>
        <a:ext cx="966078" cy="966078"/>
      </dsp:txXfrm>
    </dsp:sp>
    <dsp:sp modelId="{DF801D37-0CA3-40D2-B12E-7A56FB8B9244}">
      <dsp:nvSpPr>
        <dsp:cNvPr id="0" name=""/>
        <dsp:cNvSpPr/>
      </dsp:nvSpPr>
      <dsp:spPr>
        <a:xfrm rot="10800000">
          <a:off x="3943079" y="3612145"/>
          <a:ext cx="364047" cy="461106"/>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4052293" y="3704366"/>
        <a:ext cx="254833" cy="276664"/>
      </dsp:txXfrm>
    </dsp:sp>
    <dsp:sp modelId="{F3D443A7-6299-4409-9A9B-8191AD0089E5}">
      <dsp:nvSpPr>
        <dsp:cNvPr id="0" name=""/>
        <dsp:cNvSpPr/>
      </dsp:nvSpPr>
      <dsp:spPr>
        <a:xfrm>
          <a:off x="2405116" y="3159577"/>
          <a:ext cx="1366242" cy="1366242"/>
        </a:xfrm>
        <a:prstGeom prst="ellipse">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smtClean="0"/>
            <a:t>Risk Assessment </a:t>
          </a:r>
          <a:endParaRPr lang="en-GB" sz="1100" b="1" kern="1200" dirty="0"/>
        </a:p>
      </dsp:txBody>
      <dsp:txXfrm>
        <a:off x="2605198" y="3359659"/>
        <a:ext cx="966078" cy="966078"/>
      </dsp:txXfrm>
    </dsp:sp>
    <dsp:sp modelId="{0601C53D-0DD6-4DDD-A3DA-6AA79087502E}">
      <dsp:nvSpPr>
        <dsp:cNvPr id="0" name=""/>
        <dsp:cNvSpPr/>
      </dsp:nvSpPr>
      <dsp:spPr>
        <a:xfrm rot="15120000">
          <a:off x="2592172" y="2645625"/>
          <a:ext cx="364047" cy="461106"/>
        </a:xfrm>
        <a:prstGeom prst="rightArrow">
          <a:avLst>
            <a:gd name="adj1" fmla="val 60000"/>
            <a:gd name="adj2" fmla="val 50000"/>
          </a:avLst>
        </a:prstGeom>
        <a:solidFill>
          <a:schemeClr val="accent2">
            <a:hueOff val="3511139"/>
            <a:satOff val="-4379"/>
            <a:lumOff val="10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2663653" y="2789780"/>
        <a:ext cx="254833" cy="276664"/>
      </dsp:txXfrm>
    </dsp:sp>
    <dsp:sp modelId="{D1D6A1BB-CF4B-4BC5-9B45-69783C3DE113}">
      <dsp:nvSpPr>
        <dsp:cNvPr id="0" name=""/>
        <dsp:cNvSpPr/>
      </dsp:nvSpPr>
      <dsp:spPr>
        <a:xfrm>
          <a:off x="1770665" y="1206939"/>
          <a:ext cx="1366242" cy="1366242"/>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smtClean="0"/>
            <a:t>Risk  Management </a:t>
          </a:r>
          <a:endParaRPr lang="en-GB" sz="1100" b="1" kern="1200" dirty="0"/>
        </a:p>
      </dsp:txBody>
      <dsp:txXfrm>
        <a:off x="1970747" y="1407021"/>
        <a:ext cx="966078" cy="966078"/>
      </dsp:txXfrm>
    </dsp:sp>
    <dsp:sp modelId="{0D095253-9E4F-4F92-A00E-9894E12A3173}">
      <dsp:nvSpPr>
        <dsp:cNvPr id="0" name=""/>
        <dsp:cNvSpPr/>
      </dsp:nvSpPr>
      <dsp:spPr>
        <a:xfrm rot="19440000">
          <a:off x="3093934" y="1062165"/>
          <a:ext cx="364047" cy="461106"/>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3104363" y="1186483"/>
        <a:ext cx="254833" cy="2766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887385" cy="494762"/>
          </a:xfrm>
          <a:prstGeom prst="rect">
            <a:avLst/>
          </a:prstGeom>
        </p:spPr>
        <p:txBody>
          <a:bodyPr vert="horz" lIns="87252" tIns="43626" rIns="87252" bIns="43626" rtlCol="0"/>
          <a:lstStyle>
            <a:lvl1pPr algn="l">
              <a:defRPr sz="1100"/>
            </a:lvl1pPr>
          </a:lstStyle>
          <a:p>
            <a:endParaRPr lang="en-IE"/>
          </a:p>
        </p:txBody>
      </p:sp>
      <p:sp>
        <p:nvSpPr>
          <p:cNvPr id="3" name="Date Placeholder 2"/>
          <p:cNvSpPr>
            <a:spLocks noGrp="1"/>
          </p:cNvSpPr>
          <p:nvPr>
            <p:ph type="dt" sz="quarter" idx="1"/>
          </p:nvPr>
        </p:nvSpPr>
        <p:spPr>
          <a:xfrm>
            <a:off x="3773865" y="2"/>
            <a:ext cx="2887385" cy="494762"/>
          </a:xfrm>
          <a:prstGeom prst="rect">
            <a:avLst/>
          </a:prstGeom>
        </p:spPr>
        <p:txBody>
          <a:bodyPr vert="horz" lIns="87252" tIns="43626" rIns="87252" bIns="43626" rtlCol="0"/>
          <a:lstStyle>
            <a:lvl1pPr algn="r">
              <a:defRPr sz="1100"/>
            </a:lvl1pPr>
          </a:lstStyle>
          <a:p>
            <a:fld id="{840F3624-B64C-4293-B31D-CCA727823523}" type="datetimeFigureOut">
              <a:rPr lang="en-IE" smtClean="0"/>
              <a:t>04/11/2016</a:t>
            </a:fld>
            <a:endParaRPr lang="en-IE"/>
          </a:p>
        </p:txBody>
      </p:sp>
      <p:sp>
        <p:nvSpPr>
          <p:cNvPr id="4" name="Footer Placeholder 3"/>
          <p:cNvSpPr>
            <a:spLocks noGrp="1"/>
          </p:cNvSpPr>
          <p:nvPr>
            <p:ph type="ftr" sz="quarter" idx="2"/>
          </p:nvPr>
        </p:nvSpPr>
        <p:spPr>
          <a:xfrm>
            <a:off x="1" y="9409702"/>
            <a:ext cx="2887385" cy="494762"/>
          </a:xfrm>
          <a:prstGeom prst="rect">
            <a:avLst/>
          </a:prstGeom>
        </p:spPr>
        <p:txBody>
          <a:bodyPr vert="horz" lIns="87252" tIns="43626" rIns="87252" bIns="43626" rtlCol="0" anchor="b"/>
          <a:lstStyle>
            <a:lvl1pPr algn="l">
              <a:defRPr sz="1100"/>
            </a:lvl1pPr>
          </a:lstStyle>
          <a:p>
            <a:endParaRPr lang="en-IE"/>
          </a:p>
        </p:txBody>
      </p:sp>
      <p:sp>
        <p:nvSpPr>
          <p:cNvPr id="5" name="Slide Number Placeholder 4"/>
          <p:cNvSpPr>
            <a:spLocks noGrp="1"/>
          </p:cNvSpPr>
          <p:nvPr>
            <p:ph type="sldNum" sz="quarter" idx="3"/>
          </p:nvPr>
        </p:nvSpPr>
        <p:spPr>
          <a:xfrm>
            <a:off x="3773865" y="9409702"/>
            <a:ext cx="2887385" cy="494762"/>
          </a:xfrm>
          <a:prstGeom prst="rect">
            <a:avLst/>
          </a:prstGeom>
        </p:spPr>
        <p:txBody>
          <a:bodyPr vert="horz" lIns="87252" tIns="43626" rIns="87252" bIns="43626" rtlCol="0" anchor="b"/>
          <a:lstStyle>
            <a:lvl1pPr algn="r">
              <a:defRPr sz="1100"/>
            </a:lvl1pPr>
          </a:lstStyle>
          <a:p>
            <a:fld id="{1B2ECF78-2EDF-4391-8EF3-CC340AA9B1D7}" type="slidenum">
              <a:rPr lang="en-IE" smtClean="0"/>
              <a:t>‹#›</a:t>
            </a:fld>
            <a:endParaRPr lang="en-IE"/>
          </a:p>
        </p:txBody>
      </p:sp>
    </p:spTree>
    <p:extLst>
      <p:ext uri="{BB962C8B-B14F-4D97-AF65-F5344CB8AC3E}">
        <p14:creationId xmlns:p14="http://schemas.microsoft.com/office/powerpoint/2010/main" val="33860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6499" cy="49538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774653" y="1"/>
            <a:ext cx="2886499" cy="495380"/>
          </a:xfrm>
          <a:prstGeom prst="rect">
            <a:avLst/>
          </a:prstGeom>
        </p:spPr>
        <p:txBody>
          <a:bodyPr vert="horz" lIns="91440" tIns="45720" rIns="91440" bIns="45720" rtlCol="0"/>
          <a:lstStyle>
            <a:lvl1pPr algn="r">
              <a:defRPr sz="1200"/>
            </a:lvl1pPr>
          </a:lstStyle>
          <a:p>
            <a:fld id="{60BC723A-6E9F-4DBA-9E2C-D4E0F7B3DB21}" type="datetimeFigureOut">
              <a:rPr lang="en-IE" smtClean="0"/>
              <a:t>04/11/2016</a:t>
            </a:fld>
            <a:endParaRPr lang="en-IE"/>
          </a:p>
        </p:txBody>
      </p:sp>
      <p:sp>
        <p:nvSpPr>
          <p:cNvPr id="4" name="Slide Image Placeholder 3"/>
          <p:cNvSpPr>
            <a:spLocks noGrp="1" noRot="1" noChangeAspect="1"/>
          </p:cNvSpPr>
          <p:nvPr>
            <p:ph type="sldImg" idx="2"/>
          </p:nvPr>
        </p:nvSpPr>
        <p:spPr>
          <a:xfrm>
            <a:off x="855663" y="742950"/>
            <a:ext cx="4951412" cy="371475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66115" y="4705310"/>
            <a:ext cx="5330508" cy="4458417"/>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6" name="Footer Placeholder 5"/>
          <p:cNvSpPr>
            <a:spLocks noGrp="1"/>
          </p:cNvSpPr>
          <p:nvPr>
            <p:ph type="ftr" sz="quarter" idx="4"/>
          </p:nvPr>
        </p:nvSpPr>
        <p:spPr>
          <a:xfrm>
            <a:off x="0" y="9409028"/>
            <a:ext cx="2886499" cy="495379"/>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774653" y="9409028"/>
            <a:ext cx="2886499" cy="495379"/>
          </a:xfrm>
          <a:prstGeom prst="rect">
            <a:avLst/>
          </a:prstGeom>
        </p:spPr>
        <p:txBody>
          <a:bodyPr vert="horz" lIns="91440" tIns="45720" rIns="91440" bIns="45720" rtlCol="0" anchor="b"/>
          <a:lstStyle>
            <a:lvl1pPr algn="r">
              <a:defRPr sz="1200"/>
            </a:lvl1pPr>
          </a:lstStyle>
          <a:p>
            <a:fld id="{DC65994F-FF3B-4903-B912-C0C2DE5E45DF}" type="slidenum">
              <a:rPr lang="en-IE" smtClean="0"/>
              <a:t>‹#›</a:t>
            </a:fld>
            <a:endParaRPr lang="en-IE"/>
          </a:p>
        </p:txBody>
      </p:sp>
    </p:spTree>
    <p:extLst>
      <p:ext uri="{BB962C8B-B14F-4D97-AF65-F5344CB8AC3E}">
        <p14:creationId xmlns:p14="http://schemas.microsoft.com/office/powerpoint/2010/main" val="923957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chemicals@hsa.ie"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chemicals@hsa.ie"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CLP 2015, SME support for REACH 2018, making guidance on mixture classiﬁcation easier to navigate and understand, alignment of 5 Directives with CLP, REACH processes including authorisation and much more.</a:t>
            </a:r>
            <a:br>
              <a:rPr lang="en-IE" dirty="0"/>
            </a:br>
            <a:endParaRPr lang="en-IE" dirty="0"/>
          </a:p>
        </p:txBody>
      </p:sp>
      <p:sp>
        <p:nvSpPr>
          <p:cNvPr id="4" name="Slide Number Placeholder 3"/>
          <p:cNvSpPr>
            <a:spLocks noGrp="1"/>
          </p:cNvSpPr>
          <p:nvPr>
            <p:ph type="sldNum" sz="quarter" idx="10"/>
          </p:nvPr>
        </p:nvSpPr>
        <p:spPr/>
        <p:txBody>
          <a:bodyPr/>
          <a:lstStyle/>
          <a:p>
            <a:fld id="{DC65994F-FF3B-4903-B912-C0C2DE5E45DF}" type="slidenum">
              <a:rPr lang="en-IE" smtClean="0"/>
              <a:t>2</a:t>
            </a:fld>
            <a:endParaRPr lang="en-IE"/>
          </a:p>
        </p:txBody>
      </p:sp>
    </p:spTree>
    <p:extLst>
      <p:ext uri="{BB962C8B-B14F-4D97-AF65-F5344CB8AC3E}">
        <p14:creationId xmlns:p14="http://schemas.microsoft.com/office/powerpoint/2010/main" val="90591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Here are the label elements listed in Article 17 of CLP, the basic principles of labelling under CLP are the same as those for the existing CPL, What has changed is the pictograms and terminology from R&amp;S phrases to H&amp;P statements but in essence the same thing. </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There is a new concept within the label elements known as supplemental information which I will explain more about later, but  this is information  consists of what we call EU Leftovers which we were allowed to maintain thanks  to the UNGHS building block approach</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I mention most of these labelling elements in detail aside from the </a:t>
            </a:r>
            <a:r>
              <a:rPr lang="en-US" altLang="en-US" b="1" smtClean="0">
                <a:ea typeface="ＭＳ Ｐゴシック" pitchFamily="34" charset="-128"/>
              </a:rPr>
              <a:t>nominal quantity </a:t>
            </a:r>
            <a:r>
              <a:rPr lang="en-US" altLang="en-US" smtClean="0">
                <a:ea typeface="ＭＳ Ｐゴシック" pitchFamily="34" charset="-128"/>
              </a:rPr>
              <a:t>which is required for products sold to the general public. </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Also the </a:t>
            </a:r>
            <a:r>
              <a:rPr lang="en-US" altLang="en-US" b="1" smtClean="0">
                <a:ea typeface="ＭＳ Ｐゴシック" pitchFamily="34" charset="-128"/>
              </a:rPr>
              <a:t>official language </a:t>
            </a:r>
            <a:r>
              <a:rPr lang="en-US" altLang="en-US" smtClean="0">
                <a:ea typeface="ＭＳ Ｐゴシック" pitchFamily="34" charset="-128"/>
              </a:rPr>
              <a:t>is mentioned here but it has not yet been determined the fate of Ireland’s two official languages so our administrative provisions are not yet in place.   We assume the same rules that applied to our existing CPL Regulations will also apply to CLP</a:t>
            </a:r>
          </a:p>
          <a:p>
            <a:endParaRPr lang="en-US" alt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1687" indent="-285264" eaLnBrk="0" hangingPunct="0">
              <a:defRPr>
                <a:solidFill>
                  <a:schemeClr val="tx1"/>
                </a:solidFill>
                <a:latin typeface="Arial" pitchFamily="34" charset="0"/>
              </a:defRPr>
            </a:lvl2pPr>
            <a:lvl3pPr marL="1141057" indent="-228211" eaLnBrk="0" hangingPunct="0">
              <a:defRPr>
                <a:solidFill>
                  <a:schemeClr val="tx1"/>
                </a:solidFill>
                <a:latin typeface="Arial" pitchFamily="34" charset="0"/>
              </a:defRPr>
            </a:lvl3pPr>
            <a:lvl4pPr marL="1597480" indent="-228211" eaLnBrk="0" hangingPunct="0">
              <a:defRPr>
                <a:solidFill>
                  <a:schemeClr val="tx1"/>
                </a:solidFill>
                <a:latin typeface="Arial" pitchFamily="34" charset="0"/>
              </a:defRPr>
            </a:lvl4pPr>
            <a:lvl5pPr marL="2053902" indent="-228211" eaLnBrk="0" hangingPunct="0">
              <a:defRPr>
                <a:solidFill>
                  <a:schemeClr val="tx1"/>
                </a:solidFill>
                <a:latin typeface="Arial" pitchFamily="34" charset="0"/>
              </a:defRPr>
            </a:lvl5pPr>
            <a:lvl6pPr marL="2510325" indent="-228211" eaLnBrk="0" fontAlgn="base" hangingPunct="0">
              <a:spcBef>
                <a:spcPct val="0"/>
              </a:spcBef>
              <a:spcAft>
                <a:spcPct val="0"/>
              </a:spcAft>
              <a:defRPr>
                <a:solidFill>
                  <a:schemeClr val="tx1"/>
                </a:solidFill>
                <a:latin typeface="Arial" pitchFamily="34" charset="0"/>
              </a:defRPr>
            </a:lvl6pPr>
            <a:lvl7pPr marL="2966748" indent="-228211" eaLnBrk="0" fontAlgn="base" hangingPunct="0">
              <a:spcBef>
                <a:spcPct val="0"/>
              </a:spcBef>
              <a:spcAft>
                <a:spcPct val="0"/>
              </a:spcAft>
              <a:defRPr>
                <a:solidFill>
                  <a:schemeClr val="tx1"/>
                </a:solidFill>
                <a:latin typeface="Arial" pitchFamily="34" charset="0"/>
              </a:defRPr>
            </a:lvl7pPr>
            <a:lvl8pPr marL="3423171" indent="-228211" eaLnBrk="0" fontAlgn="base" hangingPunct="0">
              <a:spcBef>
                <a:spcPct val="0"/>
              </a:spcBef>
              <a:spcAft>
                <a:spcPct val="0"/>
              </a:spcAft>
              <a:defRPr>
                <a:solidFill>
                  <a:schemeClr val="tx1"/>
                </a:solidFill>
                <a:latin typeface="Arial" pitchFamily="34" charset="0"/>
              </a:defRPr>
            </a:lvl8pPr>
            <a:lvl9pPr marL="3879593" indent="-228211" eaLnBrk="0" fontAlgn="base" hangingPunct="0">
              <a:spcBef>
                <a:spcPct val="0"/>
              </a:spcBef>
              <a:spcAft>
                <a:spcPct val="0"/>
              </a:spcAft>
              <a:defRPr>
                <a:solidFill>
                  <a:schemeClr val="tx1"/>
                </a:solidFill>
                <a:latin typeface="Arial" pitchFamily="34" charset="0"/>
              </a:defRPr>
            </a:lvl9pPr>
          </a:lstStyle>
          <a:p>
            <a:pPr eaLnBrk="1" hangingPunct="1"/>
            <a:fld id="{893D76EA-F08C-4658-955D-F0CD9BA919D9}" type="slidenum">
              <a:rPr lang="en-GB" altLang="en-US" smtClean="0">
                <a:latin typeface="Verdana" pitchFamily="34" charset="0"/>
              </a:rPr>
              <a:pPr eaLnBrk="1" hangingPunct="1"/>
              <a:t>21</a:t>
            </a:fld>
            <a:endParaRPr lang="en-GB" altLang="en-US" smtClean="0">
              <a:latin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Here are the label elements listed in Article 17 of CLP, the basic principles of labelling under CLP are the same as those for the existing CPL, What has changed is the pictograms and terminology from R&amp;S phrases to H&amp;P statements but in essence the same thing. </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There is a new concept within the label elements known as supplemental information which I will explain more about later, but  this is information  consists of what we call EU Leftovers which we were allowed to maintain thanks  to the UNGHS building block approach</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I mention most of these labelling elements in detail aside from the </a:t>
            </a:r>
            <a:r>
              <a:rPr lang="en-US" altLang="en-US" b="1" smtClean="0">
                <a:ea typeface="ＭＳ Ｐゴシック" pitchFamily="34" charset="-128"/>
              </a:rPr>
              <a:t>nominal quantity </a:t>
            </a:r>
            <a:r>
              <a:rPr lang="en-US" altLang="en-US" smtClean="0">
                <a:ea typeface="ＭＳ Ｐゴシック" pitchFamily="34" charset="-128"/>
              </a:rPr>
              <a:t>which is required for products sold to the general public. </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Also the </a:t>
            </a:r>
            <a:r>
              <a:rPr lang="en-US" altLang="en-US" b="1" smtClean="0">
                <a:ea typeface="ＭＳ Ｐゴシック" pitchFamily="34" charset="-128"/>
              </a:rPr>
              <a:t>official language </a:t>
            </a:r>
            <a:r>
              <a:rPr lang="en-US" altLang="en-US" smtClean="0">
                <a:ea typeface="ＭＳ Ｐゴシック" pitchFamily="34" charset="-128"/>
              </a:rPr>
              <a:t>is mentioned here but it has not yet been determined the fate of Ireland’s two official languages so our administrative provisions are not yet in place.   We assume the same rules that applied to our existing CPL Regulations will also apply to CLP</a:t>
            </a:r>
          </a:p>
          <a:p>
            <a:endParaRPr lang="en-US" alt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1687" indent="-285264" eaLnBrk="0" hangingPunct="0">
              <a:defRPr>
                <a:solidFill>
                  <a:schemeClr val="tx1"/>
                </a:solidFill>
                <a:latin typeface="Arial" pitchFamily="34" charset="0"/>
              </a:defRPr>
            </a:lvl2pPr>
            <a:lvl3pPr marL="1141057" indent="-228211" eaLnBrk="0" hangingPunct="0">
              <a:defRPr>
                <a:solidFill>
                  <a:schemeClr val="tx1"/>
                </a:solidFill>
                <a:latin typeface="Arial" pitchFamily="34" charset="0"/>
              </a:defRPr>
            </a:lvl3pPr>
            <a:lvl4pPr marL="1597480" indent="-228211" eaLnBrk="0" hangingPunct="0">
              <a:defRPr>
                <a:solidFill>
                  <a:schemeClr val="tx1"/>
                </a:solidFill>
                <a:latin typeface="Arial" pitchFamily="34" charset="0"/>
              </a:defRPr>
            </a:lvl4pPr>
            <a:lvl5pPr marL="2053902" indent="-228211" eaLnBrk="0" hangingPunct="0">
              <a:defRPr>
                <a:solidFill>
                  <a:schemeClr val="tx1"/>
                </a:solidFill>
                <a:latin typeface="Arial" pitchFamily="34" charset="0"/>
              </a:defRPr>
            </a:lvl5pPr>
            <a:lvl6pPr marL="2510325" indent="-228211" eaLnBrk="0" fontAlgn="base" hangingPunct="0">
              <a:spcBef>
                <a:spcPct val="0"/>
              </a:spcBef>
              <a:spcAft>
                <a:spcPct val="0"/>
              </a:spcAft>
              <a:defRPr>
                <a:solidFill>
                  <a:schemeClr val="tx1"/>
                </a:solidFill>
                <a:latin typeface="Arial" pitchFamily="34" charset="0"/>
              </a:defRPr>
            </a:lvl6pPr>
            <a:lvl7pPr marL="2966748" indent="-228211" eaLnBrk="0" fontAlgn="base" hangingPunct="0">
              <a:spcBef>
                <a:spcPct val="0"/>
              </a:spcBef>
              <a:spcAft>
                <a:spcPct val="0"/>
              </a:spcAft>
              <a:defRPr>
                <a:solidFill>
                  <a:schemeClr val="tx1"/>
                </a:solidFill>
                <a:latin typeface="Arial" pitchFamily="34" charset="0"/>
              </a:defRPr>
            </a:lvl7pPr>
            <a:lvl8pPr marL="3423171" indent="-228211" eaLnBrk="0" fontAlgn="base" hangingPunct="0">
              <a:spcBef>
                <a:spcPct val="0"/>
              </a:spcBef>
              <a:spcAft>
                <a:spcPct val="0"/>
              </a:spcAft>
              <a:defRPr>
                <a:solidFill>
                  <a:schemeClr val="tx1"/>
                </a:solidFill>
                <a:latin typeface="Arial" pitchFamily="34" charset="0"/>
              </a:defRPr>
            </a:lvl8pPr>
            <a:lvl9pPr marL="3879593" indent="-228211" eaLnBrk="0" fontAlgn="base" hangingPunct="0">
              <a:spcBef>
                <a:spcPct val="0"/>
              </a:spcBef>
              <a:spcAft>
                <a:spcPct val="0"/>
              </a:spcAft>
              <a:defRPr>
                <a:solidFill>
                  <a:schemeClr val="tx1"/>
                </a:solidFill>
                <a:latin typeface="Arial" pitchFamily="34" charset="0"/>
              </a:defRPr>
            </a:lvl9pPr>
          </a:lstStyle>
          <a:p>
            <a:pPr eaLnBrk="1" hangingPunct="1"/>
            <a:fld id="{893D76EA-F08C-4658-955D-F0CD9BA919D9}" type="slidenum">
              <a:rPr lang="en-GB" altLang="en-US" smtClean="0">
                <a:latin typeface="Verdana" pitchFamily="34" charset="0"/>
              </a:rPr>
              <a:pPr eaLnBrk="1" hangingPunct="1"/>
              <a:t>23</a:t>
            </a:fld>
            <a:endParaRPr lang="en-GB" altLang="en-US" smtClean="0">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Here are the label elements listed in Article 17 of CLP, the basic principles of labelling under CLP are the same as those for the existing CPL, What has changed is the pictograms and terminology from R&amp;S phrases to H&amp;P statements but in essence the same thing. </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There is a new concept within the label elements known as supplemental information which I will explain more about later, but  this is information  consists of what we call EU Leftovers which we were allowed to maintain thanks  to the UNGHS building block approach</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I mention most of these labelling elements in detail aside from the </a:t>
            </a:r>
            <a:r>
              <a:rPr lang="en-US" altLang="en-US" b="1" smtClean="0">
                <a:ea typeface="ＭＳ Ｐゴシック" pitchFamily="34" charset="-128"/>
              </a:rPr>
              <a:t>nominal quantity </a:t>
            </a:r>
            <a:r>
              <a:rPr lang="en-US" altLang="en-US" smtClean="0">
                <a:ea typeface="ＭＳ Ｐゴシック" pitchFamily="34" charset="-128"/>
              </a:rPr>
              <a:t>which is required for products sold to the general public. </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Also the </a:t>
            </a:r>
            <a:r>
              <a:rPr lang="en-US" altLang="en-US" b="1" smtClean="0">
                <a:ea typeface="ＭＳ Ｐゴシック" pitchFamily="34" charset="-128"/>
              </a:rPr>
              <a:t>official language </a:t>
            </a:r>
            <a:r>
              <a:rPr lang="en-US" altLang="en-US" smtClean="0">
                <a:ea typeface="ＭＳ Ｐゴシック" pitchFamily="34" charset="-128"/>
              </a:rPr>
              <a:t>is mentioned here but it has not yet been determined the fate of Ireland’s two official languages so our administrative provisions are not yet in place.   We assume the same rules that applied to our existing CPL Regulations will also apply to CLP</a:t>
            </a:r>
          </a:p>
          <a:p>
            <a:endParaRPr lang="en-US" alt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1687" indent="-285264" eaLnBrk="0" hangingPunct="0">
              <a:defRPr>
                <a:solidFill>
                  <a:schemeClr val="tx1"/>
                </a:solidFill>
                <a:latin typeface="Arial" pitchFamily="34" charset="0"/>
              </a:defRPr>
            </a:lvl2pPr>
            <a:lvl3pPr marL="1141057" indent="-228211" eaLnBrk="0" hangingPunct="0">
              <a:defRPr>
                <a:solidFill>
                  <a:schemeClr val="tx1"/>
                </a:solidFill>
                <a:latin typeface="Arial" pitchFamily="34" charset="0"/>
              </a:defRPr>
            </a:lvl3pPr>
            <a:lvl4pPr marL="1597480" indent="-228211" eaLnBrk="0" hangingPunct="0">
              <a:defRPr>
                <a:solidFill>
                  <a:schemeClr val="tx1"/>
                </a:solidFill>
                <a:latin typeface="Arial" pitchFamily="34" charset="0"/>
              </a:defRPr>
            </a:lvl4pPr>
            <a:lvl5pPr marL="2053902" indent="-228211" eaLnBrk="0" hangingPunct="0">
              <a:defRPr>
                <a:solidFill>
                  <a:schemeClr val="tx1"/>
                </a:solidFill>
                <a:latin typeface="Arial" pitchFamily="34" charset="0"/>
              </a:defRPr>
            </a:lvl5pPr>
            <a:lvl6pPr marL="2510325" indent="-228211" eaLnBrk="0" fontAlgn="base" hangingPunct="0">
              <a:spcBef>
                <a:spcPct val="0"/>
              </a:spcBef>
              <a:spcAft>
                <a:spcPct val="0"/>
              </a:spcAft>
              <a:defRPr>
                <a:solidFill>
                  <a:schemeClr val="tx1"/>
                </a:solidFill>
                <a:latin typeface="Arial" pitchFamily="34" charset="0"/>
              </a:defRPr>
            </a:lvl6pPr>
            <a:lvl7pPr marL="2966748" indent="-228211" eaLnBrk="0" fontAlgn="base" hangingPunct="0">
              <a:spcBef>
                <a:spcPct val="0"/>
              </a:spcBef>
              <a:spcAft>
                <a:spcPct val="0"/>
              </a:spcAft>
              <a:defRPr>
                <a:solidFill>
                  <a:schemeClr val="tx1"/>
                </a:solidFill>
                <a:latin typeface="Arial" pitchFamily="34" charset="0"/>
              </a:defRPr>
            </a:lvl7pPr>
            <a:lvl8pPr marL="3423171" indent="-228211" eaLnBrk="0" fontAlgn="base" hangingPunct="0">
              <a:spcBef>
                <a:spcPct val="0"/>
              </a:spcBef>
              <a:spcAft>
                <a:spcPct val="0"/>
              </a:spcAft>
              <a:defRPr>
                <a:solidFill>
                  <a:schemeClr val="tx1"/>
                </a:solidFill>
                <a:latin typeface="Arial" pitchFamily="34" charset="0"/>
              </a:defRPr>
            </a:lvl8pPr>
            <a:lvl9pPr marL="3879593" indent="-228211" eaLnBrk="0" fontAlgn="base" hangingPunct="0">
              <a:spcBef>
                <a:spcPct val="0"/>
              </a:spcBef>
              <a:spcAft>
                <a:spcPct val="0"/>
              </a:spcAft>
              <a:defRPr>
                <a:solidFill>
                  <a:schemeClr val="tx1"/>
                </a:solidFill>
                <a:latin typeface="Arial" pitchFamily="34" charset="0"/>
              </a:defRPr>
            </a:lvl9pPr>
          </a:lstStyle>
          <a:p>
            <a:pPr eaLnBrk="1" hangingPunct="1"/>
            <a:fld id="{893D76EA-F08C-4658-955D-F0CD9BA919D9}" type="slidenum">
              <a:rPr lang="en-GB" altLang="en-US" smtClean="0">
                <a:latin typeface="Verdana" pitchFamily="34" charset="0"/>
              </a:rPr>
              <a:pPr eaLnBrk="1" hangingPunct="1"/>
              <a:t>24</a:t>
            </a:fld>
            <a:endParaRPr lang="en-GB" altLang="en-US" smtClean="0">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5025" y="742950"/>
            <a:ext cx="4951413" cy="3714750"/>
          </a:xfrm>
        </p:spPr>
      </p:sp>
      <p:sp>
        <p:nvSpPr>
          <p:cNvPr id="3" name="Notes Placeholder 2"/>
          <p:cNvSpPr>
            <a:spLocks noGrp="1"/>
          </p:cNvSpPr>
          <p:nvPr>
            <p:ph type="body" idx="1"/>
          </p:nvPr>
        </p:nvSpPr>
        <p:spPr/>
        <p:txBody>
          <a:bodyPr/>
          <a:lstStyle/>
          <a:p>
            <a:r>
              <a:rPr lang="en-IE" dirty="0" smtClean="0"/>
              <a:t>Even with new regimes we face issues, such as the  language, ( no English), use of blank pictograms and the quality of the paper used on the label.  Blank pictograms should be blanked out.. There is no need to use the codes of the H&amp;P statements, which is taking up precious space on the label and there is a legal requirement to have the CLP label in English. </a:t>
            </a:r>
            <a:endParaRPr lang="en-IE" dirty="0"/>
          </a:p>
        </p:txBody>
      </p:sp>
      <p:sp>
        <p:nvSpPr>
          <p:cNvPr id="4" name="Slide Number Placeholder 3"/>
          <p:cNvSpPr>
            <a:spLocks noGrp="1"/>
          </p:cNvSpPr>
          <p:nvPr>
            <p:ph type="sldNum" sz="quarter" idx="10"/>
          </p:nvPr>
        </p:nvSpPr>
        <p:spPr/>
        <p:txBody>
          <a:bodyPr/>
          <a:lstStyle/>
          <a:p>
            <a:fld id="{DC65994F-FF3B-4903-B912-C0C2DE5E45DF}" type="slidenum">
              <a:rPr lang="en-IE" smtClean="0"/>
              <a:t>30</a:t>
            </a:fld>
            <a:endParaRPr lang="en-IE"/>
          </a:p>
        </p:txBody>
      </p:sp>
    </p:spTree>
    <p:extLst>
      <p:ext uri="{BB962C8B-B14F-4D97-AF65-F5344CB8AC3E}">
        <p14:creationId xmlns:p14="http://schemas.microsoft.com/office/powerpoint/2010/main" val="1930922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This is an example of the precedance rules outlined in Article 33 (3) whereby if you use the transport pictogram then you don’t need the supply pictogram for the same hazard. This would be typically used on 200L drums where currently the supply and transport information is separate but in the future it could look like this.</a:t>
            </a:r>
          </a:p>
        </p:txBody>
      </p:sp>
      <p:sp>
        <p:nvSpPr>
          <p:cNvPr id="2027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8D8A9B6-A8E5-4B8E-B3B8-3F1AE63F7CAA}" type="slidenum">
              <a:rPr lang="en-GB" smtClean="0">
                <a:latin typeface="Verdana" pitchFamily="34" charset="0"/>
              </a:rPr>
              <a:pPr eaLnBrk="1" hangingPunct="1">
                <a:defRPr/>
              </a:pPr>
              <a:t>33</a:t>
            </a:fld>
            <a:endParaRPr lang="en-GB" smtClean="0">
              <a:latin typeface="Verdana"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MS PGothic" pitchFamily="34" charset="-128"/>
                <a:cs typeface="Arial" pitchFamily="34" charset="0"/>
              </a:rPr>
              <a:t>Article 33 in CLP is there to outline the relationship between </a:t>
            </a:r>
            <a:r>
              <a:rPr lang="en-US" altLang="en-US" b="1" smtClean="0">
                <a:ea typeface="MS PGothic" pitchFamily="34" charset="-128"/>
                <a:cs typeface="Arial" pitchFamily="34" charset="0"/>
              </a:rPr>
              <a:t>transport and supply label </a:t>
            </a:r>
            <a:r>
              <a:rPr lang="en-US" altLang="en-US" smtClean="0">
                <a:ea typeface="MS PGothic" pitchFamily="34" charset="-128"/>
                <a:cs typeface="Arial" pitchFamily="34" charset="0"/>
              </a:rPr>
              <a:t>and how the two can work together to be mutually beneficial. </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This will depend on the type of packaging being used be it inner, outer or single packaging and indeed what happens to the outer packaging when the transport rules don’t apply. </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The basic principle being that the pictogram for supply and transport for the same hazard will not appear together on a signal packaging and the transport pictogram will always take precedence over the supply pictogram for the same hazard.</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The 3 points within Article 33 outline the </a:t>
            </a:r>
            <a:r>
              <a:rPr lang="en-US" altLang="en-US" b="1" smtClean="0">
                <a:ea typeface="MS PGothic" pitchFamily="34" charset="-128"/>
                <a:cs typeface="Arial" pitchFamily="34" charset="0"/>
              </a:rPr>
              <a:t>various scenarios </a:t>
            </a:r>
            <a:r>
              <a:rPr lang="en-US" altLang="en-US" smtClean="0">
                <a:ea typeface="MS PGothic" pitchFamily="34" charset="-128"/>
                <a:cs typeface="Arial" pitchFamily="34" charset="0"/>
              </a:rPr>
              <a:t>that apply and how they will present themselves on the label, in the next few slides I aim to show you in practical terms how this will work</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NEXT SLIDE </a:t>
            </a:r>
          </a:p>
          <a:p>
            <a:endParaRPr lang="en-US" altLang="en-US" smtClean="0">
              <a:ea typeface="MS PGothic" pitchFamily="34" charset="-128"/>
              <a:cs typeface="Arial" pitchFamily="34" charset="0"/>
            </a:endParaRPr>
          </a:p>
        </p:txBody>
      </p:sp>
      <p:sp>
        <p:nvSpPr>
          <p:cNvPr id="1986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A25DC0-5C44-4289-9156-566F09CF318D}" type="slidenum">
              <a:rPr lang="en-GB" smtClean="0">
                <a:latin typeface="Verdana" pitchFamily="34" charset="0"/>
              </a:rPr>
              <a:pPr eaLnBrk="1" hangingPunct="1">
                <a:defRPr/>
              </a:pPr>
              <a:t>37</a:t>
            </a:fld>
            <a:endParaRPr lang="en-GB" smtClean="0">
              <a:latin typeface="Verdan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MS PGothic" pitchFamily="34" charset="-128"/>
                <a:cs typeface="Arial" pitchFamily="34" charset="0"/>
              </a:rPr>
              <a:t>Article 33 in CLP is there to outline the relationship between </a:t>
            </a:r>
            <a:r>
              <a:rPr lang="en-US" altLang="en-US" b="1" smtClean="0">
                <a:ea typeface="MS PGothic" pitchFamily="34" charset="-128"/>
                <a:cs typeface="Arial" pitchFamily="34" charset="0"/>
              </a:rPr>
              <a:t>transport and supply label </a:t>
            </a:r>
            <a:r>
              <a:rPr lang="en-US" altLang="en-US" smtClean="0">
                <a:ea typeface="MS PGothic" pitchFamily="34" charset="-128"/>
                <a:cs typeface="Arial" pitchFamily="34" charset="0"/>
              </a:rPr>
              <a:t>and how the two can work together to be mutually beneficial. </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This will depend on the type of packaging being used be it inner, outer or single packaging and indeed what happens to the outer packaging when the transport rules don’t apply. </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The basic principle being that the pictogram for supply and transport for the same hazard will not appear together on a signal packaging and the transport pictogram will always take precedence over the supply pictogram for the same hazard.</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The 3 points within Article 33 outline the </a:t>
            </a:r>
            <a:r>
              <a:rPr lang="en-US" altLang="en-US" b="1" smtClean="0">
                <a:ea typeface="MS PGothic" pitchFamily="34" charset="-128"/>
                <a:cs typeface="Arial" pitchFamily="34" charset="0"/>
              </a:rPr>
              <a:t>various scenarios </a:t>
            </a:r>
            <a:r>
              <a:rPr lang="en-US" altLang="en-US" smtClean="0">
                <a:ea typeface="MS PGothic" pitchFamily="34" charset="-128"/>
                <a:cs typeface="Arial" pitchFamily="34" charset="0"/>
              </a:rPr>
              <a:t>that apply and how they will present themselves on the label, in the next few slides I aim to show you in practical terms how this will work</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NEXT SLIDE </a:t>
            </a:r>
          </a:p>
          <a:p>
            <a:endParaRPr lang="en-US" altLang="en-US" smtClean="0">
              <a:ea typeface="MS PGothic" pitchFamily="34" charset="-128"/>
              <a:cs typeface="Arial" pitchFamily="34" charset="0"/>
            </a:endParaRPr>
          </a:p>
        </p:txBody>
      </p:sp>
      <p:sp>
        <p:nvSpPr>
          <p:cNvPr id="1986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3A2EDD3-F8CF-493A-A448-F1AB222ED6BD}" type="slidenum">
              <a:rPr lang="en-GB" smtClean="0">
                <a:latin typeface="Verdana" pitchFamily="34" charset="0"/>
              </a:rPr>
              <a:pPr eaLnBrk="1" hangingPunct="1">
                <a:defRPr/>
              </a:pPr>
              <a:t>38</a:t>
            </a:fld>
            <a:endParaRPr lang="en-GB" smtClean="0">
              <a:latin typeface="Verdana"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MS PGothic" pitchFamily="34" charset="-128"/>
                <a:cs typeface="Arial" pitchFamily="34" charset="0"/>
              </a:rPr>
              <a:t>Article 33 in CLP is there to outline the relationship between </a:t>
            </a:r>
            <a:r>
              <a:rPr lang="en-US" altLang="en-US" b="1" smtClean="0">
                <a:ea typeface="MS PGothic" pitchFamily="34" charset="-128"/>
                <a:cs typeface="Arial" pitchFamily="34" charset="0"/>
              </a:rPr>
              <a:t>transport and supply label </a:t>
            </a:r>
            <a:r>
              <a:rPr lang="en-US" altLang="en-US" smtClean="0">
                <a:ea typeface="MS PGothic" pitchFamily="34" charset="-128"/>
                <a:cs typeface="Arial" pitchFamily="34" charset="0"/>
              </a:rPr>
              <a:t>and how the two can work together to be mutually beneficial. </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This will depend on the type of packaging being used be it inner, outer or single packaging and indeed what happens to the outer packaging when the transport rules don’t apply. </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The basic principle being that the pictogram for supply and transport for the same hazard will not appear together on a signal packaging and the transport pictogram will always take precedence over the supply pictogram for the same hazard.</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The 3 points within Article 33 outline the </a:t>
            </a:r>
            <a:r>
              <a:rPr lang="en-US" altLang="en-US" b="1" smtClean="0">
                <a:ea typeface="MS PGothic" pitchFamily="34" charset="-128"/>
                <a:cs typeface="Arial" pitchFamily="34" charset="0"/>
              </a:rPr>
              <a:t>various scenarios </a:t>
            </a:r>
            <a:r>
              <a:rPr lang="en-US" altLang="en-US" smtClean="0">
                <a:ea typeface="MS PGothic" pitchFamily="34" charset="-128"/>
                <a:cs typeface="Arial" pitchFamily="34" charset="0"/>
              </a:rPr>
              <a:t>that apply and how they will present themselves on the label, in the next few slides I aim to show you in practical terms how this will work</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NEXT SLIDE </a:t>
            </a:r>
          </a:p>
          <a:p>
            <a:endParaRPr lang="en-US" altLang="en-US" smtClean="0">
              <a:ea typeface="MS PGothic" pitchFamily="34" charset="-128"/>
              <a:cs typeface="Arial" pitchFamily="34" charset="0"/>
            </a:endParaRPr>
          </a:p>
        </p:txBody>
      </p:sp>
      <p:sp>
        <p:nvSpPr>
          <p:cNvPr id="1986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3A2EDD3-F8CF-493A-A448-F1AB222ED6BD}" type="slidenum">
              <a:rPr lang="en-GB" smtClean="0">
                <a:latin typeface="Verdana" pitchFamily="34" charset="0"/>
              </a:rPr>
              <a:pPr eaLnBrk="1" hangingPunct="1">
                <a:defRPr/>
              </a:pPr>
              <a:t>39</a:t>
            </a:fld>
            <a:endParaRPr lang="en-GB" smtClean="0">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MS PGothic" pitchFamily="34" charset="-128"/>
                <a:cs typeface="Arial" pitchFamily="34" charset="0"/>
              </a:rPr>
              <a:t>Article 33 in CLP is there to outline the relationship between </a:t>
            </a:r>
            <a:r>
              <a:rPr lang="en-US" altLang="en-US" b="1" smtClean="0">
                <a:ea typeface="MS PGothic" pitchFamily="34" charset="-128"/>
                <a:cs typeface="Arial" pitchFamily="34" charset="0"/>
              </a:rPr>
              <a:t>transport and supply label </a:t>
            </a:r>
            <a:r>
              <a:rPr lang="en-US" altLang="en-US" smtClean="0">
                <a:ea typeface="MS PGothic" pitchFamily="34" charset="-128"/>
                <a:cs typeface="Arial" pitchFamily="34" charset="0"/>
              </a:rPr>
              <a:t>and how the two can work together to be mutually beneficial. </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This will depend on the type of packaging being used be it inner, outer or single packaging and indeed what happens to the outer packaging when the transport rules don’t apply. </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The basic principle being that the pictogram for supply and transport for the same hazard will not appear together on a signal packaging and the transport pictogram will always take precedence over the supply pictogram for the same hazard.</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The 3 points within Article 33 outline the </a:t>
            </a:r>
            <a:r>
              <a:rPr lang="en-US" altLang="en-US" b="1" smtClean="0">
                <a:ea typeface="MS PGothic" pitchFamily="34" charset="-128"/>
                <a:cs typeface="Arial" pitchFamily="34" charset="0"/>
              </a:rPr>
              <a:t>various scenarios </a:t>
            </a:r>
            <a:r>
              <a:rPr lang="en-US" altLang="en-US" smtClean="0">
                <a:ea typeface="MS PGothic" pitchFamily="34" charset="-128"/>
                <a:cs typeface="Arial" pitchFamily="34" charset="0"/>
              </a:rPr>
              <a:t>that apply and how they will present themselves on the label, in the next few slides I aim to show you in practical terms how this will work</a:t>
            </a:r>
          </a:p>
          <a:p>
            <a:pPr eaLnBrk="1" hangingPunct="1"/>
            <a:endParaRPr lang="en-US" altLang="en-US" smtClean="0">
              <a:ea typeface="MS PGothic" pitchFamily="34" charset="-128"/>
              <a:cs typeface="Arial" pitchFamily="34" charset="0"/>
            </a:endParaRPr>
          </a:p>
          <a:p>
            <a:pPr eaLnBrk="1" hangingPunct="1"/>
            <a:r>
              <a:rPr lang="en-US" altLang="en-US" smtClean="0">
                <a:ea typeface="MS PGothic" pitchFamily="34" charset="-128"/>
                <a:cs typeface="Arial" pitchFamily="34" charset="0"/>
              </a:rPr>
              <a:t>NEXT SLIDE </a:t>
            </a:r>
          </a:p>
          <a:p>
            <a:endParaRPr lang="en-US" altLang="en-US" smtClean="0">
              <a:ea typeface="MS PGothic" pitchFamily="34" charset="-128"/>
              <a:cs typeface="Arial" pitchFamily="34" charset="0"/>
            </a:endParaRPr>
          </a:p>
        </p:txBody>
      </p:sp>
      <p:sp>
        <p:nvSpPr>
          <p:cNvPr id="1986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3A2EDD3-F8CF-493A-A448-F1AB222ED6BD}" type="slidenum">
              <a:rPr lang="en-GB" smtClean="0">
                <a:latin typeface="Verdana" pitchFamily="34" charset="0"/>
              </a:rPr>
              <a:pPr eaLnBrk="1" hangingPunct="1">
                <a:defRPr/>
              </a:pPr>
              <a:t>40</a:t>
            </a:fld>
            <a:endParaRPr lang="en-GB" smtClean="0">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Chemicals Handling Directive was published in February 2014 and will be transposed into Ireland by 1</a:t>
            </a:r>
            <a:r>
              <a:rPr lang="en-IE" baseline="30000" dirty="0" smtClean="0"/>
              <a:t>st</a:t>
            </a:r>
            <a:r>
              <a:rPr lang="en-IE" dirty="0" smtClean="0"/>
              <a:t> June 2015 making changes to 5 directives, four of which come under the remit of the HSA. Most of the changes are purely related to changes in terminology. Legal references.  A much larger project is underway in the EU which is looking at updating all 24 OSH Directives. </a:t>
            </a:r>
            <a:endParaRPr lang="en-IE" dirty="0"/>
          </a:p>
        </p:txBody>
      </p:sp>
      <p:sp>
        <p:nvSpPr>
          <p:cNvPr id="4" name="Slide Number Placeholder 3"/>
          <p:cNvSpPr>
            <a:spLocks noGrp="1"/>
          </p:cNvSpPr>
          <p:nvPr>
            <p:ph type="sldNum" sz="quarter" idx="10"/>
          </p:nvPr>
        </p:nvSpPr>
        <p:spPr/>
        <p:txBody>
          <a:bodyPr/>
          <a:lstStyle/>
          <a:p>
            <a:fld id="{DC65994F-FF3B-4903-B912-C0C2DE5E45DF}" type="slidenum">
              <a:rPr lang="en-IE" smtClean="0"/>
              <a:t>41</a:t>
            </a:fld>
            <a:endParaRPr lang="en-IE"/>
          </a:p>
        </p:txBody>
      </p:sp>
    </p:spTree>
    <p:extLst>
      <p:ext uri="{BB962C8B-B14F-4D97-AF65-F5344CB8AC3E}">
        <p14:creationId xmlns:p14="http://schemas.microsoft.com/office/powerpoint/2010/main" val="251674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C65994F-FF3B-4903-B912-C0C2DE5E45DF}" type="slidenum">
              <a:rPr lang="en-IE" smtClean="0">
                <a:solidFill>
                  <a:prstClr val="black"/>
                </a:solidFill>
              </a:rPr>
              <a:pPr/>
              <a:t>5</a:t>
            </a:fld>
            <a:endParaRPr lang="en-IE">
              <a:solidFill>
                <a:prstClr val="black"/>
              </a:solidFill>
            </a:endParaRPr>
          </a:p>
        </p:txBody>
      </p:sp>
    </p:spTree>
    <p:extLst>
      <p:ext uri="{BB962C8B-B14F-4D97-AF65-F5344CB8AC3E}">
        <p14:creationId xmlns:p14="http://schemas.microsoft.com/office/powerpoint/2010/main" val="597942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ea typeface="MS PGothic" pitchFamily="34" charset="-128"/>
              </a:rPr>
              <a:t>Title VI of CLP contains just one article on packaging, all of these provisions come from the existing CPL regime and don’t exist yet in the UNGHS. Again the BBA allowed Europe to retain these provisions built up over many years which are now just beginning to be developed at UN level. </a:t>
            </a:r>
          </a:p>
          <a:p>
            <a:pPr eaLnBrk="1" hangingPunct="1"/>
            <a:endParaRPr lang="en-GB" altLang="en-US" smtClean="0">
              <a:ea typeface="MS PGothic" pitchFamily="34" charset="-128"/>
            </a:endParaRPr>
          </a:p>
          <a:p>
            <a:pPr eaLnBrk="1" hangingPunct="1"/>
            <a:r>
              <a:rPr lang="en-GB" altLang="en-US" smtClean="0">
                <a:ea typeface="MS PGothic" pitchFamily="34" charset="-128"/>
              </a:rPr>
              <a:t> Aside from the replacement fastening devices if a package meets all the requirements for transport it is deemed to meet the requirements of this article. </a:t>
            </a:r>
          </a:p>
          <a:p>
            <a:endParaRPr lang="en-US" altLang="en-US" smtClean="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C00B1BC-5C45-42D6-96CA-30D823B5DBBF}" type="slidenum">
              <a:rPr lang="en-GB" altLang="en-US" smtClean="0">
                <a:latin typeface="Verdana" pitchFamily="34" charset="0"/>
              </a:rPr>
              <a:pPr eaLnBrk="1" hangingPunct="1"/>
              <a:t>42</a:t>
            </a:fld>
            <a:endParaRPr lang="en-GB" altLang="en-US" smtClean="0">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Here is another example of a hazardous chemicals that looks like sweets. </a:t>
            </a:r>
            <a:endParaRPr lang="en-IE" dirty="0"/>
          </a:p>
        </p:txBody>
      </p:sp>
      <p:sp>
        <p:nvSpPr>
          <p:cNvPr id="4" name="Slide Number Placeholder 3"/>
          <p:cNvSpPr>
            <a:spLocks noGrp="1"/>
          </p:cNvSpPr>
          <p:nvPr>
            <p:ph type="sldNum" sz="quarter" idx="10"/>
          </p:nvPr>
        </p:nvSpPr>
        <p:spPr/>
        <p:txBody>
          <a:bodyPr/>
          <a:lstStyle/>
          <a:p>
            <a:fld id="{DC65994F-FF3B-4903-B912-C0C2DE5E45DF}" type="slidenum">
              <a:rPr lang="en-IE" smtClean="0"/>
              <a:t>45</a:t>
            </a:fld>
            <a:endParaRPr lang="en-IE"/>
          </a:p>
        </p:txBody>
      </p:sp>
    </p:spTree>
    <p:extLst>
      <p:ext uri="{BB962C8B-B14F-4D97-AF65-F5344CB8AC3E}">
        <p14:creationId xmlns:p14="http://schemas.microsoft.com/office/powerpoint/2010/main" val="4284421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Where you sit in the supply chain will determine what you have to do to comply with CLP. The formulator and the importer are the two key players when it comes to CLP </a:t>
            </a:r>
            <a:endParaRPr lang="en-IE" dirty="0"/>
          </a:p>
        </p:txBody>
      </p:sp>
      <p:sp>
        <p:nvSpPr>
          <p:cNvPr id="4" name="Slide Number Placeholder 3"/>
          <p:cNvSpPr>
            <a:spLocks noGrp="1"/>
          </p:cNvSpPr>
          <p:nvPr>
            <p:ph type="sldNum" sz="quarter" idx="10"/>
          </p:nvPr>
        </p:nvSpPr>
        <p:spPr/>
        <p:txBody>
          <a:bodyPr/>
          <a:lstStyle/>
          <a:p>
            <a:fld id="{DC65994F-FF3B-4903-B912-C0C2DE5E45DF}" type="slidenum">
              <a:rPr lang="en-IE" smtClean="0"/>
              <a:t>48</a:t>
            </a:fld>
            <a:endParaRPr lang="en-IE"/>
          </a:p>
        </p:txBody>
      </p:sp>
    </p:spTree>
    <p:extLst>
      <p:ext uri="{BB962C8B-B14F-4D97-AF65-F5344CB8AC3E}">
        <p14:creationId xmlns:p14="http://schemas.microsoft.com/office/powerpoint/2010/main" val="1946051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25000" lnSpcReduction="20000"/>
          </a:bodyPr>
          <a:lstStyle/>
          <a:p>
            <a:pPr>
              <a:defRPr/>
            </a:pPr>
            <a:r>
              <a:rPr lang="en-US" b="1" dirty="0" smtClean="0"/>
              <a:t>M/I:</a:t>
            </a:r>
          </a:p>
          <a:p>
            <a:pPr>
              <a:defRPr/>
            </a:pPr>
            <a:r>
              <a:rPr lang="en-US" b="1" dirty="0" smtClean="0"/>
              <a:t>C</a:t>
            </a:r>
            <a:r>
              <a:rPr lang="en-US" dirty="0" smtClean="0"/>
              <a:t>lassify, </a:t>
            </a:r>
            <a:r>
              <a:rPr lang="en-US" b="1" dirty="0" smtClean="0"/>
              <a:t>L</a:t>
            </a:r>
            <a:r>
              <a:rPr lang="en-US" dirty="0" smtClean="0"/>
              <a:t>abel, </a:t>
            </a:r>
            <a:r>
              <a:rPr lang="en-US" b="1" dirty="0" smtClean="0"/>
              <a:t>P</a:t>
            </a:r>
            <a:r>
              <a:rPr lang="en-US" dirty="0" smtClean="0"/>
              <a:t>ackage</a:t>
            </a:r>
            <a:r>
              <a:rPr lang="en-US" b="1" dirty="0" smtClean="0"/>
              <a:t> </a:t>
            </a:r>
            <a:r>
              <a:rPr lang="en-US" dirty="0" smtClean="0"/>
              <a:t>substances/mixtures placed on market </a:t>
            </a:r>
          </a:p>
          <a:p>
            <a:pPr>
              <a:defRPr/>
            </a:pPr>
            <a:r>
              <a:rPr lang="en-US" b="1" dirty="0" smtClean="0"/>
              <a:t>Classify</a:t>
            </a:r>
            <a:r>
              <a:rPr lang="en-US" dirty="0" smtClean="0"/>
              <a:t> substances </a:t>
            </a:r>
            <a:r>
              <a:rPr lang="en-US" u="sng" dirty="0" smtClean="0"/>
              <a:t>not</a:t>
            </a:r>
            <a:r>
              <a:rPr lang="en-US" dirty="0" smtClean="0"/>
              <a:t> placed on market subject to registration or notification in REACH </a:t>
            </a:r>
            <a:endParaRPr lang="en-US" i="1" dirty="0" smtClean="0"/>
          </a:p>
          <a:p>
            <a:pPr>
              <a:defRPr/>
            </a:pPr>
            <a:r>
              <a:rPr lang="en-US" b="1" dirty="0" smtClean="0"/>
              <a:t>Notify</a:t>
            </a:r>
            <a:r>
              <a:rPr lang="en-US" dirty="0" smtClean="0"/>
              <a:t> C&amp;L to C&amp;L inventory if placing substances on market </a:t>
            </a:r>
            <a:r>
              <a:rPr lang="en-US" i="1" dirty="0" smtClean="0"/>
              <a:t>	</a:t>
            </a:r>
          </a:p>
          <a:p>
            <a:pPr>
              <a:defRPr/>
            </a:pPr>
            <a:r>
              <a:rPr lang="en-US" dirty="0" smtClean="0"/>
              <a:t>Be </a:t>
            </a:r>
            <a:r>
              <a:rPr lang="en-US" b="1" dirty="0" smtClean="0"/>
              <a:t>aware</a:t>
            </a:r>
            <a:r>
              <a:rPr lang="en-US" dirty="0" smtClean="0"/>
              <a:t> of new scientific/technical information: re-evaluate classification, update </a:t>
            </a:r>
            <a:r>
              <a:rPr lang="en-US" dirty="0" err="1" smtClean="0"/>
              <a:t>labelling</a:t>
            </a:r>
            <a:endParaRPr lang="en-US" dirty="0" smtClean="0"/>
          </a:p>
          <a:p>
            <a:pPr>
              <a:defRPr/>
            </a:pPr>
            <a:r>
              <a:rPr lang="en-US" dirty="0" smtClean="0"/>
              <a:t>carry out a new evaluation of the relevant classification aware of new scientific or technical inform</a:t>
            </a:r>
            <a:r>
              <a:rPr lang="en-US" i="1" dirty="0" smtClean="0"/>
              <a:t>	</a:t>
            </a:r>
          </a:p>
          <a:p>
            <a:pPr>
              <a:defRPr/>
            </a:pPr>
            <a:r>
              <a:rPr lang="en-US" dirty="0" smtClean="0"/>
              <a:t>update the label following any change to the classification and </a:t>
            </a:r>
            <a:r>
              <a:rPr lang="en-US" dirty="0" err="1" smtClean="0"/>
              <a:t>labelling</a:t>
            </a:r>
            <a:r>
              <a:rPr lang="en-US" dirty="0" smtClean="0"/>
              <a:t> of that substance or mixture, certain</a:t>
            </a:r>
          </a:p>
          <a:p>
            <a:pPr>
              <a:defRPr/>
            </a:pPr>
            <a:r>
              <a:rPr lang="en-US" dirty="0" smtClean="0"/>
              <a:t>new information which may lead to a change of the </a:t>
            </a:r>
            <a:r>
              <a:rPr lang="en-US" dirty="0" err="1" smtClean="0"/>
              <a:t>harmonised</a:t>
            </a:r>
            <a:r>
              <a:rPr lang="en-US" dirty="0" smtClean="0"/>
              <a:t> classification and </a:t>
            </a:r>
            <a:r>
              <a:rPr lang="en-US" dirty="0" err="1" smtClean="0"/>
              <a:t>labelling</a:t>
            </a:r>
            <a:r>
              <a:rPr lang="en-US" dirty="0" smtClean="0"/>
              <a:t> elements of a substance </a:t>
            </a:r>
            <a:r>
              <a:rPr lang="en-US" i="1" dirty="0" smtClean="0"/>
              <a:t>you should submit a proposal to the Competent Authority in one of the Member States in which the substance is placed on the market 	</a:t>
            </a:r>
          </a:p>
          <a:p>
            <a:pPr>
              <a:defRPr/>
            </a:pPr>
            <a:r>
              <a:rPr lang="en-IE" b="1" dirty="0" smtClean="0"/>
              <a:t>Keep information </a:t>
            </a:r>
            <a:r>
              <a:rPr lang="en-IE" dirty="0" smtClean="0"/>
              <a:t>relating to C&amp;L (CLP) for </a:t>
            </a:r>
            <a:r>
              <a:rPr lang="en-IE" u="sng" dirty="0" smtClean="0"/>
              <a:t>at least 10 years</a:t>
            </a:r>
            <a:r>
              <a:rPr lang="en-IE" dirty="0" smtClean="0"/>
              <a:t> after last supply</a:t>
            </a:r>
            <a:endParaRPr lang="en-US" dirty="0" smtClean="0"/>
          </a:p>
          <a:p>
            <a:pPr>
              <a:defRPr/>
            </a:pPr>
            <a:r>
              <a:rPr lang="en-US" dirty="0" smtClean="0"/>
              <a:t>assemble and keep available all the information required for the purposes of classification and </a:t>
            </a:r>
            <a:r>
              <a:rPr lang="en-US" dirty="0" err="1" smtClean="0"/>
              <a:t>labelling</a:t>
            </a:r>
            <a:r>
              <a:rPr lang="en-US" dirty="0" smtClean="0"/>
              <a:t> under CLP for a period of at least 10 years after you have last supplied a substance or mixture. This information should be kept together with the information required in Article 36 of REACH</a:t>
            </a:r>
          </a:p>
          <a:p>
            <a:pPr>
              <a:defRPr/>
            </a:pPr>
            <a:endParaRPr lang="en-IE" dirty="0" smtClean="0"/>
          </a:p>
          <a:p>
            <a:pPr>
              <a:defRPr/>
            </a:pPr>
            <a:r>
              <a:rPr lang="en-IE" b="1" dirty="0" smtClean="0"/>
              <a:t>DU: includes formulators, re-importers</a:t>
            </a:r>
          </a:p>
          <a:p>
            <a:pPr>
              <a:defRPr/>
            </a:pPr>
            <a:r>
              <a:rPr lang="en-US" sz="2400" b="1" dirty="0" smtClean="0"/>
              <a:t>C</a:t>
            </a:r>
            <a:r>
              <a:rPr lang="en-US" sz="2400" dirty="0" smtClean="0"/>
              <a:t>lassify, </a:t>
            </a:r>
            <a:r>
              <a:rPr lang="en-US" sz="2400" b="1" dirty="0" smtClean="0"/>
              <a:t>L</a:t>
            </a:r>
            <a:r>
              <a:rPr lang="en-US" sz="2400" dirty="0" smtClean="0"/>
              <a:t>abel, </a:t>
            </a:r>
            <a:r>
              <a:rPr lang="en-US" sz="2400" b="1" dirty="0" smtClean="0"/>
              <a:t>P</a:t>
            </a:r>
            <a:r>
              <a:rPr lang="en-US" sz="2400" dirty="0" smtClean="0"/>
              <a:t>ackage</a:t>
            </a:r>
            <a:r>
              <a:rPr lang="en-US" sz="2400" b="1" dirty="0" smtClean="0"/>
              <a:t> </a:t>
            </a:r>
            <a:r>
              <a:rPr lang="en-US" sz="2400" dirty="0" smtClean="0"/>
              <a:t>substances/mixtures placed on market </a:t>
            </a:r>
          </a:p>
          <a:p>
            <a:pPr>
              <a:defRPr/>
            </a:pPr>
            <a:r>
              <a:rPr lang="en-US" sz="2400" dirty="0" smtClean="0"/>
              <a:t>May use classification already derived by another actor in chain provided composition not changed</a:t>
            </a:r>
            <a:endParaRPr lang="en-US" sz="2400" i="1" dirty="0" smtClean="0"/>
          </a:p>
          <a:p>
            <a:pPr lvl="1">
              <a:defRPr/>
            </a:pPr>
            <a:r>
              <a:rPr lang="en-US" sz="2000" dirty="0" smtClean="0"/>
              <a:t>If composition changed then Classify, Label, Package</a:t>
            </a:r>
          </a:p>
          <a:p>
            <a:pPr>
              <a:defRPr/>
            </a:pPr>
            <a:r>
              <a:rPr lang="en-US" sz="2400" b="1" dirty="0" smtClean="0"/>
              <a:t>Be aware </a:t>
            </a:r>
            <a:r>
              <a:rPr lang="en-US" sz="2400" dirty="0" smtClean="0"/>
              <a:t>of new scientific/technical information: re-evaluate classification, update </a:t>
            </a:r>
            <a:r>
              <a:rPr lang="en-US" sz="2400" dirty="0" err="1" smtClean="0"/>
              <a:t>labelling</a:t>
            </a:r>
            <a:endParaRPr lang="en-US" sz="2400" dirty="0" smtClean="0"/>
          </a:p>
          <a:p>
            <a:pPr>
              <a:defRPr/>
            </a:pPr>
            <a:r>
              <a:rPr lang="en-IE" sz="2400" b="1" dirty="0" smtClean="0"/>
              <a:t>Keep information </a:t>
            </a:r>
            <a:r>
              <a:rPr lang="en-IE" sz="2400" dirty="0" smtClean="0"/>
              <a:t>relating to C&amp;L (CLP) for </a:t>
            </a:r>
            <a:r>
              <a:rPr lang="en-IE" sz="2400" u="sng" dirty="0" smtClean="0"/>
              <a:t>at least 10 years</a:t>
            </a:r>
            <a:r>
              <a:rPr lang="en-IE" sz="2400" dirty="0" smtClean="0"/>
              <a:t> after last supply</a:t>
            </a:r>
          </a:p>
          <a:p>
            <a:pPr>
              <a:defRPr/>
            </a:pPr>
            <a:endParaRPr lang="en-IE" sz="2400" dirty="0" smtClean="0"/>
          </a:p>
          <a:p>
            <a:pPr>
              <a:defRPr/>
            </a:pPr>
            <a:r>
              <a:rPr lang="en-IE" sz="2400" b="1" dirty="0" smtClean="0"/>
              <a:t>Distributor:</a:t>
            </a:r>
          </a:p>
          <a:p>
            <a:pPr>
              <a:defRPr/>
            </a:pPr>
            <a:r>
              <a:rPr lang="en-IE" sz="2400" dirty="0" smtClean="0"/>
              <a:t>Not obliged to classify themselves</a:t>
            </a:r>
          </a:p>
          <a:p>
            <a:pPr>
              <a:defRPr/>
            </a:pPr>
            <a:r>
              <a:rPr lang="en-US" sz="2400" dirty="0" smtClean="0"/>
              <a:t>May use classification already derived by another actor in chain</a:t>
            </a:r>
            <a:endParaRPr lang="en-IE" sz="2400" dirty="0" smtClean="0"/>
          </a:p>
          <a:p>
            <a:pPr>
              <a:defRPr/>
            </a:pPr>
            <a:r>
              <a:rPr lang="en-IE" sz="2400" dirty="0" smtClean="0"/>
              <a:t>Ensure substances/mixtures placed on market are (re-)</a:t>
            </a:r>
            <a:r>
              <a:rPr lang="en-IE" sz="2400" b="1" dirty="0" smtClean="0"/>
              <a:t>labelled </a:t>
            </a:r>
            <a:r>
              <a:rPr lang="en-IE" sz="2400" dirty="0" smtClean="0"/>
              <a:t>&amp;(re-)</a:t>
            </a:r>
            <a:r>
              <a:rPr lang="en-IE" sz="2400" b="1" dirty="0" smtClean="0"/>
              <a:t>packaged</a:t>
            </a:r>
          </a:p>
          <a:p>
            <a:pPr>
              <a:defRPr/>
            </a:pPr>
            <a:r>
              <a:rPr lang="en-IE" sz="2400" b="1" dirty="0" smtClean="0"/>
              <a:t>Keep information </a:t>
            </a:r>
            <a:r>
              <a:rPr lang="en-IE" sz="2400" dirty="0" smtClean="0"/>
              <a:t>relating to C&amp;L (CLP) for </a:t>
            </a:r>
            <a:r>
              <a:rPr lang="en-IE" sz="2400" u="sng" dirty="0" smtClean="0"/>
              <a:t>at least 10 years </a:t>
            </a:r>
            <a:r>
              <a:rPr lang="en-IE" sz="2400" dirty="0" smtClean="0"/>
              <a:t>after last supply</a:t>
            </a:r>
          </a:p>
          <a:p>
            <a:pPr>
              <a:defRPr/>
            </a:pPr>
            <a:r>
              <a:rPr lang="en-IE" sz="2400" dirty="0" smtClean="0"/>
              <a:t>Includes retailer</a:t>
            </a:r>
          </a:p>
          <a:p>
            <a:pPr>
              <a:defRPr/>
            </a:pPr>
            <a:r>
              <a:rPr lang="en-US" sz="2400" dirty="0" smtClean="0"/>
              <a:t>You should assemble and keep available all the information</a:t>
            </a:r>
          </a:p>
          <a:p>
            <a:pPr>
              <a:defRPr/>
            </a:pPr>
            <a:r>
              <a:rPr lang="en-US" sz="2400" dirty="0" smtClean="0"/>
              <a:t>required for the purposes of classification and </a:t>
            </a:r>
            <a:r>
              <a:rPr lang="en-US" sz="2400" dirty="0" err="1" smtClean="0"/>
              <a:t>labelling</a:t>
            </a:r>
            <a:r>
              <a:rPr lang="en-US" sz="2400" dirty="0" smtClean="0"/>
              <a:t> under CLP</a:t>
            </a:r>
          </a:p>
          <a:p>
            <a:pPr>
              <a:defRPr/>
            </a:pPr>
            <a:r>
              <a:rPr lang="en-US" sz="2400" dirty="0" smtClean="0"/>
              <a:t>for a period of at least 10 years after you last supply a substance</a:t>
            </a:r>
          </a:p>
          <a:p>
            <a:pPr>
              <a:defRPr/>
            </a:pPr>
            <a:r>
              <a:rPr lang="en-US" sz="2400" dirty="0" smtClean="0"/>
              <a:t>or mixture. This information should be kept together with the</a:t>
            </a:r>
          </a:p>
          <a:p>
            <a:pPr>
              <a:defRPr/>
            </a:pPr>
            <a:r>
              <a:rPr lang="en-US" sz="2400" dirty="0" smtClean="0"/>
              <a:t>information required in Article 36 of REACH </a:t>
            </a:r>
            <a:r>
              <a:rPr lang="en-US" sz="2400" i="1" dirty="0" smtClean="0"/>
              <a:t>(CLP Article 49).</a:t>
            </a:r>
          </a:p>
          <a:p>
            <a:pPr>
              <a:defRPr/>
            </a:pPr>
            <a:r>
              <a:rPr lang="en-US" sz="2400" dirty="0" smtClean="0"/>
              <a:t>In case you take over the classification for a substance or mixture</a:t>
            </a:r>
          </a:p>
          <a:p>
            <a:pPr>
              <a:defRPr/>
            </a:pPr>
            <a:r>
              <a:rPr lang="en-US" sz="2400" dirty="0" smtClean="0"/>
              <a:t>derived by another actor up in the supply chain, you should</a:t>
            </a:r>
          </a:p>
          <a:p>
            <a:pPr>
              <a:defRPr/>
            </a:pPr>
            <a:r>
              <a:rPr lang="en-US" sz="2400" dirty="0" smtClean="0"/>
              <a:t>ensure that all the information required for the purpose of</a:t>
            </a:r>
          </a:p>
          <a:p>
            <a:pPr>
              <a:defRPr/>
            </a:pPr>
            <a:r>
              <a:rPr lang="en-US" sz="2400" dirty="0" smtClean="0"/>
              <a:t>classification and </a:t>
            </a:r>
            <a:r>
              <a:rPr lang="en-US" sz="2400" dirty="0" err="1" smtClean="0"/>
              <a:t>labelling</a:t>
            </a:r>
            <a:r>
              <a:rPr lang="en-US" sz="2400" dirty="0" smtClean="0"/>
              <a:t> (e.g. Safety Data Sheet) is kept</a:t>
            </a:r>
          </a:p>
          <a:p>
            <a:pPr>
              <a:defRPr/>
            </a:pPr>
            <a:r>
              <a:rPr lang="en-US" sz="2400" dirty="0" smtClean="0"/>
              <a:t>available for a period of at least 10 years after you last supply the</a:t>
            </a:r>
          </a:p>
          <a:p>
            <a:pPr>
              <a:defRPr/>
            </a:pPr>
            <a:r>
              <a:rPr lang="en-US" sz="2400" dirty="0" smtClean="0"/>
              <a:t>substance or mixture.</a:t>
            </a:r>
          </a:p>
          <a:p>
            <a:pPr>
              <a:defRPr/>
            </a:pPr>
            <a:endParaRPr lang="en-US" sz="2400" dirty="0" smtClean="0"/>
          </a:p>
          <a:p>
            <a:pPr>
              <a:defRPr/>
            </a:pPr>
            <a:endParaRPr lang="en-US" dirty="0" smtClean="0"/>
          </a:p>
          <a:p>
            <a:pPr>
              <a:defRPr/>
            </a:pPr>
            <a:r>
              <a:rPr lang="en-US" b="1" dirty="0" smtClean="0"/>
              <a:t>Mention articles </a:t>
            </a:r>
          </a:p>
          <a:p>
            <a:pPr>
              <a:defRPr/>
            </a:pPr>
            <a:endParaRPr lang="en-IE" b="1" dirty="0" smtClean="0"/>
          </a:p>
          <a:p>
            <a:pPr>
              <a:defRPr/>
            </a:pPr>
            <a:r>
              <a:rPr lang="en-US" dirty="0" smtClean="0"/>
              <a:t>a </a:t>
            </a:r>
            <a:r>
              <a:rPr lang="en-US" b="1" dirty="0" smtClean="0"/>
              <a:t>producer of an article that complies with the definition of an explosive article as</a:t>
            </a:r>
          </a:p>
          <a:p>
            <a:pPr>
              <a:defRPr/>
            </a:pPr>
            <a:r>
              <a:rPr lang="en-US" dirty="0" smtClean="0"/>
              <a:t>set out in section 2.1 of Annex I to CLP has the obligation to classify, label and</a:t>
            </a:r>
          </a:p>
          <a:p>
            <a:pPr>
              <a:defRPr/>
            </a:pPr>
            <a:r>
              <a:rPr lang="en-US" dirty="0" smtClean="0"/>
              <a:t>package these articles according to CLP before placing them on the market</a:t>
            </a:r>
            <a:endParaRPr lang="en-US" b="1" dirty="0" smtClean="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7D3F887-70D8-431A-A918-5AC010B9791F}" type="slidenum">
              <a:rPr lang="en-GB" altLang="en-US" smtClean="0">
                <a:latin typeface="Verdana" pitchFamily="34" charset="0"/>
              </a:rPr>
              <a:pPr eaLnBrk="1" hangingPunct="1"/>
              <a:t>49</a:t>
            </a:fld>
            <a:endParaRPr lang="en-GB" altLang="en-US" smtClean="0">
              <a:latin typeface="Verdana"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There is a legal requirement to keep information for 10 years. </a:t>
            </a:r>
            <a:endParaRPr lang="en-IE" dirty="0"/>
          </a:p>
        </p:txBody>
      </p:sp>
      <p:sp>
        <p:nvSpPr>
          <p:cNvPr id="4" name="Slide Number Placeholder 3"/>
          <p:cNvSpPr>
            <a:spLocks noGrp="1"/>
          </p:cNvSpPr>
          <p:nvPr>
            <p:ph type="sldNum" sz="quarter" idx="10"/>
          </p:nvPr>
        </p:nvSpPr>
        <p:spPr/>
        <p:txBody>
          <a:bodyPr/>
          <a:lstStyle/>
          <a:p>
            <a:fld id="{DC65994F-FF3B-4903-B912-C0C2DE5E45DF}" type="slidenum">
              <a:rPr lang="en-IE" smtClean="0"/>
              <a:t>50</a:t>
            </a:fld>
            <a:endParaRPr lang="en-IE"/>
          </a:p>
        </p:txBody>
      </p:sp>
    </p:spTree>
    <p:extLst>
      <p:ext uri="{BB962C8B-B14F-4D97-AF65-F5344CB8AC3E}">
        <p14:creationId xmlns:p14="http://schemas.microsoft.com/office/powerpoint/2010/main" val="3020447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GB" altLang="en-US" b="1" dirty="0"/>
              <a:t>All</a:t>
            </a:r>
            <a:r>
              <a:rPr lang="en-GB" altLang="en-US" dirty="0"/>
              <a:t> RFI from CBS use </a:t>
            </a:r>
            <a:r>
              <a:rPr lang="en-GB" altLang="en-US" dirty="0">
                <a:hlinkClick r:id="rId3"/>
              </a:rPr>
              <a:t>chemicals@hsa.ie</a:t>
            </a:r>
            <a:r>
              <a:rPr lang="en-GB" altLang="en-US" dirty="0"/>
              <a:t> only</a:t>
            </a:r>
          </a:p>
          <a:p>
            <a:pPr>
              <a:lnSpc>
                <a:spcPct val="150000"/>
              </a:lnSpc>
            </a:pPr>
            <a:r>
              <a:rPr lang="en-GB" altLang="en-US" dirty="0"/>
              <a:t>All queries use standard subject line in email</a:t>
            </a:r>
          </a:p>
          <a:p>
            <a:pPr>
              <a:lnSpc>
                <a:spcPct val="150000"/>
              </a:lnSpc>
            </a:pPr>
            <a:r>
              <a:rPr lang="en-GB" altLang="en-US" i="1" dirty="0"/>
              <a:t>Response to [subject] query REF [RFI no]</a:t>
            </a:r>
          </a:p>
          <a:p>
            <a:pPr>
              <a:lnSpc>
                <a:spcPct val="150000"/>
              </a:lnSpc>
            </a:pPr>
            <a:r>
              <a:rPr lang="en-GB" altLang="en-US" dirty="0"/>
              <a:t>Standard signature used</a:t>
            </a:r>
          </a:p>
          <a:p>
            <a:pPr>
              <a:lnSpc>
                <a:spcPct val="150000"/>
              </a:lnSpc>
            </a:pPr>
            <a:r>
              <a:rPr lang="en-GB" altLang="en-US" dirty="0"/>
              <a:t>Those within ‘scope’ of Helpdesk recorded in Excel file and monthly report prepared</a:t>
            </a:r>
            <a:endParaRPr lang="en-US" altLang="en-US" dirty="0"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Verdana" pitchFamily="34" charset="0"/>
              </a:defRPr>
            </a:lvl1pPr>
            <a:lvl2pPr marL="742950" indent="-285750" eaLnBrk="0" hangingPunct="0">
              <a:spcBef>
                <a:spcPct val="30000"/>
              </a:spcBef>
              <a:defRPr sz="1200">
                <a:solidFill>
                  <a:schemeClr val="tx1"/>
                </a:solidFill>
                <a:latin typeface="Verdana" pitchFamily="34" charset="0"/>
              </a:defRPr>
            </a:lvl2pPr>
            <a:lvl3pPr marL="1143000" indent="-228600" eaLnBrk="0" hangingPunct="0">
              <a:spcBef>
                <a:spcPct val="30000"/>
              </a:spcBef>
              <a:defRPr sz="1200">
                <a:solidFill>
                  <a:schemeClr val="tx1"/>
                </a:solidFill>
                <a:latin typeface="Verdana" pitchFamily="34" charset="0"/>
              </a:defRPr>
            </a:lvl3pPr>
            <a:lvl4pPr marL="1600200" indent="-228600" eaLnBrk="0" hangingPunct="0">
              <a:spcBef>
                <a:spcPct val="30000"/>
              </a:spcBef>
              <a:defRPr sz="1200">
                <a:solidFill>
                  <a:schemeClr val="tx1"/>
                </a:solidFill>
                <a:latin typeface="Verdana" pitchFamily="34" charset="0"/>
              </a:defRPr>
            </a:lvl4pPr>
            <a:lvl5pPr marL="2057400" indent="-228600" eaLnBrk="0" hangingPunct="0">
              <a:spcBef>
                <a:spcPct val="30000"/>
              </a:spcBef>
              <a:defRPr sz="1200">
                <a:solidFill>
                  <a:schemeClr val="tx1"/>
                </a:solidFill>
                <a:latin typeface="Verdana" pitchFamily="34" charset="0"/>
              </a:defRPr>
            </a:lvl5pPr>
            <a:lvl6pPr marL="2514600" indent="-228600" eaLnBrk="0" fontAlgn="base" hangingPunct="0">
              <a:spcBef>
                <a:spcPct val="30000"/>
              </a:spcBef>
              <a:spcAft>
                <a:spcPct val="0"/>
              </a:spcAft>
              <a:defRPr sz="1200">
                <a:solidFill>
                  <a:schemeClr val="tx1"/>
                </a:solidFill>
                <a:latin typeface="Verdana" pitchFamily="34" charset="0"/>
              </a:defRPr>
            </a:lvl6pPr>
            <a:lvl7pPr marL="2971800" indent="-228600" eaLnBrk="0" fontAlgn="base" hangingPunct="0">
              <a:spcBef>
                <a:spcPct val="30000"/>
              </a:spcBef>
              <a:spcAft>
                <a:spcPct val="0"/>
              </a:spcAft>
              <a:defRPr sz="1200">
                <a:solidFill>
                  <a:schemeClr val="tx1"/>
                </a:solidFill>
                <a:latin typeface="Verdana" pitchFamily="34" charset="0"/>
              </a:defRPr>
            </a:lvl7pPr>
            <a:lvl8pPr marL="3429000" indent="-228600" eaLnBrk="0" fontAlgn="base" hangingPunct="0">
              <a:spcBef>
                <a:spcPct val="30000"/>
              </a:spcBef>
              <a:spcAft>
                <a:spcPct val="0"/>
              </a:spcAft>
              <a:defRPr sz="1200">
                <a:solidFill>
                  <a:schemeClr val="tx1"/>
                </a:solidFill>
                <a:latin typeface="Verdana" pitchFamily="34" charset="0"/>
              </a:defRPr>
            </a:lvl8pPr>
            <a:lvl9pPr marL="3886200" indent="-228600" eaLnBrk="0" fontAlgn="base" hangingPunct="0">
              <a:spcBef>
                <a:spcPct val="30000"/>
              </a:spcBef>
              <a:spcAft>
                <a:spcPct val="0"/>
              </a:spcAft>
              <a:defRPr sz="1200">
                <a:solidFill>
                  <a:schemeClr val="tx1"/>
                </a:solidFill>
                <a:latin typeface="Verdana" pitchFamily="34" charset="0"/>
              </a:defRPr>
            </a:lvl9pPr>
          </a:lstStyle>
          <a:p>
            <a:pPr eaLnBrk="1" hangingPunct="1">
              <a:spcBef>
                <a:spcPct val="0"/>
              </a:spcBef>
            </a:pPr>
            <a:fld id="{DD48E6E2-9749-4C35-B079-A7A4691FD0FA}" type="slidenum">
              <a:rPr lang="en-GB" altLang="en-US" smtClean="0"/>
              <a:pPr eaLnBrk="1" hangingPunct="1">
                <a:spcBef>
                  <a:spcPct val="0"/>
                </a:spcBef>
              </a:pPr>
              <a:t>52</a:t>
            </a:fld>
            <a:endParaRPr lang="en-GB"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Consumers will be our target audience from June 2015 onwards. While we are not widely recognised as an organisation as having responsibility for consumers under REACH and CLP we do and therefore have to raise awareness on what is happening to product labels. </a:t>
            </a:r>
            <a:endParaRPr lang="en-IE" dirty="0"/>
          </a:p>
        </p:txBody>
      </p:sp>
      <p:sp>
        <p:nvSpPr>
          <p:cNvPr id="4" name="Slide Number Placeholder 3"/>
          <p:cNvSpPr>
            <a:spLocks noGrp="1"/>
          </p:cNvSpPr>
          <p:nvPr>
            <p:ph type="sldNum" sz="quarter" idx="10"/>
          </p:nvPr>
        </p:nvSpPr>
        <p:spPr/>
        <p:txBody>
          <a:bodyPr/>
          <a:lstStyle/>
          <a:p>
            <a:fld id="{DC65994F-FF3B-4903-B912-C0C2DE5E45DF}" type="slidenum">
              <a:rPr lang="en-IE" smtClean="0"/>
              <a:t>53</a:t>
            </a:fld>
            <a:endParaRPr lang="en-IE"/>
          </a:p>
        </p:txBody>
      </p:sp>
    </p:spTree>
    <p:extLst>
      <p:ext uri="{BB962C8B-B14F-4D97-AF65-F5344CB8AC3E}">
        <p14:creationId xmlns:p14="http://schemas.microsoft.com/office/powerpoint/2010/main" val="466531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Verdana" pitchFamily="34" charset="0"/>
              </a:defRPr>
            </a:lvl1pPr>
            <a:lvl2pPr marL="742950" indent="-285750" eaLnBrk="0" hangingPunct="0">
              <a:spcBef>
                <a:spcPct val="30000"/>
              </a:spcBef>
              <a:defRPr sz="1200">
                <a:solidFill>
                  <a:schemeClr val="tx1"/>
                </a:solidFill>
                <a:latin typeface="Verdana" pitchFamily="34" charset="0"/>
              </a:defRPr>
            </a:lvl2pPr>
            <a:lvl3pPr marL="1143000" indent="-228600" eaLnBrk="0" hangingPunct="0">
              <a:spcBef>
                <a:spcPct val="30000"/>
              </a:spcBef>
              <a:defRPr sz="1200">
                <a:solidFill>
                  <a:schemeClr val="tx1"/>
                </a:solidFill>
                <a:latin typeface="Verdana" pitchFamily="34" charset="0"/>
              </a:defRPr>
            </a:lvl3pPr>
            <a:lvl4pPr marL="1600200" indent="-228600" eaLnBrk="0" hangingPunct="0">
              <a:spcBef>
                <a:spcPct val="30000"/>
              </a:spcBef>
              <a:defRPr sz="1200">
                <a:solidFill>
                  <a:schemeClr val="tx1"/>
                </a:solidFill>
                <a:latin typeface="Verdana" pitchFamily="34" charset="0"/>
              </a:defRPr>
            </a:lvl4pPr>
            <a:lvl5pPr marL="2057400" indent="-228600" eaLnBrk="0" hangingPunct="0">
              <a:spcBef>
                <a:spcPct val="30000"/>
              </a:spcBef>
              <a:defRPr sz="1200">
                <a:solidFill>
                  <a:schemeClr val="tx1"/>
                </a:solidFill>
                <a:latin typeface="Verdana" pitchFamily="34" charset="0"/>
              </a:defRPr>
            </a:lvl5pPr>
            <a:lvl6pPr marL="2514600" indent="-228600" eaLnBrk="0" fontAlgn="base" hangingPunct="0">
              <a:spcBef>
                <a:spcPct val="30000"/>
              </a:spcBef>
              <a:spcAft>
                <a:spcPct val="0"/>
              </a:spcAft>
              <a:defRPr sz="1200">
                <a:solidFill>
                  <a:schemeClr val="tx1"/>
                </a:solidFill>
                <a:latin typeface="Verdana" pitchFamily="34" charset="0"/>
              </a:defRPr>
            </a:lvl6pPr>
            <a:lvl7pPr marL="2971800" indent="-228600" eaLnBrk="0" fontAlgn="base" hangingPunct="0">
              <a:spcBef>
                <a:spcPct val="30000"/>
              </a:spcBef>
              <a:spcAft>
                <a:spcPct val="0"/>
              </a:spcAft>
              <a:defRPr sz="1200">
                <a:solidFill>
                  <a:schemeClr val="tx1"/>
                </a:solidFill>
                <a:latin typeface="Verdana" pitchFamily="34" charset="0"/>
              </a:defRPr>
            </a:lvl7pPr>
            <a:lvl8pPr marL="3429000" indent="-228600" eaLnBrk="0" fontAlgn="base" hangingPunct="0">
              <a:spcBef>
                <a:spcPct val="30000"/>
              </a:spcBef>
              <a:spcAft>
                <a:spcPct val="0"/>
              </a:spcAft>
              <a:defRPr sz="1200">
                <a:solidFill>
                  <a:schemeClr val="tx1"/>
                </a:solidFill>
                <a:latin typeface="Verdana" pitchFamily="34" charset="0"/>
              </a:defRPr>
            </a:lvl8pPr>
            <a:lvl9pPr marL="3886200" indent="-228600" eaLnBrk="0" fontAlgn="base" hangingPunct="0">
              <a:spcBef>
                <a:spcPct val="30000"/>
              </a:spcBef>
              <a:spcAft>
                <a:spcPct val="0"/>
              </a:spcAft>
              <a:defRPr sz="1200">
                <a:solidFill>
                  <a:schemeClr val="tx1"/>
                </a:solidFill>
                <a:latin typeface="Verdana" pitchFamily="34" charset="0"/>
              </a:defRPr>
            </a:lvl9pPr>
          </a:lstStyle>
          <a:p>
            <a:pPr eaLnBrk="1" hangingPunct="1">
              <a:spcBef>
                <a:spcPct val="0"/>
              </a:spcBef>
            </a:pPr>
            <a:fld id="{778171FC-5DED-4925-A0C2-B914CFD839A0}" type="slidenum">
              <a:rPr lang="en-GB" altLang="en-US" smtClean="0"/>
              <a:pPr eaLnBrk="1" hangingPunct="1">
                <a:spcBef>
                  <a:spcPct val="0"/>
                </a:spcBef>
              </a:pPr>
              <a:t>54</a:t>
            </a:fld>
            <a:endParaRPr lang="en-GB"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Verdana" pitchFamily="34" charset="0"/>
              </a:defRPr>
            </a:lvl1pPr>
            <a:lvl2pPr marL="742950" indent="-285750" eaLnBrk="0" hangingPunct="0">
              <a:spcBef>
                <a:spcPct val="30000"/>
              </a:spcBef>
              <a:defRPr sz="1200">
                <a:solidFill>
                  <a:schemeClr val="tx1"/>
                </a:solidFill>
                <a:latin typeface="Verdana" pitchFamily="34" charset="0"/>
              </a:defRPr>
            </a:lvl2pPr>
            <a:lvl3pPr marL="1143000" indent="-228600" eaLnBrk="0" hangingPunct="0">
              <a:spcBef>
                <a:spcPct val="30000"/>
              </a:spcBef>
              <a:defRPr sz="1200">
                <a:solidFill>
                  <a:schemeClr val="tx1"/>
                </a:solidFill>
                <a:latin typeface="Verdana" pitchFamily="34" charset="0"/>
              </a:defRPr>
            </a:lvl3pPr>
            <a:lvl4pPr marL="1600200" indent="-228600" eaLnBrk="0" hangingPunct="0">
              <a:spcBef>
                <a:spcPct val="30000"/>
              </a:spcBef>
              <a:defRPr sz="1200">
                <a:solidFill>
                  <a:schemeClr val="tx1"/>
                </a:solidFill>
                <a:latin typeface="Verdana" pitchFamily="34" charset="0"/>
              </a:defRPr>
            </a:lvl4pPr>
            <a:lvl5pPr marL="2057400" indent="-228600" eaLnBrk="0" hangingPunct="0">
              <a:spcBef>
                <a:spcPct val="30000"/>
              </a:spcBef>
              <a:defRPr sz="1200">
                <a:solidFill>
                  <a:schemeClr val="tx1"/>
                </a:solidFill>
                <a:latin typeface="Verdana" pitchFamily="34" charset="0"/>
              </a:defRPr>
            </a:lvl5pPr>
            <a:lvl6pPr marL="2514600" indent="-228600" eaLnBrk="0" fontAlgn="base" hangingPunct="0">
              <a:spcBef>
                <a:spcPct val="30000"/>
              </a:spcBef>
              <a:spcAft>
                <a:spcPct val="0"/>
              </a:spcAft>
              <a:defRPr sz="1200">
                <a:solidFill>
                  <a:schemeClr val="tx1"/>
                </a:solidFill>
                <a:latin typeface="Verdana" pitchFamily="34" charset="0"/>
              </a:defRPr>
            </a:lvl6pPr>
            <a:lvl7pPr marL="2971800" indent="-228600" eaLnBrk="0" fontAlgn="base" hangingPunct="0">
              <a:spcBef>
                <a:spcPct val="30000"/>
              </a:spcBef>
              <a:spcAft>
                <a:spcPct val="0"/>
              </a:spcAft>
              <a:defRPr sz="1200">
                <a:solidFill>
                  <a:schemeClr val="tx1"/>
                </a:solidFill>
                <a:latin typeface="Verdana" pitchFamily="34" charset="0"/>
              </a:defRPr>
            </a:lvl7pPr>
            <a:lvl8pPr marL="3429000" indent="-228600" eaLnBrk="0" fontAlgn="base" hangingPunct="0">
              <a:spcBef>
                <a:spcPct val="30000"/>
              </a:spcBef>
              <a:spcAft>
                <a:spcPct val="0"/>
              </a:spcAft>
              <a:defRPr sz="1200">
                <a:solidFill>
                  <a:schemeClr val="tx1"/>
                </a:solidFill>
                <a:latin typeface="Verdana" pitchFamily="34" charset="0"/>
              </a:defRPr>
            </a:lvl8pPr>
            <a:lvl9pPr marL="3886200" indent="-228600" eaLnBrk="0" fontAlgn="base" hangingPunct="0">
              <a:spcBef>
                <a:spcPct val="30000"/>
              </a:spcBef>
              <a:spcAft>
                <a:spcPct val="0"/>
              </a:spcAft>
              <a:defRPr sz="1200">
                <a:solidFill>
                  <a:schemeClr val="tx1"/>
                </a:solidFill>
                <a:latin typeface="Verdana" pitchFamily="34" charset="0"/>
              </a:defRPr>
            </a:lvl9pPr>
          </a:lstStyle>
          <a:p>
            <a:pPr eaLnBrk="1" hangingPunct="1">
              <a:spcBef>
                <a:spcPct val="0"/>
              </a:spcBef>
            </a:pPr>
            <a:fld id="{B70EED26-3E1D-4431-AFEE-4D2104150A1B}" type="slidenum">
              <a:rPr lang="en-GB" altLang="en-US" smtClean="0"/>
              <a:pPr eaLnBrk="1" hangingPunct="1">
                <a:spcBef>
                  <a:spcPct val="0"/>
                </a:spcBef>
              </a:pPr>
              <a:t>55</a:t>
            </a:fld>
            <a:endParaRPr lang="en-GB"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Targeted </a:t>
            </a:r>
            <a:r>
              <a:rPr lang="en-IE" b="1" dirty="0"/>
              <a:t>at importers, formulators and workers </a:t>
            </a:r>
            <a:r>
              <a:rPr lang="en-IE" dirty="0"/>
              <a:t>during </a:t>
            </a:r>
            <a:r>
              <a:rPr lang="en-IE" b="1" dirty="0"/>
              <a:t>2014</a:t>
            </a:r>
          </a:p>
          <a:p>
            <a:r>
              <a:rPr lang="en-IE" dirty="0"/>
              <a:t>IE working  with Commission and ECHA to raise awareness</a:t>
            </a:r>
          </a:p>
          <a:p>
            <a:r>
              <a:rPr lang="en-IE" dirty="0"/>
              <a:t>All mixtures  to be reclassified by </a:t>
            </a:r>
            <a:r>
              <a:rPr lang="en-IE" b="1" dirty="0"/>
              <a:t>1</a:t>
            </a:r>
            <a:r>
              <a:rPr lang="en-IE" b="1" baseline="30000" dirty="0"/>
              <a:t>st</a:t>
            </a:r>
            <a:r>
              <a:rPr lang="en-IE" b="1" dirty="0"/>
              <a:t> June 2015 </a:t>
            </a:r>
          </a:p>
          <a:p>
            <a:r>
              <a:rPr lang="en-IE" dirty="0"/>
              <a:t>Starting campaign on 1</a:t>
            </a:r>
            <a:r>
              <a:rPr lang="en-IE" baseline="30000" dirty="0"/>
              <a:t>st</a:t>
            </a:r>
            <a:r>
              <a:rPr lang="en-IE" dirty="0"/>
              <a:t> June 2014  with ‘</a:t>
            </a:r>
            <a:r>
              <a:rPr lang="en-IE" b="1" i="1" dirty="0"/>
              <a:t>12 months to go’ </a:t>
            </a:r>
            <a:r>
              <a:rPr lang="en-IE" dirty="0"/>
              <a:t>tag line </a:t>
            </a:r>
          </a:p>
          <a:p>
            <a:r>
              <a:rPr lang="en-IE" dirty="0"/>
              <a:t>Special newsletter being published and increase in social media activity </a:t>
            </a:r>
          </a:p>
          <a:p>
            <a:endParaRPr lang="en-IE" dirty="0"/>
          </a:p>
          <a:p>
            <a:r>
              <a:rPr lang="en-IE" b="1" dirty="0"/>
              <a:t>EXPECT</a:t>
            </a:r>
            <a:r>
              <a:rPr lang="en-IE" dirty="0"/>
              <a:t> and increase in CLP queries</a:t>
            </a:r>
          </a:p>
        </p:txBody>
      </p:sp>
      <p:sp>
        <p:nvSpPr>
          <p:cNvPr id="4" name="Slide Number Placeholder 3"/>
          <p:cNvSpPr>
            <a:spLocks noGrp="1"/>
          </p:cNvSpPr>
          <p:nvPr>
            <p:ph type="sldNum" sz="quarter" idx="10"/>
          </p:nvPr>
        </p:nvSpPr>
        <p:spPr/>
        <p:txBody>
          <a:bodyPr/>
          <a:lstStyle/>
          <a:p>
            <a:fld id="{DC65994F-FF3B-4903-B912-C0C2DE5E45DF}" type="slidenum">
              <a:rPr lang="en-IE" smtClean="0"/>
              <a:t>58</a:t>
            </a:fld>
            <a:endParaRPr lang="en-IE" dirty="0"/>
          </a:p>
        </p:txBody>
      </p:sp>
    </p:spTree>
    <p:extLst>
      <p:ext uri="{BB962C8B-B14F-4D97-AF65-F5344CB8AC3E}">
        <p14:creationId xmlns:p14="http://schemas.microsoft.com/office/powerpoint/2010/main" val="3594442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IE" altLang="en-US" smtClean="0">
                <a:ea typeface="MS PGothic" pitchFamily="34" charset="-128"/>
              </a:rPr>
              <a:t>Visual changes:</a:t>
            </a:r>
          </a:p>
          <a:p>
            <a:pPr eaLnBrk="1" hangingPunct="1"/>
            <a:r>
              <a:rPr lang="en-IE" altLang="en-US" smtClean="0">
                <a:ea typeface="MS PGothic" pitchFamily="34" charset="-128"/>
              </a:rPr>
              <a:t>Orange squares to white diamonds with red border</a:t>
            </a:r>
          </a:p>
          <a:p>
            <a:pPr eaLnBrk="1" hangingPunct="1"/>
            <a:r>
              <a:rPr lang="en-IE" altLang="en-US" smtClean="0">
                <a:ea typeface="MS PGothic" pitchFamily="34" charset="-128"/>
              </a:rPr>
              <a:t>Physical hazards new endpoints – gases under pressure (explosive, flammable, oxidising)</a:t>
            </a:r>
          </a:p>
          <a:p>
            <a:pPr eaLnBrk="1" hangingPunct="1"/>
            <a:r>
              <a:rPr lang="en-IE" altLang="en-US" smtClean="0">
                <a:ea typeface="MS PGothic" pitchFamily="34" charset="-128"/>
              </a:rPr>
              <a:t>Changes in eg boiling point</a:t>
            </a:r>
          </a:p>
          <a:p>
            <a:pPr eaLnBrk="1" hangingPunct="1">
              <a:lnSpc>
                <a:spcPct val="80000"/>
              </a:lnSpc>
            </a:pPr>
            <a:r>
              <a:rPr lang="fi-FI" altLang="en-US" smtClean="0">
                <a:ea typeface="MS PGothic" pitchFamily="34" charset="-128"/>
              </a:rPr>
              <a:t>5 hazard classes under Dir 67/548/EEC: </a:t>
            </a:r>
          </a:p>
          <a:p>
            <a:pPr eaLnBrk="1" hangingPunct="1">
              <a:lnSpc>
                <a:spcPct val="80000"/>
              </a:lnSpc>
            </a:pPr>
            <a:r>
              <a:rPr lang="fi-FI" altLang="en-US" smtClean="0">
                <a:ea typeface="MS PGothic" pitchFamily="34" charset="-128"/>
              </a:rPr>
              <a:t>16 hazard classes under CLP Regulation in linw with ADR transport regulation:</a:t>
            </a:r>
          </a:p>
          <a:p>
            <a:pPr eaLnBrk="1" hangingPunct="1">
              <a:lnSpc>
                <a:spcPct val="80000"/>
              </a:lnSpc>
            </a:pPr>
            <a:r>
              <a:rPr lang="fi-FI" altLang="en-US" smtClean="0">
                <a:ea typeface="MS PGothic" pitchFamily="34" charset="-128"/>
              </a:rPr>
              <a:t>Located in Part 2 of annex I</a:t>
            </a:r>
          </a:p>
          <a:p>
            <a:pPr eaLnBrk="1" hangingPunct="1">
              <a:lnSpc>
                <a:spcPct val="80000"/>
              </a:lnSpc>
            </a:pPr>
            <a:r>
              <a:rPr lang="fi-FI" altLang="en-US" smtClean="0">
                <a:ea typeface="MS PGothic" pitchFamily="34" charset="-128"/>
              </a:rPr>
              <a:t>Hazard classes are divided in </a:t>
            </a:r>
            <a:r>
              <a:rPr lang="fi-FI" altLang="en-US" i="1" smtClean="0">
                <a:ea typeface="MS PGothic" pitchFamily="34" charset="-128"/>
              </a:rPr>
              <a:t>categories</a:t>
            </a:r>
            <a:r>
              <a:rPr lang="fi-FI" altLang="en-US" smtClean="0">
                <a:ea typeface="MS PGothic" pitchFamily="34" charset="-128"/>
              </a:rPr>
              <a:t> or </a:t>
            </a:r>
            <a:r>
              <a:rPr lang="fi-FI" altLang="en-US" i="1" smtClean="0">
                <a:ea typeface="MS PGothic" pitchFamily="34" charset="-128"/>
              </a:rPr>
              <a:t>groups</a:t>
            </a:r>
            <a:r>
              <a:rPr lang="fi-FI" altLang="en-US" smtClean="0">
                <a:ea typeface="MS PGothic" pitchFamily="34" charset="-128"/>
              </a:rPr>
              <a:t> or </a:t>
            </a:r>
            <a:r>
              <a:rPr lang="fi-FI" altLang="en-US" i="1" smtClean="0">
                <a:ea typeface="MS PGothic" pitchFamily="34" charset="-128"/>
              </a:rPr>
              <a:t>divisions</a:t>
            </a:r>
            <a:r>
              <a:rPr lang="en-GB" altLang="en-US" smtClean="0">
                <a:ea typeface="MS PGothic" pitchFamily="34" charset="-128"/>
              </a:rPr>
              <a:t>Maintains the current level of protection by including EU “left-overs” not yet covered by the GHS for example </a:t>
            </a:r>
            <a:r>
              <a:rPr lang="en-GB" altLang="en-US" sz="3000" smtClean="0">
                <a:ea typeface="MS PGothic" pitchFamily="34" charset="-128"/>
              </a:rPr>
              <a:t>EUH001 “Explosive when dry” and EUH044 “Risk of explosion if heated under confinement”</a:t>
            </a:r>
            <a:r>
              <a:rPr lang="en-GB" altLang="en-US" sz="4000" smtClean="0">
                <a:latin typeface="Calibri" pitchFamily="34" charset="0"/>
                <a:ea typeface="MS PGothic" pitchFamily="34" charset="-128"/>
              </a:rPr>
              <a:t> </a:t>
            </a:r>
            <a:r>
              <a:rPr lang="en-GB" altLang="en-US" sz="4000" smtClean="0">
                <a:ea typeface="MS PGothic" pitchFamily="34" charset="-128"/>
              </a:rPr>
              <a:t>EUH006 — ‘Explosive with or without contact with air’</a:t>
            </a:r>
          </a:p>
          <a:p>
            <a:pPr eaLnBrk="1" hangingPunct="1">
              <a:lnSpc>
                <a:spcPct val="80000"/>
              </a:lnSpc>
            </a:pPr>
            <a:r>
              <a:rPr lang="en-GB" altLang="en-US" sz="4000" smtClean="0">
                <a:latin typeface="Calibri" pitchFamily="34" charset="0"/>
                <a:ea typeface="MS PGothic" pitchFamily="34" charset="-128"/>
              </a:rPr>
              <a:t>e.g. substances like acetylene and ethylene oxide</a:t>
            </a:r>
          </a:p>
          <a:p>
            <a:pPr eaLnBrk="1" hangingPunct="1">
              <a:lnSpc>
                <a:spcPct val="80000"/>
              </a:lnSpc>
            </a:pPr>
            <a:r>
              <a:rPr lang="en-GB" altLang="en-US" sz="4000" smtClean="0">
                <a:latin typeface="Calibri" pitchFamily="34" charset="0"/>
                <a:ea typeface="MS PGothic" pitchFamily="34" charset="-128"/>
              </a:rPr>
              <a:t>In all physical hazards when applying your data you should consider the following points</a:t>
            </a:r>
            <a:endParaRPr lang="en-IE" altLang="en-US" smtClean="0">
              <a:ea typeface="MS PGothic" pitchFamily="34" charset="-128"/>
            </a:endParaRPr>
          </a:p>
          <a:p>
            <a:pPr eaLnBrk="1" hangingPunct="1"/>
            <a:endParaRPr lang="en-IE" altLang="en-US" smtClean="0">
              <a:ea typeface="MS PGothic" pitchFamily="34" charset="-128"/>
            </a:endParaRPr>
          </a:p>
          <a:p>
            <a:r>
              <a:rPr lang="en-IE" altLang="en-US" smtClean="0">
                <a:ea typeface="MS PGothic" pitchFamily="34" charset="-128"/>
              </a:rPr>
              <a:t>Health hazards – </a:t>
            </a:r>
          </a:p>
          <a:p>
            <a:r>
              <a:rPr lang="en-IE" altLang="en-US" smtClean="0">
                <a:ea typeface="MS PGothic" pitchFamily="34" charset="-128"/>
              </a:rPr>
              <a:t>Major change – X St Andrews cross changes to exclamation mark for irritant harmful sensitiser</a:t>
            </a:r>
          </a:p>
          <a:p>
            <a:r>
              <a:rPr lang="en-IE" altLang="en-US" smtClean="0">
                <a:ea typeface="MS PGothic" pitchFamily="34" charset="-128"/>
              </a:rPr>
              <a:t>Corrosive toxic</a:t>
            </a:r>
          </a:p>
          <a:p>
            <a:r>
              <a:rPr lang="en-IE" altLang="en-US" b="1" smtClean="0">
                <a:ea typeface="MS PGothic" pitchFamily="34" charset="-128"/>
              </a:rPr>
              <a:t>New exploding man</a:t>
            </a:r>
          </a:p>
          <a:p>
            <a:r>
              <a:rPr lang="en-IE" altLang="en-US" smtClean="0">
                <a:ea typeface="MS PGothic" pitchFamily="34" charset="-128"/>
              </a:rPr>
              <a:t>changes in STOT-SE and STOT-RE</a:t>
            </a:r>
            <a:endParaRPr lang="en-US" altLang="en-US" smtClean="0">
              <a:ea typeface="MS PGothic" pitchFamily="34" charset="-128"/>
            </a:endParaRPr>
          </a:p>
          <a:p>
            <a:pPr eaLnBrk="1" hangingPunct="1"/>
            <a:r>
              <a:rPr lang="en-IE" altLang="en-US" smtClean="0">
                <a:ea typeface="MS PGothic" pitchFamily="34" charset="-128"/>
              </a:rPr>
              <a:t>Worth taking time to look at associated hazard statements to familiarise yourself with new pictograms for training information for employees</a:t>
            </a:r>
          </a:p>
          <a:p>
            <a:pPr eaLnBrk="1" hangingPunct="1"/>
            <a:endParaRPr lang="en-IE" altLang="en-US" smtClean="0">
              <a:ea typeface="MS PGothic" pitchFamily="34" charset="-128"/>
            </a:endParaRPr>
          </a:p>
          <a:p>
            <a:pPr eaLnBrk="1" hangingPunct="1"/>
            <a:endParaRPr lang="en-IE" altLang="en-US" smtClean="0"/>
          </a:p>
          <a:p>
            <a:pPr eaLnBrk="1" hangingPunct="1"/>
            <a:r>
              <a:rPr lang="en-US" altLang="en-US" smtClean="0"/>
              <a:t>The aim of classification and labelling is to identify the hazardous properties of a substance</a:t>
            </a:r>
          </a:p>
          <a:p>
            <a:r>
              <a:rPr lang="en-US" altLang="en-US" smtClean="0"/>
              <a:t>or a mixture by applying specific criteria to the available hazard data (classification)</a:t>
            </a:r>
          </a:p>
          <a:p>
            <a:r>
              <a:rPr lang="en-US" altLang="en-US" smtClean="0"/>
              <a:t>Hazard classification is a process involving identification of the physical, health and</a:t>
            </a:r>
          </a:p>
          <a:p>
            <a:r>
              <a:rPr lang="en-US" altLang="en-US" smtClean="0"/>
              <a:t>environmental hazards of a substance or a mixture, followed by comparison of those hazards</a:t>
            </a:r>
          </a:p>
          <a:p>
            <a:r>
              <a:rPr lang="en-US" altLang="en-US" smtClean="0"/>
              <a:t>(including </a:t>
            </a:r>
            <a:r>
              <a:rPr lang="en-US" altLang="en-US" i="1" smtClean="0"/>
              <a:t>degree of hazard) with defined criteria in order to arrive at a classification of the </a:t>
            </a:r>
            <a:r>
              <a:rPr lang="en-US" altLang="en-US" smtClean="0"/>
              <a:t>substance or mixture. Under CLP, a manufacturer, importer or downstream user will apply</a:t>
            </a:r>
          </a:p>
          <a:p>
            <a:r>
              <a:rPr lang="en-US" altLang="en-US" smtClean="0"/>
              <a:t>the following three steps to arrive at a self-classification of a substance or a mixture:</a:t>
            </a:r>
          </a:p>
          <a:p>
            <a:r>
              <a:rPr lang="en-US" altLang="en-US" smtClean="0"/>
              <a:t>- identification and examination of relevant data regarding the potential hazards of a</a:t>
            </a:r>
          </a:p>
          <a:p>
            <a:r>
              <a:rPr lang="en-US" altLang="en-US" smtClean="0"/>
              <a:t>substance or mixture;</a:t>
            </a:r>
          </a:p>
          <a:p>
            <a:r>
              <a:rPr lang="en-US" altLang="en-US" smtClean="0"/>
              <a:t>- comparison of the data with the classification criteria; and</a:t>
            </a:r>
          </a:p>
          <a:p>
            <a:r>
              <a:rPr lang="en-US" altLang="en-US" smtClean="0"/>
              <a:t>- decision on whether the substance or mixture shall be classified as hazardous in</a:t>
            </a:r>
          </a:p>
          <a:p>
            <a:r>
              <a:rPr lang="en-US" altLang="en-US" smtClean="0"/>
              <a:t>relation to the hazard classes provided in CLP Annex I, and the degree of hazard,</a:t>
            </a:r>
          </a:p>
          <a:p>
            <a:r>
              <a:rPr lang="en-US" altLang="en-US" smtClean="0"/>
              <a:t>where appropriate.</a:t>
            </a:r>
          </a:p>
          <a:p>
            <a:r>
              <a:rPr lang="en-US" altLang="en-US" smtClean="0"/>
              <a:t>Classification according to CLP is based on </a:t>
            </a:r>
            <a:r>
              <a:rPr lang="en-US" altLang="en-US" i="1" smtClean="0"/>
              <a:t>intrinsic hazards, i.e. the basic properties of a</a:t>
            </a:r>
          </a:p>
          <a:p>
            <a:r>
              <a:rPr lang="en-US" altLang="en-US" smtClean="0"/>
              <a:t>substance as determined in standard tests or by other means designed to identify hazards. As</a:t>
            </a:r>
          </a:p>
          <a:p>
            <a:r>
              <a:rPr lang="en-US" altLang="en-US" smtClean="0"/>
              <a:t>CLP is hazard-based it does not take exposure into consideration in arriving at either a</a:t>
            </a:r>
          </a:p>
          <a:p>
            <a:r>
              <a:rPr lang="en-US" altLang="en-US" smtClean="0"/>
              <a:t>classification or appropriate labelling, unless for specific exceptions when a chemical can be</a:t>
            </a:r>
          </a:p>
          <a:p>
            <a:r>
              <a:rPr lang="en-US" altLang="en-US" smtClean="0"/>
              <a:t>considered as not being biologically available such as the derogation not to label a metal in</a:t>
            </a:r>
          </a:p>
          <a:p>
            <a:r>
              <a:rPr lang="en-US" altLang="en-US" smtClean="0"/>
              <a:t>the massive form.</a:t>
            </a:r>
          </a:p>
          <a:p>
            <a:endParaRPr lang="en-US" altLang="en-US" smtClean="0"/>
          </a:p>
          <a:p>
            <a:r>
              <a:rPr lang="en-US" altLang="en-US" smtClean="0"/>
              <a:t>Hazard classification is the process of assigning a substance to a particular hazard class. This involves an</a:t>
            </a:r>
          </a:p>
          <a:p>
            <a:r>
              <a:rPr lang="en-US" altLang="en-US" smtClean="0"/>
              <a:t>evaluation of the available information on the hazardous properties of substances against the specific</a:t>
            </a:r>
          </a:p>
          <a:p>
            <a:r>
              <a:rPr lang="en-US" altLang="en-US" smtClean="0"/>
              <a:t>classification criteria set out in Annex I to CLP. There are two types of classification under CLP,</a:t>
            </a:r>
          </a:p>
          <a:p>
            <a:r>
              <a:rPr lang="en-US" altLang="en-US" smtClean="0"/>
              <a:t>harmonised classification and self‐classification</a:t>
            </a:r>
          </a:p>
          <a:p>
            <a:r>
              <a:rPr lang="en-US" altLang="en-US" smtClean="0"/>
              <a:t> to provide any appropriate hazard labelling and information on safety measures.</a:t>
            </a:r>
          </a:p>
        </p:txBody>
      </p:sp>
      <p:sp>
        <p:nvSpPr>
          <p:cNvPr id="624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26AA543-AECE-4D9A-9B66-1F5D91B764EA}" type="slidenum">
              <a:rPr lang="en-GB" smtClean="0">
                <a:latin typeface="Verdana" pitchFamily="34" charset="0"/>
              </a:rPr>
              <a:pPr eaLnBrk="1" hangingPunct="1">
                <a:defRPr/>
              </a:pPr>
              <a:t>7</a:t>
            </a:fld>
            <a:endParaRPr lang="en-GB" smtClean="0">
              <a:latin typeface="Verdan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Targeted </a:t>
            </a:r>
            <a:r>
              <a:rPr lang="en-IE" b="1" dirty="0"/>
              <a:t>at importers, formulators and workers </a:t>
            </a:r>
            <a:r>
              <a:rPr lang="en-IE" dirty="0"/>
              <a:t>during </a:t>
            </a:r>
            <a:r>
              <a:rPr lang="en-IE" b="1" dirty="0"/>
              <a:t>2014</a:t>
            </a:r>
          </a:p>
          <a:p>
            <a:r>
              <a:rPr lang="en-IE" dirty="0"/>
              <a:t>IE working  with Commission and ECHA to raise awareness</a:t>
            </a:r>
          </a:p>
          <a:p>
            <a:r>
              <a:rPr lang="en-IE" dirty="0"/>
              <a:t>All mixtures  to be reclassified by </a:t>
            </a:r>
            <a:r>
              <a:rPr lang="en-IE" b="1" dirty="0"/>
              <a:t>1</a:t>
            </a:r>
            <a:r>
              <a:rPr lang="en-IE" b="1" baseline="30000" dirty="0"/>
              <a:t>st</a:t>
            </a:r>
            <a:r>
              <a:rPr lang="en-IE" b="1" dirty="0"/>
              <a:t> June 2015 </a:t>
            </a:r>
          </a:p>
          <a:p>
            <a:r>
              <a:rPr lang="en-IE" dirty="0"/>
              <a:t>Starting campaign on 1</a:t>
            </a:r>
            <a:r>
              <a:rPr lang="en-IE" baseline="30000" dirty="0"/>
              <a:t>st</a:t>
            </a:r>
            <a:r>
              <a:rPr lang="en-IE" dirty="0"/>
              <a:t> June 2014  with ‘</a:t>
            </a:r>
            <a:r>
              <a:rPr lang="en-IE" b="1" i="1" dirty="0"/>
              <a:t>12 months to go’ </a:t>
            </a:r>
            <a:r>
              <a:rPr lang="en-IE" dirty="0"/>
              <a:t>tag line </a:t>
            </a:r>
          </a:p>
          <a:p>
            <a:r>
              <a:rPr lang="en-IE" dirty="0"/>
              <a:t>Special newsletter being published and increase in social media activity </a:t>
            </a:r>
          </a:p>
          <a:p>
            <a:endParaRPr lang="en-IE" dirty="0"/>
          </a:p>
          <a:p>
            <a:r>
              <a:rPr lang="en-IE" b="1" dirty="0"/>
              <a:t>EXPECT</a:t>
            </a:r>
            <a:r>
              <a:rPr lang="en-IE" dirty="0"/>
              <a:t> and increase in CLP queries</a:t>
            </a:r>
          </a:p>
        </p:txBody>
      </p:sp>
      <p:sp>
        <p:nvSpPr>
          <p:cNvPr id="4" name="Slide Number Placeholder 3"/>
          <p:cNvSpPr>
            <a:spLocks noGrp="1"/>
          </p:cNvSpPr>
          <p:nvPr>
            <p:ph type="sldNum" sz="quarter" idx="10"/>
          </p:nvPr>
        </p:nvSpPr>
        <p:spPr/>
        <p:txBody>
          <a:bodyPr/>
          <a:lstStyle/>
          <a:p>
            <a:fld id="{DC65994F-FF3B-4903-B912-C0C2DE5E45DF}" type="slidenum">
              <a:rPr lang="en-IE" smtClean="0"/>
              <a:t>59</a:t>
            </a:fld>
            <a:endParaRPr lang="en-IE" dirty="0"/>
          </a:p>
        </p:txBody>
      </p:sp>
    </p:spTree>
    <p:extLst>
      <p:ext uri="{BB962C8B-B14F-4D97-AF65-F5344CB8AC3E}">
        <p14:creationId xmlns:p14="http://schemas.microsoft.com/office/powerpoint/2010/main" val="3594442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GB" altLang="en-US" b="1" dirty="0"/>
              <a:t>All</a:t>
            </a:r>
            <a:r>
              <a:rPr lang="en-GB" altLang="en-US" dirty="0"/>
              <a:t> RFI from CBS use </a:t>
            </a:r>
            <a:r>
              <a:rPr lang="en-GB" altLang="en-US" dirty="0">
                <a:hlinkClick r:id="rId3"/>
              </a:rPr>
              <a:t>chemicals@hsa.ie</a:t>
            </a:r>
            <a:r>
              <a:rPr lang="en-GB" altLang="en-US" dirty="0"/>
              <a:t> only</a:t>
            </a:r>
          </a:p>
          <a:p>
            <a:pPr>
              <a:lnSpc>
                <a:spcPct val="150000"/>
              </a:lnSpc>
            </a:pPr>
            <a:r>
              <a:rPr lang="en-GB" altLang="en-US" dirty="0"/>
              <a:t>All queries use standard subject line in email</a:t>
            </a:r>
          </a:p>
          <a:p>
            <a:pPr>
              <a:lnSpc>
                <a:spcPct val="150000"/>
              </a:lnSpc>
            </a:pPr>
            <a:r>
              <a:rPr lang="en-GB" altLang="en-US" i="1" dirty="0"/>
              <a:t>Response to [subject] query REF [RFI no]</a:t>
            </a:r>
          </a:p>
          <a:p>
            <a:pPr>
              <a:lnSpc>
                <a:spcPct val="150000"/>
              </a:lnSpc>
            </a:pPr>
            <a:r>
              <a:rPr lang="en-GB" altLang="en-US" dirty="0"/>
              <a:t>Standard signature used</a:t>
            </a:r>
          </a:p>
          <a:p>
            <a:pPr>
              <a:lnSpc>
                <a:spcPct val="150000"/>
              </a:lnSpc>
            </a:pPr>
            <a:r>
              <a:rPr lang="en-GB" altLang="en-US" dirty="0"/>
              <a:t>Those within ‘scope’ of Helpdesk recorded in Excel file and monthly report prepared</a:t>
            </a:r>
            <a:endParaRPr lang="en-US" altLang="en-US" dirty="0"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Verdana" pitchFamily="34" charset="0"/>
              </a:defRPr>
            </a:lvl1pPr>
            <a:lvl2pPr marL="742950" indent="-285750" eaLnBrk="0" hangingPunct="0">
              <a:spcBef>
                <a:spcPct val="30000"/>
              </a:spcBef>
              <a:defRPr sz="1200">
                <a:solidFill>
                  <a:schemeClr val="tx1"/>
                </a:solidFill>
                <a:latin typeface="Verdana" pitchFamily="34" charset="0"/>
              </a:defRPr>
            </a:lvl2pPr>
            <a:lvl3pPr marL="1143000" indent="-228600" eaLnBrk="0" hangingPunct="0">
              <a:spcBef>
                <a:spcPct val="30000"/>
              </a:spcBef>
              <a:defRPr sz="1200">
                <a:solidFill>
                  <a:schemeClr val="tx1"/>
                </a:solidFill>
                <a:latin typeface="Verdana" pitchFamily="34" charset="0"/>
              </a:defRPr>
            </a:lvl3pPr>
            <a:lvl4pPr marL="1600200" indent="-228600" eaLnBrk="0" hangingPunct="0">
              <a:spcBef>
                <a:spcPct val="30000"/>
              </a:spcBef>
              <a:defRPr sz="1200">
                <a:solidFill>
                  <a:schemeClr val="tx1"/>
                </a:solidFill>
                <a:latin typeface="Verdana" pitchFamily="34" charset="0"/>
              </a:defRPr>
            </a:lvl4pPr>
            <a:lvl5pPr marL="2057400" indent="-228600" eaLnBrk="0" hangingPunct="0">
              <a:spcBef>
                <a:spcPct val="30000"/>
              </a:spcBef>
              <a:defRPr sz="1200">
                <a:solidFill>
                  <a:schemeClr val="tx1"/>
                </a:solidFill>
                <a:latin typeface="Verdana" pitchFamily="34" charset="0"/>
              </a:defRPr>
            </a:lvl5pPr>
            <a:lvl6pPr marL="2514600" indent="-228600" eaLnBrk="0" fontAlgn="base" hangingPunct="0">
              <a:spcBef>
                <a:spcPct val="30000"/>
              </a:spcBef>
              <a:spcAft>
                <a:spcPct val="0"/>
              </a:spcAft>
              <a:defRPr sz="1200">
                <a:solidFill>
                  <a:schemeClr val="tx1"/>
                </a:solidFill>
                <a:latin typeface="Verdana" pitchFamily="34" charset="0"/>
              </a:defRPr>
            </a:lvl6pPr>
            <a:lvl7pPr marL="2971800" indent="-228600" eaLnBrk="0" fontAlgn="base" hangingPunct="0">
              <a:spcBef>
                <a:spcPct val="30000"/>
              </a:spcBef>
              <a:spcAft>
                <a:spcPct val="0"/>
              </a:spcAft>
              <a:defRPr sz="1200">
                <a:solidFill>
                  <a:schemeClr val="tx1"/>
                </a:solidFill>
                <a:latin typeface="Verdana" pitchFamily="34" charset="0"/>
              </a:defRPr>
            </a:lvl7pPr>
            <a:lvl8pPr marL="3429000" indent="-228600" eaLnBrk="0" fontAlgn="base" hangingPunct="0">
              <a:spcBef>
                <a:spcPct val="30000"/>
              </a:spcBef>
              <a:spcAft>
                <a:spcPct val="0"/>
              </a:spcAft>
              <a:defRPr sz="1200">
                <a:solidFill>
                  <a:schemeClr val="tx1"/>
                </a:solidFill>
                <a:latin typeface="Verdana" pitchFamily="34" charset="0"/>
              </a:defRPr>
            </a:lvl8pPr>
            <a:lvl9pPr marL="3886200" indent="-228600" eaLnBrk="0" fontAlgn="base" hangingPunct="0">
              <a:spcBef>
                <a:spcPct val="30000"/>
              </a:spcBef>
              <a:spcAft>
                <a:spcPct val="0"/>
              </a:spcAft>
              <a:defRPr sz="1200">
                <a:solidFill>
                  <a:schemeClr val="tx1"/>
                </a:solidFill>
                <a:latin typeface="Verdana" pitchFamily="34" charset="0"/>
              </a:defRPr>
            </a:lvl9pPr>
          </a:lstStyle>
          <a:p>
            <a:pPr eaLnBrk="1" hangingPunct="1">
              <a:spcBef>
                <a:spcPct val="0"/>
              </a:spcBef>
            </a:pPr>
            <a:fld id="{DD48E6E2-9749-4C35-B079-A7A4691FD0FA}" type="slidenum">
              <a:rPr lang="en-GB" altLang="en-US" smtClean="0"/>
              <a:pPr eaLnBrk="1" hangingPunct="1">
                <a:spcBef>
                  <a:spcPct val="0"/>
                </a:spcBef>
              </a:pPr>
              <a:t>60</a:t>
            </a:fld>
            <a:endParaRPr lang="en-GB"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a:t>
            </a:r>
            <a:br>
              <a:rPr lang="en-IE" dirty="0"/>
            </a:br>
            <a:endParaRPr lang="en-IE" dirty="0"/>
          </a:p>
        </p:txBody>
      </p:sp>
      <p:sp>
        <p:nvSpPr>
          <p:cNvPr id="4" name="Slide Number Placeholder 3"/>
          <p:cNvSpPr>
            <a:spLocks noGrp="1"/>
          </p:cNvSpPr>
          <p:nvPr>
            <p:ph type="sldNum" sz="quarter" idx="10"/>
          </p:nvPr>
        </p:nvSpPr>
        <p:spPr/>
        <p:txBody>
          <a:bodyPr/>
          <a:lstStyle/>
          <a:p>
            <a:fld id="{DC65994F-FF3B-4903-B912-C0C2DE5E45DF}" type="slidenum">
              <a:rPr lang="en-IE" smtClean="0"/>
              <a:t>62</a:t>
            </a:fld>
            <a:endParaRPr lang="en-IE"/>
          </a:p>
        </p:txBody>
      </p:sp>
    </p:spTree>
    <p:extLst>
      <p:ext uri="{BB962C8B-B14F-4D97-AF65-F5344CB8AC3E}">
        <p14:creationId xmlns:p14="http://schemas.microsoft.com/office/powerpoint/2010/main" val="905912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dirty="0"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18083E8-8ACA-4550-8139-47A75D352812}" type="slidenum">
              <a:rPr lang="en-GB" altLang="en-US" smtClean="0">
                <a:latin typeface="Verdana" pitchFamily="34" charset="0"/>
              </a:rPr>
              <a:pPr eaLnBrk="1" hangingPunct="1"/>
              <a:t>63</a:t>
            </a:fld>
            <a:endParaRPr lang="en-GB" altLang="en-US" smtClean="0">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65994F-FF3B-4903-B912-C0C2DE5E45DF}" type="slidenum">
              <a:rPr lang="en-IE" smtClean="0"/>
              <a:t>65</a:t>
            </a:fld>
            <a:endParaRPr lang="en-IE"/>
          </a:p>
        </p:txBody>
      </p:sp>
    </p:spTree>
    <p:extLst>
      <p:ext uri="{BB962C8B-B14F-4D97-AF65-F5344CB8AC3E}">
        <p14:creationId xmlns:p14="http://schemas.microsoft.com/office/powerpoint/2010/main" val="968922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Michelle will go into detail – I’ll help by explaining what info must be available under REACH</a:t>
            </a:r>
            <a:endParaRPr lang="en-GB" dirty="0"/>
          </a:p>
        </p:txBody>
      </p:sp>
      <p:sp>
        <p:nvSpPr>
          <p:cNvPr id="4" name="Slide Number Placeholder 3"/>
          <p:cNvSpPr>
            <a:spLocks noGrp="1"/>
          </p:cNvSpPr>
          <p:nvPr>
            <p:ph type="sldNum" sz="quarter" idx="10"/>
          </p:nvPr>
        </p:nvSpPr>
        <p:spPr/>
        <p:txBody>
          <a:bodyPr/>
          <a:lstStyle/>
          <a:p>
            <a:fld id="{AA591DF1-77F7-4190-9A1E-14C0E61724C8}" type="slidenum">
              <a:rPr lang="en-IE" smtClean="0"/>
              <a:t>66</a:t>
            </a:fld>
            <a:endParaRPr lang="en-IE"/>
          </a:p>
        </p:txBody>
      </p:sp>
    </p:spTree>
    <p:extLst>
      <p:ext uri="{BB962C8B-B14F-4D97-AF65-F5344CB8AC3E}">
        <p14:creationId xmlns:p14="http://schemas.microsoft.com/office/powerpoint/2010/main" val="4011733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Caroline dealt with Classification and Labels under CLP</a:t>
            </a:r>
          </a:p>
          <a:p>
            <a:r>
              <a:rPr lang="en-GB" smtClean="0"/>
              <a:t>SDSs/ESs</a:t>
            </a:r>
            <a:r>
              <a:rPr lang="en-GB" baseline="0" smtClean="0"/>
              <a:t> under REACH</a:t>
            </a:r>
          </a:p>
          <a:p>
            <a:r>
              <a:rPr lang="en-GB" baseline="0" smtClean="0"/>
              <a:t>Caroline has explained about the labelling and packaging and the importance of information on the label</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smtClean="0"/>
              <a:t>Now we’ll talk about how REACH Information can help us</a:t>
            </a:r>
          </a:p>
          <a:p>
            <a:endParaRPr lang="en-GB" baseline="0" smtClean="0"/>
          </a:p>
          <a:p>
            <a:r>
              <a:rPr lang="en-GB" baseline="0" smtClean="0"/>
              <a:t>Keeping yourself up to date – save the websites as your favourites</a:t>
            </a:r>
          </a:p>
          <a:p>
            <a:r>
              <a:rPr lang="en-GB" baseline="0" smtClean="0"/>
              <a:t>Sign up to bulletins, newsletters</a:t>
            </a:r>
            <a:endParaRPr lang="en-GB" baseline="0" dirty="0" smtClean="0"/>
          </a:p>
        </p:txBody>
      </p:sp>
      <p:sp>
        <p:nvSpPr>
          <p:cNvPr id="4" name="Slide Number Placeholder 3"/>
          <p:cNvSpPr>
            <a:spLocks noGrp="1"/>
          </p:cNvSpPr>
          <p:nvPr>
            <p:ph type="sldNum" sz="quarter" idx="10"/>
          </p:nvPr>
        </p:nvSpPr>
        <p:spPr/>
        <p:txBody>
          <a:bodyPr/>
          <a:lstStyle/>
          <a:p>
            <a:fld id="{AA591DF1-77F7-4190-9A1E-14C0E61724C8}" type="slidenum">
              <a:rPr lang="en-IE" smtClean="0"/>
              <a:t>67</a:t>
            </a:fld>
            <a:endParaRPr lang="en-IE"/>
          </a:p>
        </p:txBody>
      </p:sp>
    </p:spTree>
    <p:extLst>
      <p:ext uri="{BB962C8B-B14F-4D97-AF65-F5344CB8AC3E}">
        <p14:creationId xmlns:p14="http://schemas.microsoft.com/office/powerpoint/2010/main" val="4282115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Will come back to this</a:t>
            </a:r>
            <a:endParaRPr lang="en-GB" dirty="0"/>
          </a:p>
        </p:txBody>
      </p:sp>
      <p:sp>
        <p:nvSpPr>
          <p:cNvPr id="4" name="Slide Number Placeholder 3"/>
          <p:cNvSpPr>
            <a:spLocks noGrp="1"/>
          </p:cNvSpPr>
          <p:nvPr>
            <p:ph type="sldNum" sz="quarter" idx="10"/>
          </p:nvPr>
        </p:nvSpPr>
        <p:spPr/>
        <p:txBody>
          <a:bodyPr/>
          <a:lstStyle/>
          <a:p>
            <a:fld id="{DC65994F-FF3B-4903-B912-C0C2DE5E45DF}" type="slidenum">
              <a:rPr lang="en-IE" smtClean="0"/>
              <a:t>68</a:t>
            </a:fld>
            <a:endParaRPr lang="en-IE"/>
          </a:p>
        </p:txBody>
      </p:sp>
    </p:spTree>
    <p:extLst>
      <p:ext uri="{BB962C8B-B14F-4D97-AF65-F5344CB8AC3E}">
        <p14:creationId xmlns:p14="http://schemas.microsoft.com/office/powerpoint/2010/main" val="4243130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A591DF1-77F7-4190-9A1E-14C0E61724C8}" type="slidenum">
              <a:rPr lang="en-IE" smtClean="0"/>
              <a:t>69</a:t>
            </a:fld>
            <a:endParaRPr lang="en-IE"/>
          </a:p>
        </p:txBody>
      </p:sp>
    </p:spTree>
    <p:extLst>
      <p:ext uri="{BB962C8B-B14F-4D97-AF65-F5344CB8AC3E}">
        <p14:creationId xmlns:p14="http://schemas.microsoft.com/office/powerpoint/2010/main" val="327836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smtClean="0"/>
              <a:t>Format hasn’t changed under 453. Laid out in Art 31</a:t>
            </a:r>
            <a:endParaRPr lang="en-US" altLang="en-US" smtClean="0"/>
          </a:p>
          <a:p>
            <a:r>
              <a:rPr lang="en-IE" altLang="en-US" smtClean="0"/>
              <a:t> but there are many more subsections</a:t>
            </a:r>
            <a:endParaRPr lang="en-US" alt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9EFBC8-E3FD-4A26-BF20-4C2F43EFC9F6}" type="slidenum">
              <a:rPr lang="en-GB" altLang="en-US" smtClean="0">
                <a:latin typeface="Verdana" pitchFamily="34" charset="0"/>
              </a:rPr>
              <a:pPr eaLnBrk="1" hangingPunct="1"/>
              <a:t>70</a:t>
            </a:fld>
            <a:endParaRPr lang="en-GB" altLang="en-US" smtClean="0">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IE" altLang="en-US" smtClean="0">
                <a:ea typeface="MS PGothic" pitchFamily="34" charset="-128"/>
              </a:rPr>
              <a:t>Visual changes:</a:t>
            </a:r>
          </a:p>
          <a:p>
            <a:pPr eaLnBrk="1" hangingPunct="1"/>
            <a:r>
              <a:rPr lang="en-IE" altLang="en-US" smtClean="0">
                <a:ea typeface="MS PGothic" pitchFamily="34" charset="-128"/>
              </a:rPr>
              <a:t>Orange squares to white diamonds with red border</a:t>
            </a:r>
          </a:p>
          <a:p>
            <a:pPr eaLnBrk="1" hangingPunct="1"/>
            <a:r>
              <a:rPr lang="en-IE" altLang="en-US" smtClean="0">
                <a:ea typeface="MS PGothic" pitchFamily="34" charset="-128"/>
              </a:rPr>
              <a:t>Physical hazards new endpoints – gases under pressure (explosive, flammable, oxidising)</a:t>
            </a:r>
          </a:p>
          <a:p>
            <a:pPr eaLnBrk="1" hangingPunct="1"/>
            <a:r>
              <a:rPr lang="en-IE" altLang="en-US" smtClean="0">
                <a:ea typeface="MS PGothic" pitchFamily="34" charset="-128"/>
              </a:rPr>
              <a:t>Changes in eg boiling point</a:t>
            </a:r>
          </a:p>
          <a:p>
            <a:pPr eaLnBrk="1" hangingPunct="1">
              <a:lnSpc>
                <a:spcPct val="80000"/>
              </a:lnSpc>
            </a:pPr>
            <a:r>
              <a:rPr lang="fi-FI" altLang="en-US" smtClean="0">
                <a:ea typeface="MS PGothic" pitchFamily="34" charset="-128"/>
              </a:rPr>
              <a:t>5 hazard classes under Dir 67/548/EEC: </a:t>
            </a:r>
          </a:p>
          <a:p>
            <a:pPr eaLnBrk="1" hangingPunct="1">
              <a:lnSpc>
                <a:spcPct val="80000"/>
              </a:lnSpc>
            </a:pPr>
            <a:r>
              <a:rPr lang="fi-FI" altLang="en-US" smtClean="0">
                <a:ea typeface="MS PGothic" pitchFamily="34" charset="-128"/>
              </a:rPr>
              <a:t>16 hazard classes under CLP Regulation in linw with ADR transport regulation:</a:t>
            </a:r>
          </a:p>
          <a:p>
            <a:pPr eaLnBrk="1" hangingPunct="1">
              <a:lnSpc>
                <a:spcPct val="80000"/>
              </a:lnSpc>
            </a:pPr>
            <a:r>
              <a:rPr lang="fi-FI" altLang="en-US" smtClean="0">
                <a:ea typeface="MS PGothic" pitchFamily="34" charset="-128"/>
              </a:rPr>
              <a:t>Located in Part 2 of annex I</a:t>
            </a:r>
          </a:p>
          <a:p>
            <a:pPr eaLnBrk="1" hangingPunct="1">
              <a:lnSpc>
                <a:spcPct val="80000"/>
              </a:lnSpc>
            </a:pPr>
            <a:r>
              <a:rPr lang="fi-FI" altLang="en-US" smtClean="0">
                <a:ea typeface="MS PGothic" pitchFamily="34" charset="-128"/>
              </a:rPr>
              <a:t>Hazard classes are divided in </a:t>
            </a:r>
            <a:r>
              <a:rPr lang="fi-FI" altLang="en-US" i="1" smtClean="0">
                <a:ea typeface="MS PGothic" pitchFamily="34" charset="-128"/>
              </a:rPr>
              <a:t>categories</a:t>
            </a:r>
            <a:r>
              <a:rPr lang="fi-FI" altLang="en-US" smtClean="0">
                <a:ea typeface="MS PGothic" pitchFamily="34" charset="-128"/>
              </a:rPr>
              <a:t> or </a:t>
            </a:r>
            <a:r>
              <a:rPr lang="fi-FI" altLang="en-US" i="1" smtClean="0">
                <a:ea typeface="MS PGothic" pitchFamily="34" charset="-128"/>
              </a:rPr>
              <a:t>groups</a:t>
            </a:r>
            <a:r>
              <a:rPr lang="fi-FI" altLang="en-US" smtClean="0">
                <a:ea typeface="MS PGothic" pitchFamily="34" charset="-128"/>
              </a:rPr>
              <a:t> or </a:t>
            </a:r>
            <a:r>
              <a:rPr lang="fi-FI" altLang="en-US" i="1" smtClean="0">
                <a:ea typeface="MS PGothic" pitchFamily="34" charset="-128"/>
              </a:rPr>
              <a:t>divisions</a:t>
            </a:r>
            <a:r>
              <a:rPr lang="en-GB" altLang="en-US" smtClean="0">
                <a:ea typeface="MS PGothic" pitchFamily="34" charset="-128"/>
              </a:rPr>
              <a:t>Maintains the current level of protection by including EU “left-overs” not yet covered by the GHS for example </a:t>
            </a:r>
            <a:r>
              <a:rPr lang="en-GB" altLang="en-US" sz="3000" smtClean="0">
                <a:ea typeface="MS PGothic" pitchFamily="34" charset="-128"/>
              </a:rPr>
              <a:t>EUH001 “Explosive when dry” and EUH044 “Risk of explosion if heated under confinement”</a:t>
            </a:r>
            <a:r>
              <a:rPr lang="en-GB" altLang="en-US" sz="4000" smtClean="0">
                <a:latin typeface="Calibri" pitchFamily="34" charset="0"/>
                <a:ea typeface="MS PGothic" pitchFamily="34" charset="-128"/>
              </a:rPr>
              <a:t> </a:t>
            </a:r>
            <a:r>
              <a:rPr lang="en-GB" altLang="en-US" sz="4000" smtClean="0">
                <a:ea typeface="MS PGothic" pitchFamily="34" charset="-128"/>
              </a:rPr>
              <a:t>EUH006 — ‘Explosive with or without contact with air’</a:t>
            </a:r>
          </a:p>
          <a:p>
            <a:pPr eaLnBrk="1" hangingPunct="1">
              <a:lnSpc>
                <a:spcPct val="80000"/>
              </a:lnSpc>
            </a:pPr>
            <a:r>
              <a:rPr lang="en-GB" altLang="en-US" sz="4000" smtClean="0">
                <a:latin typeface="Calibri" pitchFamily="34" charset="0"/>
                <a:ea typeface="MS PGothic" pitchFamily="34" charset="-128"/>
              </a:rPr>
              <a:t>e.g. substances like acetylene and ethylene oxide</a:t>
            </a:r>
          </a:p>
          <a:p>
            <a:pPr eaLnBrk="1" hangingPunct="1">
              <a:lnSpc>
                <a:spcPct val="80000"/>
              </a:lnSpc>
            </a:pPr>
            <a:r>
              <a:rPr lang="en-GB" altLang="en-US" sz="4000" smtClean="0">
                <a:latin typeface="Calibri" pitchFamily="34" charset="0"/>
                <a:ea typeface="MS PGothic" pitchFamily="34" charset="-128"/>
              </a:rPr>
              <a:t>In all physical hazards when applying your data you should consider the following points</a:t>
            </a:r>
            <a:endParaRPr lang="en-IE" altLang="en-US" smtClean="0">
              <a:ea typeface="MS PGothic" pitchFamily="34" charset="-128"/>
            </a:endParaRPr>
          </a:p>
          <a:p>
            <a:pPr eaLnBrk="1" hangingPunct="1"/>
            <a:endParaRPr lang="en-IE" altLang="en-US" smtClean="0">
              <a:ea typeface="MS PGothic" pitchFamily="34" charset="-128"/>
            </a:endParaRPr>
          </a:p>
          <a:p>
            <a:r>
              <a:rPr lang="en-IE" altLang="en-US" smtClean="0">
                <a:ea typeface="MS PGothic" pitchFamily="34" charset="-128"/>
              </a:rPr>
              <a:t>Health hazards – </a:t>
            </a:r>
          </a:p>
          <a:p>
            <a:r>
              <a:rPr lang="en-IE" altLang="en-US" smtClean="0">
                <a:ea typeface="MS PGothic" pitchFamily="34" charset="-128"/>
              </a:rPr>
              <a:t>Major change – X St Andrews cross changes to exclamation mark for irritant harmful sensitiser</a:t>
            </a:r>
          </a:p>
          <a:p>
            <a:r>
              <a:rPr lang="en-IE" altLang="en-US" smtClean="0">
                <a:ea typeface="MS PGothic" pitchFamily="34" charset="-128"/>
              </a:rPr>
              <a:t>Corrosive toxic</a:t>
            </a:r>
          </a:p>
          <a:p>
            <a:r>
              <a:rPr lang="en-IE" altLang="en-US" b="1" smtClean="0">
                <a:ea typeface="MS PGothic" pitchFamily="34" charset="-128"/>
              </a:rPr>
              <a:t>New exploding man</a:t>
            </a:r>
          </a:p>
          <a:p>
            <a:r>
              <a:rPr lang="en-IE" altLang="en-US" smtClean="0">
                <a:ea typeface="MS PGothic" pitchFamily="34" charset="-128"/>
              </a:rPr>
              <a:t>changes in STOT-SE and STOT-RE</a:t>
            </a:r>
            <a:endParaRPr lang="en-US" altLang="en-US" smtClean="0">
              <a:ea typeface="MS PGothic" pitchFamily="34" charset="-128"/>
            </a:endParaRPr>
          </a:p>
          <a:p>
            <a:pPr eaLnBrk="1" hangingPunct="1"/>
            <a:r>
              <a:rPr lang="en-IE" altLang="en-US" smtClean="0">
                <a:ea typeface="MS PGothic" pitchFamily="34" charset="-128"/>
              </a:rPr>
              <a:t>Worth taking time to look at associated hazard statements to familiarise yourself with new pictograms for training information for employees</a:t>
            </a:r>
          </a:p>
          <a:p>
            <a:pPr eaLnBrk="1" hangingPunct="1"/>
            <a:endParaRPr lang="en-IE" altLang="en-US" smtClean="0">
              <a:ea typeface="MS PGothic" pitchFamily="34" charset="-128"/>
            </a:endParaRPr>
          </a:p>
          <a:p>
            <a:pPr eaLnBrk="1" hangingPunct="1"/>
            <a:endParaRPr lang="en-IE" altLang="en-US" smtClean="0"/>
          </a:p>
          <a:p>
            <a:pPr eaLnBrk="1" hangingPunct="1"/>
            <a:r>
              <a:rPr lang="en-US" altLang="en-US" smtClean="0"/>
              <a:t>The aim of classification and labelling is to identify the hazardous properties of a substance</a:t>
            </a:r>
          </a:p>
          <a:p>
            <a:r>
              <a:rPr lang="en-US" altLang="en-US" smtClean="0"/>
              <a:t>or a mixture by applying specific criteria to the available hazard data (classification)</a:t>
            </a:r>
          </a:p>
          <a:p>
            <a:r>
              <a:rPr lang="en-US" altLang="en-US" smtClean="0"/>
              <a:t>Hazard classification is a process involving identification of the physical, health and</a:t>
            </a:r>
          </a:p>
          <a:p>
            <a:r>
              <a:rPr lang="en-US" altLang="en-US" smtClean="0"/>
              <a:t>environmental hazards of a substance or a mixture, followed by comparison of those hazards</a:t>
            </a:r>
          </a:p>
          <a:p>
            <a:r>
              <a:rPr lang="en-US" altLang="en-US" smtClean="0"/>
              <a:t>(including </a:t>
            </a:r>
            <a:r>
              <a:rPr lang="en-US" altLang="en-US" i="1" smtClean="0"/>
              <a:t>degree of hazard) with defined criteria in order to arrive at a classification of the </a:t>
            </a:r>
            <a:r>
              <a:rPr lang="en-US" altLang="en-US" smtClean="0"/>
              <a:t>substance or mixture. Under CLP, a manufacturer, importer or downstream user will apply</a:t>
            </a:r>
          </a:p>
          <a:p>
            <a:r>
              <a:rPr lang="en-US" altLang="en-US" smtClean="0"/>
              <a:t>the following three steps to arrive at a self-classification of a substance or a mixture:</a:t>
            </a:r>
          </a:p>
          <a:p>
            <a:r>
              <a:rPr lang="en-US" altLang="en-US" smtClean="0"/>
              <a:t>- identification and examination of relevant data regarding the potential hazards of a</a:t>
            </a:r>
          </a:p>
          <a:p>
            <a:r>
              <a:rPr lang="en-US" altLang="en-US" smtClean="0"/>
              <a:t>substance or mixture;</a:t>
            </a:r>
          </a:p>
          <a:p>
            <a:r>
              <a:rPr lang="en-US" altLang="en-US" smtClean="0"/>
              <a:t>- comparison of the data with the classification criteria; and</a:t>
            </a:r>
          </a:p>
          <a:p>
            <a:r>
              <a:rPr lang="en-US" altLang="en-US" smtClean="0"/>
              <a:t>- decision on whether the substance or mixture shall be classified as hazardous in</a:t>
            </a:r>
          </a:p>
          <a:p>
            <a:r>
              <a:rPr lang="en-US" altLang="en-US" smtClean="0"/>
              <a:t>relation to the hazard classes provided in CLP Annex I, and the degree of hazard,</a:t>
            </a:r>
          </a:p>
          <a:p>
            <a:r>
              <a:rPr lang="en-US" altLang="en-US" smtClean="0"/>
              <a:t>where appropriate.</a:t>
            </a:r>
          </a:p>
          <a:p>
            <a:r>
              <a:rPr lang="en-US" altLang="en-US" smtClean="0"/>
              <a:t>Classification according to CLP is based on </a:t>
            </a:r>
            <a:r>
              <a:rPr lang="en-US" altLang="en-US" i="1" smtClean="0"/>
              <a:t>intrinsic hazards, i.e. the basic properties of a</a:t>
            </a:r>
          </a:p>
          <a:p>
            <a:r>
              <a:rPr lang="en-US" altLang="en-US" smtClean="0"/>
              <a:t>substance as determined in standard tests or by other means designed to identify hazards. As</a:t>
            </a:r>
          </a:p>
          <a:p>
            <a:r>
              <a:rPr lang="en-US" altLang="en-US" smtClean="0"/>
              <a:t>CLP is hazard-based it does not take exposure into consideration in arriving at either a</a:t>
            </a:r>
          </a:p>
          <a:p>
            <a:r>
              <a:rPr lang="en-US" altLang="en-US" smtClean="0"/>
              <a:t>classification or appropriate labelling, unless for specific exceptions when a chemical can be</a:t>
            </a:r>
          </a:p>
          <a:p>
            <a:r>
              <a:rPr lang="en-US" altLang="en-US" smtClean="0"/>
              <a:t>considered as not being biologically available such as the derogation not to label a metal in</a:t>
            </a:r>
          </a:p>
          <a:p>
            <a:r>
              <a:rPr lang="en-US" altLang="en-US" smtClean="0"/>
              <a:t>the massive form.</a:t>
            </a:r>
          </a:p>
          <a:p>
            <a:endParaRPr lang="en-US" altLang="en-US" smtClean="0"/>
          </a:p>
          <a:p>
            <a:r>
              <a:rPr lang="en-US" altLang="en-US" smtClean="0"/>
              <a:t>Hazard classification is the process of assigning a substance to a particular hazard class. This involves an</a:t>
            </a:r>
          </a:p>
          <a:p>
            <a:r>
              <a:rPr lang="en-US" altLang="en-US" smtClean="0"/>
              <a:t>evaluation of the available information on the hazardous properties of substances against the specific</a:t>
            </a:r>
          </a:p>
          <a:p>
            <a:r>
              <a:rPr lang="en-US" altLang="en-US" smtClean="0"/>
              <a:t>classification criteria set out in Annex I to CLP. There are two types of classification under CLP,</a:t>
            </a:r>
          </a:p>
          <a:p>
            <a:r>
              <a:rPr lang="en-US" altLang="en-US" smtClean="0"/>
              <a:t>harmonised classification and self‐classification</a:t>
            </a:r>
          </a:p>
          <a:p>
            <a:r>
              <a:rPr lang="en-US" altLang="en-US" smtClean="0"/>
              <a:t> to provide any appropriate hazard labelling and information on safety measures.</a:t>
            </a:r>
          </a:p>
        </p:txBody>
      </p:sp>
      <p:sp>
        <p:nvSpPr>
          <p:cNvPr id="624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26AA543-AECE-4D9A-9B66-1F5D91B764EA}" type="slidenum">
              <a:rPr lang="en-GB" smtClean="0">
                <a:latin typeface="Verdana" pitchFamily="34" charset="0"/>
              </a:rPr>
              <a:pPr eaLnBrk="1" hangingPunct="1">
                <a:defRPr/>
              </a:pPr>
              <a:t>8</a:t>
            </a:fld>
            <a:endParaRPr lang="en-GB" smtClean="0">
              <a:latin typeface="Verdan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Classification and Label elements will appear in section 2 </a:t>
            </a:r>
          </a:p>
          <a:p>
            <a:endParaRPr lang="en-GB" altLang="en-US" smtClean="0"/>
          </a:p>
          <a:p>
            <a:r>
              <a:rPr lang="en-GB" altLang="en-US" smtClean="0"/>
              <a:t>Old and new classifications in parallel until 1</a:t>
            </a:r>
            <a:r>
              <a:rPr lang="en-GB" altLang="en-US" baseline="30000" smtClean="0"/>
              <a:t>st</a:t>
            </a:r>
            <a:r>
              <a:rPr lang="en-GB" altLang="en-US" smtClean="0"/>
              <a:t> June 2015</a:t>
            </a:r>
          </a:p>
          <a:p>
            <a:r>
              <a:rPr lang="en-GB" altLang="en-US" smtClean="0"/>
              <a:t>So you will see both classifications here </a:t>
            </a:r>
          </a:p>
          <a:p>
            <a:r>
              <a:rPr lang="en-GB" altLang="en-US" smtClean="0"/>
              <a:t>But Label elements according to CLP only</a:t>
            </a:r>
          </a:p>
          <a:p>
            <a:r>
              <a:rPr lang="en-GB" altLang="en-US" smtClean="0"/>
              <a:t>Different rules apply to mixtures to cover the transition period. </a:t>
            </a:r>
            <a:endParaRPr lang="en-US" altLang="en-US" smtClean="0"/>
          </a:p>
          <a:p>
            <a:endParaRPr lang="en-US" altLang="en-US" smtClean="0"/>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9AFAB57-7022-4835-8A11-60F393D16300}" type="slidenum">
              <a:rPr lang="en-GB" altLang="en-US" smtClean="0">
                <a:latin typeface="Verdana" pitchFamily="34" charset="0"/>
              </a:rPr>
              <a:pPr eaLnBrk="1" hangingPunct="1"/>
              <a:t>73</a:t>
            </a:fld>
            <a:endParaRPr lang="en-GB" altLang="en-US" smtClean="0">
              <a:latin typeface="Verdana"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solidFill>
                <a:schemeClr val="accent2"/>
              </a:solidFill>
            </a:endParaRPr>
          </a:p>
          <a:p>
            <a:endParaRPr lang="en-GB" dirty="0"/>
          </a:p>
        </p:txBody>
      </p:sp>
      <p:sp>
        <p:nvSpPr>
          <p:cNvPr id="4" name="Slide Number Placeholder 3"/>
          <p:cNvSpPr>
            <a:spLocks noGrp="1"/>
          </p:cNvSpPr>
          <p:nvPr>
            <p:ph type="sldNum" sz="quarter" idx="10"/>
          </p:nvPr>
        </p:nvSpPr>
        <p:spPr/>
        <p:txBody>
          <a:bodyPr/>
          <a:lstStyle/>
          <a:p>
            <a:fld id="{DC65994F-FF3B-4903-B912-C0C2DE5E45DF}" type="slidenum">
              <a:rPr lang="en-IE" smtClean="0"/>
              <a:t>75</a:t>
            </a:fld>
            <a:endParaRPr lang="en-IE"/>
          </a:p>
        </p:txBody>
      </p:sp>
    </p:spTree>
    <p:extLst>
      <p:ext uri="{BB962C8B-B14F-4D97-AF65-F5344CB8AC3E}">
        <p14:creationId xmlns:p14="http://schemas.microsoft.com/office/powerpoint/2010/main" val="3731078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Section 2:</a:t>
            </a:r>
          </a:p>
          <a:p>
            <a:pPr>
              <a:buFont typeface="Wingdings" pitchFamily="2" charset="2"/>
              <a:buChar char="4"/>
            </a:pPr>
            <a:r>
              <a:rPr lang="en-IE" altLang="en-US" b="1" dirty="0" smtClean="0">
                <a:solidFill>
                  <a:schemeClr val="accent2"/>
                </a:solidFill>
              </a:rPr>
              <a:t>Hazards Identification</a:t>
            </a:r>
            <a:r>
              <a:rPr lang="en-IE" altLang="en-US" dirty="0" smtClean="0">
                <a:solidFill>
                  <a:schemeClr val="accent2"/>
                </a:solidFill>
              </a:rPr>
              <a:t>:</a:t>
            </a:r>
          </a:p>
          <a:p>
            <a:pPr lvl="1">
              <a:buFont typeface="Wingdings" pitchFamily="2" charset="2"/>
              <a:buChar char=""/>
            </a:pPr>
            <a:r>
              <a:rPr lang="en-IE" altLang="en-US" dirty="0" smtClean="0">
                <a:solidFill>
                  <a:schemeClr val="accent2"/>
                </a:solidFill>
              </a:rPr>
              <a:t>Classification of substance or mixture</a:t>
            </a:r>
          </a:p>
          <a:p>
            <a:pPr lvl="1">
              <a:buFont typeface="Wingdings" pitchFamily="2" charset="2"/>
              <a:buChar char=""/>
            </a:pPr>
            <a:r>
              <a:rPr lang="en-IE" altLang="en-US" dirty="0" smtClean="0">
                <a:solidFill>
                  <a:schemeClr val="accent2"/>
                </a:solidFill>
              </a:rPr>
              <a:t>Brief clear description of hazards</a:t>
            </a:r>
          </a:p>
          <a:p>
            <a:pPr lvl="1">
              <a:buFont typeface="Wingdings" pitchFamily="2" charset="2"/>
              <a:buChar char=""/>
            </a:pPr>
            <a:r>
              <a:rPr lang="en-IE" altLang="en-US" dirty="0" smtClean="0">
                <a:solidFill>
                  <a:schemeClr val="accent2"/>
                </a:solidFill>
              </a:rPr>
              <a:t>Label Elements</a:t>
            </a:r>
          </a:p>
          <a:p>
            <a:pPr lvl="1">
              <a:buFont typeface="Wingdings" pitchFamily="2" charset="2"/>
              <a:buChar char=""/>
            </a:pPr>
            <a:r>
              <a:rPr lang="en-IE" altLang="en-US" dirty="0" smtClean="0">
                <a:solidFill>
                  <a:schemeClr val="accent2"/>
                </a:solidFill>
              </a:rPr>
              <a:t>Other Hazards: </a:t>
            </a:r>
            <a:r>
              <a:rPr lang="en-IE" altLang="en-US" dirty="0" err="1" smtClean="0">
                <a:solidFill>
                  <a:schemeClr val="accent2"/>
                </a:solidFill>
              </a:rPr>
              <a:t>eg</a:t>
            </a:r>
            <a:r>
              <a:rPr lang="en-IE" altLang="en-US" dirty="0" smtClean="0">
                <a:solidFill>
                  <a:schemeClr val="accent2"/>
                </a:solidFill>
              </a:rPr>
              <a:t>. dustiness, strong odour</a:t>
            </a:r>
            <a:endParaRPr lang="en-US" altLang="en-US" dirty="0" smtClean="0"/>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BE4D08F-773C-47D4-A089-B801B93A338A}" type="slidenum">
              <a:rPr lang="en-GB" altLang="en-US" smtClean="0">
                <a:latin typeface="Verdana" pitchFamily="34" charset="0"/>
              </a:rPr>
              <a:pPr eaLnBrk="1" hangingPunct="1"/>
              <a:t>78</a:t>
            </a:fld>
            <a:endParaRPr lang="en-GB" altLang="en-US" smtClean="0">
              <a:latin typeface="Verdan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9C9216A-EC7B-4A14-8BE0-2AF2F2B8D94A}" type="slidenum">
              <a:rPr lang="en-GB" altLang="en-US" smtClean="0">
                <a:latin typeface="Verdana" pitchFamily="34" charset="0"/>
              </a:rPr>
              <a:pPr eaLnBrk="1" hangingPunct="1"/>
              <a:t>80</a:t>
            </a:fld>
            <a:endParaRPr lang="en-GB" altLang="en-US" smtClean="0">
              <a:latin typeface="Verdana"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Legislation states</a:t>
            </a:r>
            <a:r>
              <a:rPr lang="en-GB" baseline="0" dirty="0" smtClean="0"/>
              <a:t> properties must be clearly identified including:</a:t>
            </a:r>
          </a:p>
          <a:p>
            <a:r>
              <a:rPr lang="en-GB" dirty="0" smtClean="0"/>
              <a:t>Reference to the test methods used</a:t>
            </a:r>
          </a:p>
          <a:p>
            <a:r>
              <a:rPr lang="en-GB" dirty="0" smtClean="0"/>
              <a:t>Specs of unit measurements used and/or reference conditions</a:t>
            </a:r>
          </a:p>
          <a:p>
            <a:endParaRPr lang="en-GB" dirty="0"/>
          </a:p>
        </p:txBody>
      </p:sp>
      <p:sp>
        <p:nvSpPr>
          <p:cNvPr id="4" name="Slide Number Placeholder 3"/>
          <p:cNvSpPr>
            <a:spLocks noGrp="1"/>
          </p:cNvSpPr>
          <p:nvPr>
            <p:ph type="sldNum" sz="quarter" idx="10"/>
          </p:nvPr>
        </p:nvSpPr>
        <p:spPr/>
        <p:txBody>
          <a:bodyPr/>
          <a:lstStyle/>
          <a:p>
            <a:fld id="{DC65994F-FF3B-4903-B912-C0C2DE5E45DF}" type="slidenum">
              <a:rPr lang="en-IE" smtClean="0"/>
              <a:t>81</a:t>
            </a:fld>
            <a:endParaRPr lang="en-IE"/>
          </a:p>
        </p:txBody>
      </p:sp>
    </p:spTree>
    <p:extLst>
      <p:ext uri="{BB962C8B-B14F-4D97-AF65-F5344CB8AC3E}">
        <p14:creationId xmlns:p14="http://schemas.microsoft.com/office/powerpoint/2010/main" val="1630777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smtClean="0"/>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31FBF55-47C4-4ED9-9DAC-2E5888597D76}" type="slidenum">
              <a:rPr lang="en-GB" altLang="en-US" smtClean="0">
                <a:latin typeface="Verdana" pitchFamily="34" charset="0"/>
              </a:rPr>
              <a:pPr eaLnBrk="1" hangingPunct="1"/>
              <a:t>82</a:t>
            </a:fld>
            <a:endParaRPr lang="en-GB" altLang="en-US" smtClean="0">
              <a:latin typeface="Verdana"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smtClean="0"/>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856E688-973D-43B5-9DAB-CE963147F9C5}" type="slidenum">
              <a:rPr lang="en-GB" altLang="en-US" smtClean="0">
                <a:latin typeface="Verdana" pitchFamily="34" charset="0"/>
              </a:rPr>
              <a:pPr eaLnBrk="1" hangingPunct="1"/>
              <a:t>83</a:t>
            </a:fld>
            <a:endParaRPr lang="en-GB" altLang="en-US" smtClean="0">
              <a:latin typeface="Verdana"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smtClean="0"/>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35C5281-DFD2-4CAD-AA7E-8FA68C88AAA5}" type="slidenum">
              <a:rPr lang="en-GB" altLang="en-US" smtClean="0">
                <a:latin typeface="Verdana" pitchFamily="34" charset="0"/>
              </a:rPr>
              <a:pPr eaLnBrk="1" hangingPunct="1"/>
              <a:t>84</a:t>
            </a:fld>
            <a:endParaRPr lang="en-GB" altLang="en-US" smtClean="0">
              <a:latin typeface="Verdana"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A591DF1-77F7-4190-9A1E-14C0E61724C8}" type="slidenum">
              <a:rPr lang="en-IE" smtClean="0"/>
              <a:t>86</a:t>
            </a:fld>
            <a:endParaRPr lang="en-IE"/>
          </a:p>
        </p:txBody>
      </p:sp>
    </p:spTree>
    <p:extLst>
      <p:ext uri="{BB962C8B-B14F-4D97-AF65-F5344CB8AC3E}">
        <p14:creationId xmlns:p14="http://schemas.microsoft.com/office/powerpoint/2010/main" val="38443336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591DF1-77F7-4190-9A1E-14C0E61724C8}" type="slidenum">
              <a:rPr lang="en-IE" smtClean="0"/>
              <a:t>87</a:t>
            </a:fld>
            <a:endParaRPr lang="en-IE"/>
          </a:p>
        </p:txBody>
      </p:sp>
    </p:spTree>
    <p:extLst>
      <p:ext uri="{BB962C8B-B14F-4D97-AF65-F5344CB8AC3E}">
        <p14:creationId xmlns:p14="http://schemas.microsoft.com/office/powerpoint/2010/main" val="415500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IE" altLang="en-US" smtClean="0">
                <a:ea typeface="MS PGothic" pitchFamily="34" charset="-128"/>
              </a:rPr>
              <a:t>Visual changes:</a:t>
            </a:r>
          </a:p>
          <a:p>
            <a:pPr eaLnBrk="1" hangingPunct="1"/>
            <a:r>
              <a:rPr lang="en-IE" altLang="en-US" smtClean="0">
                <a:ea typeface="MS PGothic" pitchFamily="34" charset="-128"/>
              </a:rPr>
              <a:t>Orange squares to white diamonds with red border</a:t>
            </a:r>
          </a:p>
          <a:p>
            <a:pPr eaLnBrk="1" hangingPunct="1"/>
            <a:r>
              <a:rPr lang="en-IE" altLang="en-US" smtClean="0">
                <a:ea typeface="MS PGothic" pitchFamily="34" charset="-128"/>
              </a:rPr>
              <a:t>Physical hazards new endpoints – gases under pressure (explosive, flammable, oxidising)</a:t>
            </a:r>
          </a:p>
          <a:p>
            <a:pPr eaLnBrk="1" hangingPunct="1"/>
            <a:r>
              <a:rPr lang="en-IE" altLang="en-US" smtClean="0">
                <a:ea typeface="MS PGothic" pitchFamily="34" charset="-128"/>
              </a:rPr>
              <a:t>Changes in eg boiling point</a:t>
            </a:r>
          </a:p>
          <a:p>
            <a:pPr eaLnBrk="1" hangingPunct="1">
              <a:lnSpc>
                <a:spcPct val="80000"/>
              </a:lnSpc>
            </a:pPr>
            <a:r>
              <a:rPr lang="fi-FI" altLang="en-US" smtClean="0">
                <a:ea typeface="MS PGothic" pitchFamily="34" charset="-128"/>
              </a:rPr>
              <a:t>5 hazard classes under Dir 67/548/EEC: </a:t>
            </a:r>
          </a:p>
          <a:p>
            <a:pPr eaLnBrk="1" hangingPunct="1">
              <a:lnSpc>
                <a:spcPct val="80000"/>
              </a:lnSpc>
            </a:pPr>
            <a:r>
              <a:rPr lang="fi-FI" altLang="en-US" smtClean="0">
                <a:ea typeface="MS PGothic" pitchFamily="34" charset="-128"/>
              </a:rPr>
              <a:t>16 hazard classes under CLP Regulation in linw with ADR transport regulation:</a:t>
            </a:r>
          </a:p>
          <a:p>
            <a:pPr eaLnBrk="1" hangingPunct="1">
              <a:lnSpc>
                <a:spcPct val="80000"/>
              </a:lnSpc>
            </a:pPr>
            <a:r>
              <a:rPr lang="fi-FI" altLang="en-US" smtClean="0">
                <a:ea typeface="MS PGothic" pitchFamily="34" charset="-128"/>
              </a:rPr>
              <a:t>Located in Part 2 of annex I</a:t>
            </a:r>
          </a:p>
          <a:p>
            <a:pPr eaLnBrk="1" hangingPunct="1">
              <a:lnSpc>
                <a:spcPct val="80000"/>
              </a:lnSpc>
            </a:pPr>
            <a:r>
              <a:rPr lang="fi-FI" altLang="en-US" smtClean="0">
                <a:ea typeface="MS PGothic" pitchFamily="34" charset="-128"/>
              </a:rPr>
              <a:t>Hazard classes are divided in </a:t>
            </a:r>
            <a:r>
              <a:rPr lang="fi-FI" altLang="en-US" i="1" smtClean="0">
                <a:ea typeface="MS PGothic" pitchFamily="34" charset="-128"/>
              </a:rPr>
              <a:t>categories</a:t>
            </a:r>
            <a:r>
              <a:rPr lang="fi-FI" altLang="en-US" smtClean="0">
                <a:ea typeface="MS PGothic" pitchFamily="34" charset="-128"/>
              </a:rPr>
              <a:t> or </a:t>
            </a:r>
            <a:r>
              <a:rPr lang="fi-FI" altLang="en-US" i="1" smtClean="0">
                <a:ea typeface="MS PGothic" pitchFamily="34" charset="-128"/>
              </a:rPr>
              <a:t>groups</a:t>
            </a:r>
            <a:r>
              <a:rPr lang="fi-FI" altLang="en-US" smtClean="0">
                <a:ea typeface="MS PGothic" pitchFamily="34" charset="-128"/>
              </a:rPr>
              <a:t> or </a:t>
            </a:r>
            <a:r>
              <a:rPr lang="fi-FI" altLang="en-US" i="1" smtClean="0">
                <a:ea typeface="MS PGothic" pitchFamily="34" charset="-128"/>
              </a:rPr>
              <a:t>divisions</a:t>
            </a:r>
            <a:r>
              <a:rPr lang="en-GB" altLang="en-US" smtClean="0">
                <a:ea typeface="MS PGothic" pitchFamily="34" charset="-128"/>
              </a:rPr>
              <a:t>Maintains the current level of protection by including EU “left-overs” not yet covered by the GHS for example </a:t>
            </a:r>
            <a:r>
              <a:rPr lang="en-GB" altLang="en-US" sz="3000" smtClean="0">
                <a:ea typeface="MS PGothic" pitchFamily="34" charset="-128"/>
              </a:rPr>
              <a:t>EUH001 “Explosive when dry” and EUH044 “Risk of explosion if heated under confinement”</a:t>
            </a:r>
            <a:r>
              <a:rPr lang="en-GB" altLang="en-US" sz="4000" smtClean="0">
                <a:latin typeface="Calibri" pitchFamily="34" charset="0"/>
                <a:ea typeface="MS PGothic" pitchFamily="34" charset="-128"/>
              </a:rPr>
              <a:t> </a:t>
            </a:r>
            <a:r>
              <a:rPr lang="en-GB" altLang="en-US" sz="4000" smtClean="0">
                <a:ea typeface="MS PGothic" pitchFamily="34" charset="-128"/>
              </a:rPr>
              <a:t>EUH006 — ‘Explosive with or without contact with air’</a:t>
            </a:r>
          </a:p>
          <a:p>
            <a:pPr eaLnBrk="1" hangingPunct="1">
              <a:lnSpc>
                <a:spcPct val="80000"/>
              </a:lnSpc>
            </a:pPr>
            <a:r>
              <a:rPr lang="en-GB" altLang="en-US" sz="4000" smtClean="0">
                <a:latin typeface="Calibri" pitchFamily="34" charset="0"/>
                <a:ea typeface="MS PGothic" pitchFamily="34" charset="-128"/>
              </a:rPr>
              <a:t>e.g. substances like acetylene and ethylene oxide</a:t>
            </a:r>
          </a:p>
          <a:p>
            <a:pPr eaLnBrk="1" hangingPunct="1">
              <a:lnSpc>
                <a:spcPct val="80000"/>
              </a:lnSpc>
            </a:pPr>
            <a:r>
              <a:rPr lang="en-GB" altLang="en-US" sz="4000" smtClean="0">
                <a:latin typeface="Calibri" pitchFamily="34" charset="0"/>
                <a:ea typeface="MS PGothic" pitchFamily="34" charset="-128"/>
              </a:rPr>
              <a:t>In all physical hazards when applying your data you should consider the following points</a:t>
            </a:r>
            <a:endParaRPr lang="en-IE" altLang="en-US" smtClean="0">
              <a:ea typeface="MS PGothic" pitchFamily="34" charset="-128"/>
            </a:endParaRPr>
          </a:p>
          <a:p>
            <a:pPr eaLnBrk="1" hangingPunct="1"/>
            <a:endParaRPr lang="en-IE" altLang="en-US" smtClean="0">
              <a:ea typeface="MS PGothic" pitchFamily="34" charset="-128"/>
            </a:endParaRPr>
          </a:p>
          <a:p>
            <a:r>
              <a:rPr lang="en-IE" altLang="en-US" smtClean="0">
                <a:ea typeface="MS PGothic" pitchFamily="34" charset="-128"/>
              </a:rPr>
              <a:t>Health hazards – </a:t>
            </a:r>
          </a:p>
          <a:p>
            <a:r>
              <a:rPr lang="en-IE" altLang="en-US" smtClean="0">
                <a:ea typeface="MS PGothic" pitchFamily="34" charset="-128"/>
              </a:rPr>
              <a:t>Major change – X St Andrews cross changes to exclamation mark for irritant harmful sensitiser</a:t>
            </a:r>
          </a:p>
          <a:p>
            <a:r>
              <a:rPr lang="en-IE" altLang="en-US" smtClean="0">
                <a:ea typeface="MS PGothic" pitchFamily="34" charset="-128"/>
              </a:rPr>
              <a:t>Corrosive toxic</a:t>
            </a:r>
          </a:p>
          <a:p>
            <a:r>
              <a:rPr lang="en-IE" altLang="en-US" b="1" smtClean="0">
                <a:ea typeface="MS PGothic" pitchFamily="34" charset="-128"/>
              </a:rPr>
              <a:t>New exploding man</a:t>
            </a:r>
          </a:p>
          <a:p>
            <a:r>
              <a:rPr lang="en-IE" altLang="en-US" smtClean="0">
                <a:ea typeface="MS PGothic" pitchFamily="34" charset="-128"/>
              </a:rPr>
              <a:t>changes in STOT-SE and STOT-RE</a:t>
            </a:r>
            <a:endParaRPr lang="en-US" altLang="en-US" smtClean="0">
              <a:ea typeface="MS PGothic" pitchFamily="34" charset="-128"/>
            </a:endParaRPr>
          </a:p>
          <a:p>
            <a:pPr eaLnBrk="1" hangingPunct="1"/>
            <a:r>
              <a:rPr lang="en-IE" altLang="en-US" smtClean="0">
                <a:ea typeface="MS PGothic" pitchFamily="34" charset="-128"/>
              </a:rPr>
              <a:t>Worth taking time to look at associated hazard statements to familiarise yourself with new pictograms for training information for employees</a:t>
            </a:r>
          </a:p>
          <a:p>
            <a:pPr eaLnBrk="1" hangingPunct="1"/>
            <a:endParaRPr lang="en-IE" altLang="en-US" smtClean="0">
              <a:ea typeface="MS PGothic" pitchFamily="34" charset="-128"/>
            </a:endParaRPr>
          </a:p>
          <a:p>
            <a:pPr eaLnBrk="1" hangingPunct="1"/>
            <a:endParaRPr lang="en-IE" altLang="en-US" smtClean="0"/>
          </a:p>
          <a:p>
            <a:pPr eaLnBrk="1" hangingPunct="1"/>
            <a:r>
              <a:rPr lang="en-US" altLang="en-US" smtClean="0"/>
              <a:t>The aim of classification and labelling is to identify the hazardous properties of a substance</a:t>
            </a:r>
          </a:p>
          <a:p>
            <a:r>
              <a:rPr lang="en-US" altLang="en-US" smtClean="0"/>
              <a:t>or a mixture by applying specific criteria to the available hazard data (classification)</a:t>
            </a:r>
          </a:p>
          <a:p>
            <a:r>
              <a:rPr lang="en-US" altLang="en-US" smtClean="0"/>
              <a:t>Hazard classification is a process involving identification of the physical, health and</a:t>
            </a:r>
          </a:p>
          <a:p>
            <a:r>
              <a:rPr lang="en-US" altLang="en-US" smtClean="0"/>
              <a:t>environmental hazards of a substance or a mixture, followed by comparison of those hazards</a:t>
            </a:r>
          </a:p>
          <a:p>
            <a:r>
              <a:rPr lang="en-US" altLang="en-US" smtClean="0"/>
              <a:t>(including </a:t>
            </a:r>
            <a:r>
              <a:rPr lang="en-US" altLang="en-US" i="1" smtClean="0"/>
              <a:t>degree of hazard) with defined criteria in order to arrive at a classification of the </a:t>
            </a:r>
            <a:r>
              <a:rPr lang="en-US" altLang="en-US" smtClean="0"/>
              <a:t>substance or mixture. Under CLP, a manufacturer, importer or downstream user will apply</a:t>
            </a:r>
          </a:p>
          <a:p>
            <a:r>
              <a:rPr lang="en-US" altLang="en-US" smtClean="0"/>
              <a:t>the following three steps to arrive at a self-classification of a substance or a mixture:</a:t>
            </a:r>
          </a:p>
          <a:p>
            <a:r>
              <a:rPr lang="en-US" altLang="en-US" smtClean="0"/>
              <a:t>- identification and examination of relevant data regarding the potential hazards of a</a:t>
            </a:r>
          </a:p>
          <a:p>
            <a:r>
              <a:rPr lang="en-US" altLang="en-US" smtClean="0"/>
              <a:t>substance or mixture;</a:t>
            </a:r>
          </a:p>
          <a:p>
            <a:r>
              <a:rPr lang="en-US" altLang="en-US" smtClean="0"/>
              <a:t>- comparison of the data with the classification criteria; and</a:t>
            </a:r>
          </a:p>
          <a:p>
            <a:r>
              <a:rPr lang="en-US" altLang="en-US" smtClean="0"/>
              <a:t>- decision on whether the substance or mixture shall be classified as hazardous in</a:t>
            </a:r>
          </a:p>
          <a:p>
            <a:r>
              <a:rPr lang="en-US" altLang="en-US" smtClean="0"/>
              <a:t>relation to the hazard classes provided in CLP Annex I, and the degree of hazard,</a:t>
            </a:r>
          </a:p>
          <a:p>
            <a:r>
              <a:rPr lang="en-US" altLang="en-US" smtClean="0"/>
              <a:t>where appropriate.</a:t>
            </a:r>
          </a:p>
          <a:p>
            <a:r>
              <a:rPr lang="en-US" altLang="en-US" smtClean="0"/>
              <a:t>Classification according to CLP is based on </a:t>
            </a:r>
            <a:r>
              <a:rPr lang="en-US" altLang="en-US" i="1" smtClean="0"/>
              <a:t>intrinsic hazards, i.e. the basic properties of a</a:t>
            </a:r>
          </a:p>
          <a:p>
            <a:r>
              <a:rPr lang="en-US" altLang="en-US" smtClean="0"/>
              <a:t>substance as determined in standard tests or by other means designed to identify hazards. As</a:t>
            </a:r>
          </a:p>
          <a:p>
            <a:r>
              <a:rPr lang="en-US" altLang="en-US" smtClean="0"/>
              <a:t>CLP is hazard-based it does not take exposure into consideration in arriving at either a</a:t>
            </a:r>
          </a:p>
          <a:p>
            <a:r>
              <a:rPr lang="en-US" altLang="en-US" smtClean="0"/>
              <a:t>classification or appropriate labelling, unless for specific exceptions when a chemical can be</a:t>
            </a:r>
          </a:p>
          <a:p>
            <a:r>
              <a:rPr lang="en-US" altLang="en-US" smtClean="0"/>
              <a:t>considered as not being biologically available such as the derogation not to label a metal in</a:t>
            </a:r>
          </a:p>
          <a:p>
            <a:r>
              <a:rPr lang="en-US" altLang="en-US" smtClean="0"/>
              <a:t>the massive form.</a:t>
            </a:r>
          </a:p>
          <a:p>
            <a:endParaRPr lang="en-US" altLang="en-US" smtClean="0"/>
          </a:p>
          <a:p>
            <a:r>
              <a:rPr lang="en-US" altLang="en-US" smtClean="0"/>
              <a:t>Hazard classification is the process of assigning a substance to a particular hazard class. This involves an</a:t>
            </a:r>
          </a:p>
          <a:p>
            <a:r>
              <a:rPr lang="en-US" altLang="en-US" smtClean="0"/>
              <a:t>evaluation of the available information on the hazardous properties of substances against the specific</a:t>
            </a:r>
          </a:p>
          <a:p>
            <a:r>
              <a:rPr lang="en-US" altLang="en-US" smtClean="0"/>
              <a:t>classification criteria set out in Annex I to CLP. There are two types of classification under CLP,</a:t>
            </a:r>
          </a:p>
          <a:p>
            <a:r>
              <a:rPr lang="en-US" altLang="en-US" smtClean="0"/>
              <a:t>harmonised classification and self‐classification</a:t>
            </a:r>
          </a:p>
          <a:p>
            <a:r>
              <a:rPr lang="en-US" altLang="en-US" smtClean="0"/>
              <a:t> to provide any appropriate hazard labelling and information on safety measures.</a:t>
            </a:r>
          </a:p>
        </p:txBody>
      </p:sp>
      <p:sp>
        <p:nvSpPr>
          <p:cNvPr id="624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26AA543-AECE-4D9A-9B66-1F5D91B764EA}" type="slidenum">
              <a:rPr lang="en-GB" smtClean="0">
                <a:latin typeface="Verdana" pitchFamily="34" charset="0"/>
              </a:rPr>
              <a:pPr eaLnBrk="1" hangingPunct="1">
                <a:defRPr/>
              </a:pPr>
              <a:t>9</a:t>
            </a:fld>
            <a:endParaRPr lang="en-GB" smtClean="0">
              <a:latin typeface="Verdana"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A591DF1-77F7-4190-9A1E-14C0E61724C8}" type="slidenum">
              <a:rPr lang="en-IE" smtClean="0"/>
              <a:t>88</a:t>
            </a:fld>
            <a:endParaRPr lang="en-IE"/>
          </a:p>
        </p:txBody>
      </p:sp>
    </p:spTree>
    <p:extLst>
      <p:ext uri="{BB962C8B-B14F-4D97-AF65-F5344CB8AC3E}">
        <p14:creationId xmlns:p14="http://schemas.microsoft.com/office/powerpoint/2010/main" val="3845955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A591DF1-77F7-4190-9A1E-14C0E61724C8}" type="slidenum">
              <a:rPr lang="en-IE" smtClean="0"/>
              <a:t>89</a:t>
            </a:fld>
            <a:endParaRPr lang="en-IE"/>
          </a:p>
        </p:txBody>
      </p:sp>
    </p:spTree>
    <p:extLst>
      <p:ext uri="{BB962C8B-B14F-4D97-AF65-F5344CB8AC3E}">
        <p14:creationId xmlns:p14="http://schemas.microsoft.com/office/powerpoint/2010/main" val="886223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prohibited to </a:t>
            </a:r>
            <a:r>
              <a:rPr lang="en-GB" sz="12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use, re-use, sell or supply asbestos</a:t>
            </a:r>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or asbestos containing materials or products</a:t>
            </a:r>
          </a:p>
          <a:p>
            <a:pPr algn="just"/>
            <a:r>
              <a:rPr lang="en-GB" sz="1200" u="sng" dirty="0" smtClean="0">
                <a:solidFill>
                  <a:schemeClr val="tx2"/>
                </a:solidFill>
                <a:latin typeface="Verdana" panose="020B0604030504040204" pitchFamily="34" charset="0"/>
                <a:ea typeface="Verdana" panose="020B0604030504040204" pitchFamily="34" charset="0"/>
                <a:cs typeface="Verdana" panose="020B0604030504040204" pitchFamily="34" charset="0"/>
              </a:rPr>
              <a:t>however</a:t>
            </a:r>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products or materials containing asbestos, which were already installed or in service prior to prohibition, may remain in place until they are disposed of or reach the end of their service life</a:t>
            </a:r>
          </a:p>
          <a:p>
            <a:pPr algn="just"/>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Therefore, still potential for exposure to asbestos due to the large quantities of asbestos used in buildings in the past</a:t>
            </a: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Naturally occurring mineral fibres</a:t>
            </a: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both heat and chemical resistant</a:t>
            </a: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used in past in insulation and fire proofing</a:t>
            </a: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three main types - chrysotile (white asbestos), amosite (brown asbestos) and crocidolite (blue asbestos)</a:t>
            </a: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fibres can become released into air and inhaled</a:t>
            </a: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can lead to asbestos-related diseases (mainly cancers of the chest and lungs - mesothelioma)</a:t>
            </a: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can take from 15 – 60 years to develop</a:t>
            </a:r>
          </a:p>
          <a:p>
            <a:r>
              <a:rPr lang="en-GB" sz="12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Note</a:t>
            </a:r>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if asbestos in good condition &amp; no disturbance or damage, no risk to health as fibres will not be released</a:t>
            </a:r>
            <a:endParaRPr lang="en-GB" dirty="0" smtClean="0"/>
          </a:p>
          <a:p>
            <a:endParaRPr lang="en-GB" dirty="0"/>
          </a:p>
        </p:txBody>
      </p:sp>
      <p:sp>
        <p:nvSpPr>
          <p:cNvPr id="4" name="Slide Number Placeholder 3"/>
          <p:cNvSpPr>
            <a:spLocks noGrp="1"/>
          </p:cNvSpPr>
          <p:nvPr>
            <p:ph type="sldNum" sz="quarter" idx="10"/>
          </p:nvPr>
        </p:nvSpPr>
        <p:spPr/>
        <p:txBody>
          <a:bodyPr/>
          <a:lstStyle/>
          <a:p>
            <a:fld id="{AA591DF1-77F7-4190-9A1E-14C0E61724C8}" type="slidenum">
              <a:rPr lang="en-IE" smtClean="0"/>
              <a:t>90</a:t>
            </a:fld>
            <a:endParaRPr lang="en-IE"/>
          </a:p>
        </p:txBody>
      </p:sp>
    </p:spTree>
    <p:extLst>
      <p:ext uri="{BB962C8B-B14F-4D97-AF65-F5344CB8AC3E}">
        <p14:creationId xmlns:p14="http://schemas.microsoft.com/office/powerpoint/2010/main" val="39853720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Dimethylfumurate</a:t>
            </a:r>
            <a:r>
              <a:rPr lang="en-GB" sz="11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1100" b="1"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DMFu</a:t>
            </a:r>
            <a:r>
              <a:rPr lang="en-GB" sz="11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contained in little pouches inside furniture, shoeboxes</a:t>
            </a: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evaporates and impregnates product protecting it from moulds</a:t>
            </a: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affected consumers in contact with </a:t>
            </a:r>
            <a:r>
              <a:rPr lang="en-GB" sz="1200"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DMFu</a:t>
            </a:r>
            <a:endPar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caused painful skin contact dermatitis difficult to treat</a:t>
            </a:r>
          </a:p>
          <a:p>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in some cases, acute respiratory trouble</a:t>
            </a:r>
          </a:p>
          <a:p>
            <a:pPr marL="82800" indent="0">
              <a:buNone/>
            </a:pPr>
            <a:r>
              <a:rPr lang="en-GB"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 </a:t>
            </a:r>
            <a:r>
              <a:rPr lang="en-GB" sz="12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serious risk</a:t>
            </a:r>
          </a:p>
          <a:p>
            <a:pPr marL="0" marR="0" indent="0" algn="l" defTabSz="457200" rtl="0" eaLnBrk="1" fontAlgn="auto" latinLnBrk="0" hangingPunct="1">
              <a:lnSpc>
                <a:spcPct val="100000"/>
              </a:lnSpc>
              <a:spcBef>
                <a:spcPts val="0"/>
              </a:spcBef>
              <a:spcAft>
                <a:spcPts val="0"/>
              </a:spcAft>
              <a:buClrTx/>
              <a:buSzTx/>
              <a:buFontTx/>
              <a:buNone/>
              <a:tabLst/>
              <a:defRPr/>
            </a:pPr>
            <a:r>
              <a:rPr lang="en-GB" sz="1100" b="1" u="sng" dirty="0" smtClean="0"/>
              <a:t>Shall not be used</a:t>
            </a:r>
            <a:r>
              <a:rPr lang="en-GB" sz="1100" dirty="0" smtClean="0"/>
              <a:t> in articles or any parts thereof in concentrations greater than 0,1 mg/kg. </a:t>
            </a:r>
          </a:p>
          <a:p>
            <a:pPr marL="0" marR="0" indent="0" algn="l" defTabSz="457200" rtl="0" eaLnBrk="1" fontAlgn="auto" latinLnBrk="0" hangingPunct="1">
              <a:lnSpc>
                <a:spcPct val="100000"/>
              </a:lnSpc>
              <a:spcBef>
                <a:spcPts val="0"/>
              </a:spcBef>
              <a:spcAft>
                <a:spcPts val="0"/>
              </a:spcAft>
              <a:buClrTx/>
              <a:buSzTx/>
              <a:buFontTx/>
              <a:buNone/>
              <a:tabLst/>
              <a:defRPr/>
            </a:pPr>
            <a:r>
              <a:rPr lang="en-GB" sz="1100" dirty="0" smtClean="0"/>
              <a:t>Articles or any parts thereof containing DMF in concentrations greater than 0,1 </a:t>
            </a:r>
            <a:r>
              <a:rPr lang="en-GB" sz="1100" b="0" u="none" dirty="0" smtClean="0"/>
              <a:t>mg/kg</a:t>
            </a:r>
            <a:r>
              <a:rPr lang="en-GB" sz="1100" b="1" u="sng" dirty="0" smtClean="0"/>
              <a:t> shall not be placed on the market. </a:t>
            </a:r>
          </a:p>
          <a:p>
            <a:endParaRPr lang="en-GB" sz="1100" dirty="0" smtClean="0"/>
          </a:p>
          <a:p>
            <a:pPr marL="82800" indent="0">
              <a:buNone/>
            </a:pPr>
            <a:endParaRPr lang="en-GB" sz="11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a:p>
            <a:endParaRPr lang="en-GB" dirty="0"/>
          </a:p>
        </p:txBody>
      </p:sp>
      <p:sp>
        <p:nvSpPr>
          <p:cNvPr id="4" name="Slide Number Placeholder 3"/>
          <p:cNvSpPr>
            <a:spLocks noGrp="1"/>
          </p:cNvSpPr>
          <p:nvPr>
            <p:ph type="sldNum" sz="quarter" idx="10"/>
          </p:nvPr>
        </p:nvSpPr>
        <p:spPr/>
        <p:txBody>
          <a:bodyPr/>
          <a:lstStyle/>
          <a:p>
            <a:fld id="{AA591DF1-77F7-4190-9A1E-14C0E61724C8}" type="slidenum">
              <a:rPr lang="en-IE" smtClean="0"/>
              <a:t>91</a:t>
            </a:fld>
            <a:endParaRPr lang="en-IE"/>
          </a:p>
        </p:txBody>
      </p:sp>
    </p:spTree>
    <p:extLst>
      <p:ext uri="{BB962C8B-B14F-4D97-AF65-F5344CB8AC3E}">
        <p14:creationId xmlns:p14="http://schemas.microsoft.com/office/powerpoint/2010/main" val="22989662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A591DF1-77F7-4190-9A1E-14C0E61724C8}" type="slidenum">
              <a:rPr lang="en-IE" smtClean="0"/>
              <a:t>92</a:t>
            </a:fld>
            <a:endParaRPr lang="en-IE"/>
          </a:p>
        </p:txBody>
      </p:sp>
    </p:spTree>
    <p:extLst>
      <p:ext uri="{BB962C8B-B14F-4D97-AF65-F5344CB8AC3E}">
        <p14:creationId xmlns:p14="http://schemas.microsoft.com/office/powerpoint/2010/main" val="105214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r>
              <a:rPr lang="en-IE" dirty="0" smtClean="0"/>
              <a:t>Monitoring procedures </a:t>
            </a:r>
            <a:r>
              <a:rPr lang="en-IE" dirty="0" err="1" smtClean="0"/>
              <a:t>eg</a:t>
            </a:r>
            <a:r>
              <a:rPr lang="en-IE" dirty="0" smtClean="0"/>
              <a:t>. room monitoring, personal monitoring. Specific standard should be referenced</a:t>
            </a:r>
          </a:p>
          <a:p>
            <a:pPr>
              <a:defRPr/>
            </a:pPr>
            <a:r>
              <a:rPr lang="en-IE" dirty="0" smtClean="0"/>
              <a:t>Derived no effect level</a:t>
            </a:r>
          </a:p>
          <a:p>
            <a:pPr>
              <a:defRPr/>
            </a:pPr>
            <a:r>
              <a:rPr lang="en-IE" dirty="0" smtClean="0"/>
              <a:t>Predicted no effect concentration</a:t>
            </a:r>
          </a:p>
          <a:p>
            <a:pPr>
              <a:defRPr/>
            </a:pPr>
            <a:r>
              <a:rPr lang="en-US" dirty="0" smtClean="0"/>
              <a:t>According to the International </a:t>
            </a:r>
            <a:r>
              <a:rPr lang="en-US" dirty="0" err="1" smtClean="0"/>
              <a:t>Labour</a:t>
            </a:r>
            <a:r>
              <a:rPr lang="en-US" dirty="0" smtClean="0"/>
              <a:t> </a:t>
            </a:r>
            <a:r>
              <a:rPr lang="en-US" dirty="0" err="1" smtClean="0"/>
              <a:t>Organisation</a:t>
            </a:r>
            <a:r>
              <a:rPr lang="en-US" dirty="0" smtClean="0"/>
              <a:t>, Control Banding can be described as follows: It is a complementary approach to protecting worker health by focusing resources on exposure controls. Since it is not possible to assign a specific Occupational Exposure Limit to every chemical in use, a chemical is assigned to a "band" for control measures, based on its hazard classification according to international criteria, the amount of chemical in use, and its volatility/dustiness. The outcome is one of four recommended control strategies:</a:t>
            </a:r>
          </a:p>
          <a:p>
            <a:pPr>
              <a:defRPr/>
            </a:pPr>
            <a:r>
              <a:rPr lang="en-US" dirty="0" smtClean="0"/>
              <a:t>1. Employ good industrial hygiene practice</a:t>
            </a:r>
          </a:p>
          <a:p>
            <a:pPr>
              <a:defRPr/>
            </a:pPr>
            <a:r>
              <a:rPr lang="en-US" dirty="0" smtClean="0"/>
              <a:t>2. Use local exhaust ventilation</a:t>
            </a:r>
          </a:p>
          <a:p>
            <a:pPr>
              <a:defRPr/>
            </a:pPr>
            <a:r>
              <a:rPr lang="en-US" dirty="0" smtClean="0"/>
              <a:t>3. Enclose the process</a:t>
            </a:r>
          </a:p>
          <a:p>
            <a:pPr>
              <a:defRPr/>
            </a:pPr>
            <a:r>
              <a:rPr lang="en-US" dirty="0" smtClean="0"/>
              <a:t>4. Seek the advice of a specialist</a:t>
            </a:r>
          </a:p>
          <a:p>
            <a:pPr>
              <a:defRPr/>
            </a:pPr>
            <a:r>
              <a:rPr lang="en-US" dirty="0" smtClean="0"/>
              <a:t>It should be noted that use of the control banding approach is not mandatory.</a:t>
            </a:r>
          </a:p>
          <a:p>
            <a:pPr>
              <a:defRPr/>
            </a:pPr>
            <a:r>
              <a:rPr lang="en-US" dirty="0" smtClean="0"/>
              <a:t>However, when it is used in addition to the legally required information as explained above then sufficient detail must be given to enable effective management of the risk and the context and limitations of the specific control banding recommendation must be made clear.</a:t>
            </a:r>
            <a:endParaRPr lang="en-IE" dirty="0" smtClean="0"/>
          </a:p>
          <a:p>
            <a:pPr>
              <a:defRPr/>
            </a:pPr>
            <a:endParaRPr lang="en-US" dirty="0"/>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B5D1E5-9BF2-4C4E-9FF1-9B762275E1DC}" type="slidenum">
              <a:rPr lang="en-GB" altLang="en-US" smtClean="0">
                <a:latin typeface="Verdana" pitchFamily="34" charset="0"/>
              </a:rPr>
              <a:pPr eaLnBrk="1" hangingPunct="1"/>
              <a:t>94</a:t>
            </a:fld>
            <a:endParaRPr lang="en-GB" altLang="en-US" smtClean="0">
              <a:latin typeface="Verdana"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smtClean="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81BE1EF-C528-4680-8ED5-4617B5F6BAB8}" type="slidenum">
              <a:rPr lang="en-GB" altLang="en-US" smtClean="0">
                <a:latin typeface="Verdana" pitchFamily="34" charset="0"/>
              </a:rPr>
              <a:pPr eaLnBrk="1" hangingPunct="1"/>
              <a:t>95</a:t>
            </a:fld>
            <a:endParaRPr lang="en-GB" altLang="en-US" smtClean="0">
              <a:latin typeface="Verdan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smtClean="0"/>
          </a:p>
          <a:p>
            <a:r>
              <a:rPr lang="en-IE" altLang="en-US" smtClean="0"/>
              <a:t>Engineering controls aim to separate your employees from the chemical hazard by placing a physical barrier between them and the chemical. </a:t>
            </a:r>
          </a:p>
          <a:p>
            <a:r>
              <a:rPr lang="en-IE" altLang="en-US" smtClean="0"/>
              <a:t>Examples of such controls include: </a:t>
            </a:r>
          </a:p>
          <a:p>
            <a:r>
              <a:rPr lang="en-IE" altLang="en-US" smtClean="0"/>
              <a:t>Carrying out your process in closed containers which are vented to a safe place. </a:t>
            </a:r>
          </a:p>
          <a:p>
            <a:r>
              <a:rPr lang="en-IE" altLang="en-US" smtClean="0"/>
              <a:t>Using local exhaust ventilation (LEV) at the source of the hazard. </a:t>
            </a:r>
          </a:p>
          <a:p>
            <a:r>
              <a:rPr lang="en-IE" altLang="en-US" smtClean="0"/>
              <a:t>Using isolation/containment hoods or booths. </a:t>
            </a:r>
          </a:p>
          <a:p>
            <a:r>
              <a:rPr lang="en-IE" altLang="en-US" smtClean="0"/>
              <a:t>A spray booth used in spray painting or a local exhaust system to remove welding fumes is an example of an engineering control. </a:t>
            </a:r>
          </a:p>
          <a:p>
            <a:r>
              <a:rPr lang="en-IE" altLang="en-US" smtClean="0"/>
              <a:t>The correct design and installation of engineering controls which are suitable for your specific use is crucial if it is to give you adequate control. Therefore, you may need to obtain expert advice if you need to install engineering controls. </a:t>
            </a: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1ACE46-DEC2-4A73-B7D2-4AE0F14CDD85}" type="slidenum">
              <a:rPr lang="en-GB" altLang="en-US" smtClean="0">
                <a:latin typeface="Verdana" pitchFamily="34" charset="0"/>
              </a:rPr>
              <a:pPr eaLnBrk="1" hangingPunct="1"/>
              <a:t>96</a:t>
            </a:fld>
            <a:endParaRPr lang="en-GB" altLang="en-US" smtClean="0">
              <a:latin typeface="Verdana"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endParaRPr lang="en-IE" dirty="0" smtClean="0"/>
          </a:p>
          <a:p>
            <a:pPr>
              <a:defRPr/>
            </a:pPr>
            <a:r>
              <a:rPr lang="en-IE" dirty="0" smtClean="0"/>
              <a:t>The use of PPE should be the last line of defence and not regarded as an alternative to other suitable control measures which are higher up the hierarchy. It should provide adequate protection against the risk from the hazardous chemicals to which the wearer is exposed, for the duration of the exposure, taking into account the type of work being carried out. </a:t>
            </a:r>
          </a:p>
          <a:p>
            <a:pPr>
              <a:defRPr/>
            </a:pPr>
            <a:r>
              <a:rPr lang="en-IE" dirty="0" smtClean="0"/>
              <a:t>In practical terms, you may have to apply a number of control measures. For example, even with good engineering controls you may still need to examine whether administrative controls and PPE are also needed. The further up the hierarchy you take action the better. You do not want to be in a situation where you are highly reliant on PPE for protection from chemical hazards. </a:t>
            </a:r>
          </a:p>
          <a:p>
            <a:pPr>
              <a:defRPr/>
            </a:pPr>
            <a:r>
              <a:rPr lang="en-IE" b="1" dirty="0" smtClean="0"/>
              <a:t>Section 8 of the SDS gives advice on steps needed to reduce exposure, including advice on appropriate PPE. Personal protective equipment can include: </a:t>
            </a:r>
          </a:p>
          <a:p>
            <a:pPr>
              <a:defRPr/>
            </a:pPr>
            <a:r>
              <a:rPr lang="en-IE" dirty="0" smtClean="0"/>
              <a:t>Eye/face protection (e.g. safety glasses, goggles, face shields). </a:t>
            </a:r>
          </a:p>
          <a:p>
            <a:pPr>
              <a:defRPr/>
            </a:pPr>
            <a:r>
              <a:rPr lang="en-IE" dirty="0" smtClean="0"/>
              <a:t>Skin protection (e.g. chemical resistant footwear – shoes/boots/wellingtons, clothing –aprons/suits). </a:t>
            </a:r>
          </a:p>
          <a:p>
            <a:pPr>
              <a:defRPr/>
            </a:pPr>
            <a:r>
              <a:rPr lang="en-IE" dirty="0" smtClean="0"/>
              <a:t>Hand protection (e.g. gloves or gauntlets, disposable or otherwise, which are suitable for the job). </a:t>
            </a:r>
          </a:p>
          <a:p>
            <a:pPr>
              <a:defRPr/>
            </a:pPr>
            <a:r>
              <a:rPr lang="en-IE" dirty="0" smtClean="0"/>
              <a:t>Respiratory protection (e.g. respirators, masks or hoods that give adequate protection). </a:t>
            </a:r>
          </a:p>
          <a:p>
            <a:pPr>
              <a:defRPr/>
            </a:pPr>
            <a:r>
              <a:rPr lang="en-IE" dirty="0" smtClean="0"/>
              <a:t>Thermal protection (employees may need to be protected from excess heat or cold with appropriate clothing).</a:t>
            </a:r>
            <a:endParaRPr lang="en-IE" dirty="0"/>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AC9EB9E-5ED5-4137-BE03-567EF7E6CBFB}" type="slidenum">
              <a:rPr lang="en-GB" altLang="en-US" smtClean="0">
                <a:latin typeface="Verdana" pitchFamily="34" charset="0"/>
              </a:rPr>
              <a:pPr eaLnBrk="1" hangingPunct="1"/>
              <a:t>97</a:t>
            </a:fld>
            <a:endParaRPr lang="en-GB" altLang="en-US" smtClean="0">
              <a:latin typeface="Verdana"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smtClean="0"/>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3927908-D5A9-487F-A196-C73B7069BDAD}" type="slidenum">
              <a:rPr lang="en-GB" altLang="en-US" smtClean="0">
                <a:latin typeface="Verdana" pitchFamily="34" charset="0"/>
              </a:rPr>
              <a:pPr eaLnBrk="1" hangingPunct="1"/>
              <a:t>98</a:t>
            </a:fld>
            <a:endParaRPr lang="en-GB" altLang="en-US" smtClean="0">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ECHA will make certain info from the inventory publicly available on its website including Substance name, Classification, Labelling</a:t>
            </a:r>
          </a:p>
          <a:p>
            <a:r>
              <a:rPr lang="en-IE" altLang="en-US" dirty="0" smtClean="0"/>
              <a:t>Any relevant SCLs or M factors</a:t>
            </a:r>
          </a:p>
          <a:p>
            <a:r>
              <a:rPr lang="en-IE" altLang="en-US" dirty="0" smtClean="0"/>
              <a:t>It will indicate if there is a harmonised classification for the entry or if its an agreed entry between M/I</a:t>
            </a:r>
          </a:p>
          <a:p>
            <a:r>
              <a:rPr lang="en-IE" altLang="en-US" dirty="0" smtClean="0"/>
              <a:t>Or if the entry is a joint entry between registrants of the same subs</a:t>
            </a:r>
          </a:p>
          <a:p>
            <a:r>
              <a:rPr lang="en-IE" altLang="en-US" dirty="0" smtClean="0"/>
              <a:t>Or if the entry differs from another entry on the Inventory for the same subs</a:t>
            </a:r>
            <a:endParaRPr lang="en-US" altLang="en-US" dirty="0" smtClean="0"/>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2212A4-CFD4-4F1B-A075-A567086F8429}" type="slidenum">
              <a:rPr lang="en-GB" altLang="en-US" smtClean="0">
                <a:latin typeface="Verdana" pitchFamily="34" charset="0"/>
              </a:rPr>
              <a:pPr eaLnBrk="1" hangingPunct="1"/>
              <a:t>12</a:t>
            </a:fld>
            <a:endParaRPr lang="en-GB" altLang="en-US" smtClean="0">
              <a:latin typeface="Verdana"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Part of administrative controls:</a:t>
            </a:r>
          </a:p>
          <a:p>
            <a:r>
              <a:rPr lang="en-US" altLang="en-US" smtClean="0"/>
              <a:t>Storage</a:t>
            </a:r>
          </a:p>
          <a:p>
            <a:endParaRPr lang="en-IE" altLang="en-US" smtClean="0"/>
          </a:p>
          <a:p>
            <a:r>
              <a:rPr lang="en-IE" altLang="en-US" smtClean="0"/>
              <a:t>Hazardous chemicals should be stored under appropriate conditions, taking into account the chemicals’ specific properties. Instructions on safe storage of chemicals can be found in </a:t>
            </a:r>
            <a:r>
              <a:rPr lang="en-IE" altLang="en-US" b="1" smtClean="0"/>
              <a:t>Section 7 of the SDS. </a:t>
            </a:r>
          </a:p>
          <a:p>
            <a:r>
              <a:rPr lang="en-IE" altLang="en-US" smtClean="0"/>
              <a:t>It is also important to note if there are conditions under which hazardous reactions may occur. For example, chemicals that can react together to form unstable or toxic products, or produce heat, should be kept segregated. Flammable liquids stored near a heat source could result in a fire. </a:t>
            </a:r>
            <a:r>
              <a:rPr lang="en-IE" altLang="en-US" b="1" smtClean="0"/>
              <a:t>Section 10 of the SDS gives advice on such conditions that you should take into account when storing your chemicals. </a:t>
            </a:r>
          </a:p>
          <a:p>
            <a:r>
              <a:rPr lang="en-IE" altLang="en-US" smtClean="0"/>
              <a:t>Chemicals known to be carcinogenic, mutagenic or toxic to reproduction should be kept under strict control. </a:t>
            </a:r>
          </a:p>
          <a:p>
            <a:r>
              <a:rPr lang="en-IE" altLang="en-US" smtClean="0"/>
              <a:t>Chemicals with typical properties and characteristics that are relevant include: </a:t>
            </a:r>
          </a:p>
          <a:p>
            <a:r>
              <a:rPr lang="en-IE" altLang="en-US" smtClean="0"/>
              <a:t>Flammable chemicals. </a:t>
            </a:r>
          </a:p>
          <a:p>
            <a:r>
              <a:rPr lang="en-IE" altLang="en-US" smtClean="0"/>
              <a:t>Toxic or corrosive chemicals. </a:t>
            </a:r>
          </a:p>
          <a:p>
            <a:r>
              <a:rPr lang="en-IE" altLang="en-US" smtClean="0"/>
              <a:t>Chemicals that emit highly toxic fumes in the event of a fire. </a:t>
            </a:r>
          </a:p>
          <a:p>
            <a:r>
              <a:rPr lang="en-IE" altLang="en-US" smtClean="0"/>
              <a:t>Chemicals which, in contact with water, give off flammable gas. </a:t>
            </a:r>
          </a:p>
          <a:p>
            <a:r>
              <a:rPr lang="en-IE" altLang="en-US" smtClean="0"/>
              <a:t>Oxidising chemicals. </a:t>
            </a:r>
          </a:p>
          <a:p>
            <a:r>
              <a:rPr lang="en-IE" altLang="en-US" smtClean="0"/>
              <a:t>Explosives. </a:t>
            </a:r>
          </a:p>
          <a:p>
            <a:r>
              <a:rPr lang="en-IE" altLang="en-US" smtClean="0"/>
              <a:t>Unstable chemicals. </a:t>
            </a:r>
          </a:p>
          <a:p>
            <a:r>
              <a:rPr lang="en-IE" altLang="en-US" smtClean="0"/>
              <a:t>Compressed gases. </a:t>
            </a:r>
          </a:p>
          <a:p>
            <a:r>
              <a:rPr lang="en-IE" altLang="en-US" smtClean="0"/>
              <a:t>When storing chemicals you should consider: </a:t>
            </a:r>
          </a:p>
          <a:p>
            <a:r>
              <a:rPr lang="en-IE" altLang="en-US" smtClean="0"/>
              <a:t>The compatibility of different chemicals. For example, oxidizing chemicals should be kept separate from flammable liquids or other flammable chemicals.</a:t>
            </a:r>
          </a:p>
          <a:p>
            <a:endParaRPr lang="en-IE" altLang="en-US" smtClean="0"/>
          </a:p>
          <a:p>
            <a:r>
              <a:rPr lang="en-IE" altLang="en-US" smtClean="0"/>
              <a:t>Limiting the quantities of chemicals to be stored. </a:t>
            </a:r>
          </a:p>
          <a:p>
            <a:r>
              <a:rPr lang="en-IE" altLang="en-US" smtClean="0"/>
              <a:t>Ensuring there is adequate security of and access to storage areas. Potential ignition sources should be prohibited or controlled. </a:t>
            </a:r>
          </a:p>
          <a:p>
            <a:r>
              <a:rPr lang="en-IE" altLang="en-US" smtClean="0"/>
              <a:t>A safe location for storage areas. In order to minimise the effects of an incident, storage areas for chemicals should be kept separate from process areas, occupied buildings and other storage areas. </a:t>
            </a:r>
          </a:p>
          <a:p>
            <a:r>
              <a:rPr lang="en-IE" altLang="en-US" smtClean="0"/>
              <a:t>The appropriate construction, nature and integrity of storage containers. </a:t>
            </a:r>
          </a:p>
          <a:p>
            <a:r>
              <a:rPr lang="en-IE" altLang="en-US" smtClean="0"/>
              <a:t>Safe loading, unloading and transport around the workplace. </a:t>
            </a:r>
          </a:p>
          <a:p>
            <a:r>
              <a:rPr lang="en-IE" altLang="en-US" smtClean="0"/>
              <a:t>Adequate precautions and procedures in case of spillage. </a:t>
            </a:r>
          </a:p>
          <a:p>
            <a:r>
              <a:rPr lang="en-IE" altLang="en-US" smtClean="0"/>
              <a:t>Temperature, humidity and ventilation arrangements. Ventilation arrangements should ensure that there is no accumulation of gases, vapours or fumes in enclosed areas. </a:t>
            </a:r>
            <a:endParaRPr lang="en-US" altLang="en-US" smtClean="0"/>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33F04-E027-439F-B481-5C79C4A2195C}" type="slidenum">
              <a:rPr lang="en-GB" altLang="en-US" smtClean="0">
                <a:latin typeface="Verdana" pitchFamily="34" charset="0"/>
              </a:rPr>
              <a:pPr eaLnBrk="1" hangingPunct="1"/>
              <a:t>102</a:t>
            </a:fld>
            <a:endParaRPr lang="en-GB" altLang="en-US" smtClean="0">
              <a:latin typeface="Verdana"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smtClean="0"/>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6092B4D-D543-431C-8069-15D99F197446}" type="slidenum">
              <a:rPr lang="en-GB" altLang="en-US" smtClean="0">
                <a:latin typeface="Verdana" pitchFamily="34" charset="0"/>
              </a:rPr>
              <a:pPr eaLnBrk="1" hangingPunct="1"/>
              <a:t>103</a:t>
            </a:fld>
            <a:endParaRPr lang="en-GB" altLang="en-US" smtClean="0">
              <a:latin typeface="Verdana"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F46B461-C764-49FE-A7F4-FEE9AE945AEC}" type="slidenum">
              <a:rPr lang="en-GB" altLang="en-US" smtClean="0">
                <a:latin typeface="Verdana" pitchFamily="34" charset="0"/>
              </a:rPr>
              <a:pPr eaLnBrk="1" hangingPunct="1"/>
              <a:t>105</a:t>
            </a:fld>
            <a:endParaRPr lang="en-GB" altLang="en-US" smtClean="0">
              <a:latin typeface="Verdana"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pPr>
              <a:defRPr/>
            </a:pPr>
            <a:r>
              <a:rPr lang="en-US" dirty="0" smtClean="0"/>
              <a:t>CLP Regulation Article 18(2) are:</a:t>
            </a:r>
          </a:p>
          <a:p>
            <a:pPr>
              <a:defRPr/>
            </a:pPr>
            <a:r>
              <a:rPr lang="en-US" dirty="0" smtClean="0"/>
              <a:t>if subs is in Annex VI, name and id number</a:t>
            </a:r>
          </a:p>
          <a:p>
            <a:pPr>
              <a:defRPr/>
            </a:pPr>
            <a:r>
              <a:rPr lang="en-US" dirty="0" smtClean="0"/>
              <a:t>if not in Annex VI, but in C&amp;L inventory, a name and an id number</a:t>
            </a:r>
          </a:p>
          <a:p>
            <a:pPr>
              <a:defRPr/>
            </a:pPr>
            <a:r>
              <a:rPr lang="en-US" dirty="0" smtClean="0"/>
              <a:t>if in neither the CAS  &amp; IUPAC name </a:t>
            </a:r>
          </a:p>
          <a:p>
            <a:pPr>
              <a:defRPr/>
            </a:pPr>
            <a:r>
              <a:rPr lang="en-US" dirty="0" smtClean="0"/>
              <a:t>or the CAS number &amp; another international chemical name(s); or</a:t>
            </a:r>
          </a:p>
          <a:p>
            <a:pPr>
              <a:defRPr/>
            </a:pPr>
            <a:r>
              <a:rPr lang="en-US" dirty="0" smtClean="0"/>
              <a:t>if no CAS ,the IUPAC or another international chemical name(s).</a:t>
            </a:r>
          </a:p>
          <a:p>
            <a:pPr>
              <a:defRPr/>
            </a:pPr>
            <a:endParaRPr lang="en-US" i="1" dirty="0" smtClean="0"/>
          </a:p>
          <a:p>
            <a:pPr>
              <a:defRPr/>
            </a:pPr>
            <a:r>
              <a:rPr lang="en-US" dirty="0" smtClean="0"/>
              <a:t>The part of the registration number referring to the individual registrant of a joint submission (the last four digits of the original full registration</a:t>
            </a:r>
          </a:p>
          <a:p>
            <a:pPr>
              <a:defRPr/>
            </a:pPr>
            <a:r>
              <a:rPr lang="en-US" dirty="0" smtClean="0"/>
              <a:t>number) can be omitted by distributors and downstream users under specific conditions:</a:t>
            </a:r>
          </a:p>
          <a:p>
            <a:pPr>
              <a:defRPr/>
            </a:pPr>
            <a:r>
              <a:rPr lang="en-US" dirty="0" smtClean="0"/>
              <a:t>this supplier assumes the responsibility to provide the full registration</a:t>
            </a:r>
          </a:p>
          <a:p>
            <a:pPr>
              <a:defRPr/>
            </a:pPr>
            <a:r>
              <a:rPr lang="en-US" dirty="0" smtClean="0"/>
              <a:t>number upon request for enforcement purposes or, if the full registration number is</a:t>
            </a:r>
          </a:p>
          <a:p>
            <a:pPr>
              <a:defRPr/>
            </a:pPr>
            <a:r>
              <a:rPr lang="en-US" dirty="0" smtClean="0"/>
              <a:t>not available to him, to forward the request to his supplier, in line with point (b); and</a:t>
            </a:r>
          </a:p>
          <a:p>
            <a:pPr>
              <a:defRPr/>
            </a:pPr>
            <a:r>
              <a:rPr lang="en-US" dirty="0" smtClean="0"/>
              <a:t>(b) this supplier provides the full registration number to the Member State</a:t>
            </a:r>
          </a:p>
          <a:p>
            <a:pPr>
              <a:defRPr/>
            </a:pPr>
            <a:r>
              <a:rPr lang="en-US" dirty="0" smtClean="0"/>
              <a:t>authority responsible for enforcement (hereinafter referred to as the “enforcement</a:t>
            </a:r>
          </a:p>
          <a:p>
            <a:pPr>
              <a:defRPr/>
            </a:pPr>
            <a:r>
              <a:rPr lang="en-US" dirty="0" smtClean="0"/>
              <a:t>authority”) within 7 days upon request, received either directly from the enforcement</a:t>
            </a:r>
          </a:p>
          <a:p>
            <a:pPr>
              <a:defRPr/>
            </a:pPr>
            <a:r>
              <a:rPr lang="en-US" dirty="0" smtClean="0"/>
              <a:t>authority or forwarded by his recipient, or, if the full registration number is not</a:t>
            </a:r>
          </a:p>
          <a:p>
            <a:pPr>
              <a:defRPr/>
            </a:pPr>
            <a:r>
              <a:rPr lang="en-US" dirty="0" smtClean="0"/>
              <a:t>available to him, this supplier shall forward the request to his supplier within 7 days</a:t>
            </a:r>
          </a:p>
          <a:p>
            <a:pPr>
              <a:defRPr/>
            </a:pPr>
            <a:r>
              <a:rPr lang="en-US" dirty="0" smtClean="0"/>
              <a:t>upon request and at the same time inform the enforcement authority thereof.</a:t>
            </a:r>
            <a:endParaRPr lang="en-US" dirty="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7288A41-1591-433F-A031-A05B5E9C0930}" type="slidenum">
              <a:rPr lang="en-GB" altLang="en-US" smtClean="0">
                <a:latin typeface="Verdana" pitchFamily="34" charset="0"/>
              </a:rPr>
              <a:pPr eaLnBrk="1" hangingPunct="1"/>
              <a:t>107</a:t>
            </a:fld>
            <a:endParaRPr lang="en-GB" altLang="en-US" smtClean="0">
              <a:latin typeface="Verdana"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smtClean="0"/>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FBF3DC-AE18-44EA-B865-53DF1CFA2B24}" type="slidenum">
              <a:rPr lang="en-GB" altLang="en-US" smtClean="0">
                <a:latin typeface="Verdana" pitchFamily="34" charset="0"/>
              </a:rPr>
              <a:pPr eaLnBrk="1" hangingPunct="1"/>
              <a:t>108</a:t>
            </a:fld>
            <a:endParaRPr lang="en-GB" altLang="en-US" smtClean="0">
              <a:latin typeface="Verdana"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3284574-1E26-43E7-80EB-0459F22C9A38}" type="slidenum">
              <a:rPr lang="en-GB" altLang="en-US" smtClean="0">
                <a:latin typeface="Verdana" pitchFamily="34" charset="0"/>
              </a:rPr>
              <a:pPr eaLnBrk="1" hangingPunct="1"/>
              <a:t>109</a:t>
            </a:fld>
            <a:endParaRPr lang="en-GB" altLang="en-US" smtClean="0">
              <a:latin typeface="Verdana"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pPr marL="178309" lvl="2" indent="-178309">
              <a:spcBef>
                <a:spcPts val="1189"/>
              </a:spcBef>
            </a:pPr>
            <a:endParaRPr lang="en-GB" dirty="0"/>
          </a:p>
          <a:p>
            <a:pPr marL="178309" lvl="2" indent="-178309">
              <a:spcBef>
                <a:spcPts val="1189"/>
              </a:spcBef>
            </a:pPr>
            <a:endParaRPr lang="en-GB" dirty="0"/>
          </a:p>
        </p:txBody>
      </p:sp>
      <p:sp>
        <p:nvSpPr>
          <p:cNvPr id="57348" name="Slide Number Placeholder 3"/>
          <p:cNvSpPr>
            <a:spLocks noGrp="1"/>
          </p:cNvSpPr>
          <p:nvPr>
            <p:ph type="sldNum" sz="quarter" idx="5"/>
          </p:nvPr>
        </p:nvSpPr>
        <p:spPr>
          <a:noFill/>
        </p:spPr>
        <p:txBody>
          <a:bodyPr/>
          <a:lstStyle>
            <a:lvl1pPr defTabSz="944122" eaLnBrk="0" hangingPunct="0">
              <a:spcBef>
                <a:spcPct val="30000"/>
              </a:spcBef>
              <a:defRPr sz="1200">
                <a:solidFill>
                  <a:schemeClr val="tx1"/>
                </a:solidFill>
                <a:latin typeface="Arial" charset="0"/>
                <a:ea typeface="MS PGothic" pitchFamily="34" charset="-128"/>
              </a:defRPr>
            </a:lvl1pPr>
            <a:lvl2pPr marL="729124" indent="-280432" defTabSz="944122" eaLnBrk="0" hangingPunct="0">
              <a:spcBef>
                <a:spcPct val="30000"/>
              </a:spcBef>
              <a:defRPr sz="1200">
                <a:solidFill>
                  <a:schemeClr val="tx1"/>
                </a:solidFill>
                <a:latin typeface="Arial" charset="0"/>
                <a:ea typeface="MS PGothic" pitchFamily="34" charset="-128"/>
              </a:defRPr>
            </a:lvl2pPr>
            <a:lvl3pPr marL="1121729" indent="-224346" defTabSz="944122" eaLnBrk="0" hangingPunct="0">
              <a:spcBef>
                <a:spcPct val="30000"/>
              </a:spcBef>
              <a:defRPr sz="1200">
                <a:solidFill>
                  <a:schemeClr val="tx1"/>
                </a:solidFill>
                <a:latin typeface="Arial" charset="0"/>
                <a:ea typeface="MS PGothic" pitchFamily="34" charset="-128"/>
              </a:defRPr>
            </a:lvl3pPr>
            <a:lvl4pPr marL="1570421" indent="-224346" defTabSz="944122" eaLnBrk="0" hangingPunct="0">
              <a:spcBef>
                <a:spcPct val="30000"/>
              </a:spcBef>
              <a:defRPr sz="1200">
                <a:solidFill>
                  <a:schemeClr val="tx1"/>
                </a:solidFill>
                <a:latin typeface="Arial" charset="0"/>
                <a:ea typeface="MS PGothic" pitchFamily="34" charset="-128"/>
              </a:defRPr>
            </a:lvl4pPr>
            <a:lvl5pPr marL="2019112" indent="-224346" defTabSz="944122" eaLnBrk="0" hangingPunct="0">
              <a:spcBef>
                <a:spcPct val="30000"/>
              </a:spcBef>
              <a:defRPr sz="1200">
                <a:solidFill>
                  <a:schemeClr val="tx1"/>
                </a:solidFill>
                <a:latin typeface="Arial" charset="0"/>
                <a:ea typeface="MS PGothic" pitchFamily="34" charset="-128"/>
              </a:defRPr>
            </a:lvl5pPr>
            <a:lvl6pPr marL="2467804" indent="-224346" defTabSz="944122" eaLnBrk="0" fontAlgn="base" hangingPunct="0">
              <a:spcBef>
                <a:spcPct val="30000"/>
              </a:spcBef>
              <a:spcAft>
                <a:spcPct val="0"/>
              </a:spcAft>
              <a:defRPr sz="1200">
                <a:solidFill>
                  <a:schemeClr val="tx1"/>
                </a:solidFill>
                <a:latin typeface="Arial" charset="0"/>
                <a:ea typeface="MS PGothic" pitchFamily="34" charset="-128"/>
              </a:defRPr>
            </a:lvl6pPr>
            <a:lvl7pPr marL="2916495" indent="-224346" defTabSz="944122" eaLnBrk="0" fontAlgn="base" hangingPunct="0">
              <a:spcBef>
                <a:spcPct val="30000"/>
              </a:spcBef>
              <a:spcAft>
                <a:spcPct val="0"/>
              </a:spcAft>
              <a:defRPr sz="1200">
                <a:solidFill>
                  <a:schemeClr val="tx1"/>
                </a:solidFill>
                <a:latin typeface="Arial" charset="0"/>
                <a:ea typeface="MS PGothic" pitchFamily="34" charset="-128"/>
              </a:defRPr>
            </a:lvl7pPr>
            <a:lvl8pPr marL="3365187" indent="-224346" defTabSz="944122" eaLnBrk="0" fontAlgn="base" hangingPunct="0">
              <a:spcBef>
                <a:spcPct val="30000"/>
              </a:spcBef>
              <a:spcAft>
                <a:spcPct val="0"/>
              </a:spcAft>
              <a:defRPr sz="1200">
                <a:solidFill>
                  <a:schemeClr val="tx1"/>
                </a:solidFill>
                <a:latin typeface="Arial" charset="0"/>
                <a:ea typeface="MS PGothic" pitchFamily="34" charset="-128"/>
              </a:defRPr>
            </a:lvl8pPr>
            <a:lvl9pPr marL="3813878" indent="-224346" defTabSz="944122"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91470098-E09C-4C0E-8629-1A4D509F1411}" type="slidenum">
              <a:rPr lang="fi-FI" altLang="en-US" sz="1300">
                <a:solidFill>
                  <a:srgbClr val="000000"/>
                </a:solidFill>
              </a:rPr>
              <a:pPr eaLnBrk="1" hangingPunct="1">
                <a:spcBef>
                  <a:spcPct val="0"/>
                </a:spcBef>
              </a:pPr>
              <a:t>113</a:t>
            </a:fld>
            <a:endParaRPr lang="fi-FI" altLang="en-US" sz="1300" dirty="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b="1" dirty="0" smtClean="0"/>
              <a:t>Candidate List: </a:t>
            </a:r>
            <a:r>
              <a:rPr lang="en-GB" altLang="en-US" dirty="0" smtClean="0"/>
              <a:t>Substances of concern for human health and/or the environment can be identified and subsequently regulated to make sure that the risks associated with the use of these substances are properly controlled. One  regulatory mechanism under REACH is authorisation. A substance identified as a substance of very high concern (SVHC) is placed on the Candidate List, which is the first step in the authorisation procedure.  See http://www.echa.europa.eu/candidate-list-table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b="1" dirty="0" smtClean="0"/>
              <a:t>PBT/</a:t>
            </a:r>
            <a:r>
              <a:rPr lang="en-GB" altLang="en-US" b="1" dirty="0" err="1" smtClean="0"/>
              <a:t>vPvP</a:t>
            </a:r>
            <a:r>
              <a:rPr lang="en-GB" altLang="en-US" b="1" dirty="0" smtClean="0"/>
              <a:t>: </a:t>
            </a:r>
            <a:r>
              <a:rPr lang="en-GB" altLang="en-US" dirty="0" smtClean="0"/>
              <a:t>persistent, </a:t>
            </a:r>
            <a:r>
              <a:rPr lang="en-GB" altLang="en-US" dirty="0" err="1" smtClean="0"/>
              <a:t>bioaccumulative</a:t>
            </a:r>
            <a:r>
              <a:rPr lang="en-GB" altLang="en-US" dirty="0" smtClean="0"/>
              <a:t> and toxic or very persistent and very </a:t>
            </a:r>
            <a:r>
              <a:rPr lang="en-GB" altLang="en-US" dirty="0" err="1" smtClean="0"/>
              <a:t>bioaccumulative</a:t>
            </a:r>
            <a:endParaRPr lang="en-GB" altLang="en-US" dirty="0" smtClean="0"/>
          </a:p>
          <a:p>
            <a:endParaRPr lang="en-GB" altLang="en-US" dirty="0" smtClean="0"/>
          </a:p>
        </p:txBody>
      </p:sp>
      <p:sp>
        <p:nvSpPr>
          <p:cNvPr id="4" name="Slide Number Placeholder 3"/>
          <p:cNvSpPr>
            <a:spLocks noGrp="1"/>
          </p:cNvSpPr>
          <p:nvPr>
            <p:ph type="sldNum" sz="quarter" idx="10"/>
          </p:nvPr>
        </p:nvSpPr>
        <p:spPr/>
        <p:txBody>
          <a:bodyPr/>
          <a:lstStyle/>
          <a:p>
            <a:fld id="{99826A76-5F30-4617-9AAC-4F471AEB7A8D}" type="slidenum">
              <a:rPr lang="en-GB" smtClean="0"/>
              <a:t>120</a:t>
            </a:fld>
            <a:endParaRPr lang="en-GB"/>
          </a:p>
        </p:txBody>
      </p:sp>
    </p:spTree>
    <p:extLst>
      <p:ext uri="{BB962C8B-B14F-4D97-AF65-F5344CB8AC3E}">
        <p14:creationId xmlns:p14="http://schemas.microsoft.com/office/powerpoint/2010/main" val="1739835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56CBE9-8D06-4ECF-94A5-4524D944A7BE}" type="slidenum">
              <a:rPr lang="en-GB" altLang="en-US" smtClean="0">
                <a:latin typeface="Verdana" pitchFamily="34" charset="0"/>
              </a:rPr>
              <a:pPr eaLnBrk="1" hangingPunct="1"/>
              <a:t>121</a:t>
            </a:fld>
            <a:endParaRPr lang="en-GB" altLang="en-US" smtClean="0">
              <a:latin typeface="Verdana"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None/>
              <a:defRPr/>
            </a:pPr>
            <a:r>
              <a:rPr lang="en-US" altLang="en-US" b="1" dirty="0" smtClean="0">
                <a:ea typeface="ＭＳ Ｐゴシック" pitchFamily="34" charset="-128"/>
                <a:cs typeface="Arial" charset="0"/>
              </a:rPr>
              <a:t>Communicating uses to the registrants</a:t>
            </a:r>
          </a:p>
          <a:p>
            <a:pPr marL="171450" indent="-171450" eaLnBrk="1" hangingPunct="1">
              <a:buFont typeface="Arial" panose="020B0604020202020204" pitchFamily="34" charset="0"/>
              <a:buChar char="•"/>
              <a:defRPr/>
            </a:pPr>
            <a:endParaRPr lang="en-US" altLang="en-US" dirty="0" smtClean="0">
              <a:ea typeface="ＭＳ Ｐゴシック" pitchFamily="34" charset="-128"/>
              <a:cs typeface="Arial" charset="0"/>
            </a:endParaRPr>
          </a:p>
          <a:p>
            <a:pPr marL="171450" indent="-171450" eaLnBrk="1" hangingPunct="1">
              <a:buFont typeface="Arial" panose="020B0604020202020204" pitchFamily="34" charset="0"/>
              <a:buChar char="•"/>
              <a:defRPr/>
            </a:pPr>
            <a:r>
              <a:rPr lang="en-US" altLang="en-US" dirty="0" smtClean="0">
                <a:ea typeface="ＭＳ Ｐゴシック" pitchFamily="34" charset="-128"/>
                <a:cs typeface="Arial" charset="0"/>
              </a:rPr>
              <a:t>Downstream users have the right to inform their uses to the registrants in order to have them included in the registrant’s CSR. The registrant, however, may decide not to take them on board. </a:t>
            </a:r>
          </a:p>
          <a:p>
            <a:pPr marL="171450" indent="-171450" eaLnBrk="1" hangingPunct="1">
              <a:buFont typeface="Arial" panose="020B0604020202020204" pitchFamily="34" charset="0"/>
              <a:buChar char="•"/>
              <a:defRPr/>
            </a:pPr>
            <a:r>
              <a:rPr lang="en-US" altLang="en-US" dirty="0" smtClean="0">
                <a:ea typeface="ＭＳ Ｐゴシック" pitchFamily="34" charset="-128"/>
                <a:cs typeface="Arial" charset="0"/>
              </a:rPr>
              <a:t>The information flow is most efficiently managed by sector associations, and they have developed use maps to cover typical uses and conditions of use in their sector. Individual companies should contact their sector </a:t>
            </a:r>
            <a:r>
              <a:rPr lang="en-US" altLang="en-US" dirty="0" err="1" smtClean="0">
                <a:ea typeface="ＭＳ Ｐゴシック" pitchFamily="34" charset="-128"/>
                <a:cs typeface="Arial" charset="0"/>
              </a:rPr>
              <a:t>organisation</a:t>
            </a:r>
            <a:r>
              <a:rPr lang="en-US" altLang="en-US" dirty="0" smtClean="0">
                <a:ea typeface="ＭＳ Ｐゴシック" pitchFamily="34" charset="-128"/>
                <a:cs typeface="Arial" charset="0"/>
              </a:rPr>
              <a:t> as a first step.</a:t>
            </a:r>
          </a:p>
          <a:p>
            <a:pPr marL="171450" indent="-171450" eaLnBrk="1" hangingPunct="1">
              <a:buFont typeface="Arial" panose="020B0604020202020204" pitchFamily="34" charset="0"/>
              <a:buChar char="•"/>
              <a:defRPr/>
            </a:pPr>
            <a:r>
              <a:rPr lang="en-US" altLang="en-US" dirty="0" smtClean="0">
                <a:ea typeface="ＭＳ Ｐゴシック" pitchFamily="34" charset="-128"/>
                <a:cs typeface="Arial" charset="0"/>
              </a:rPr>
              <a:t>When there is a need to inform </a:t>
            </a:r>
            <a:r>
              <a:rPr lang="en-US" altLang="en-US" i="1" dirty="0" smtClean="0">
                <a:ea typeface="ＭＳ Ｐゴシック" pitchFamily="34" charset="-128"/>
                <a:cs typeface="Arial" charset="0"/>
              </a:rPr>
              <a:t>a registrant </a:t>
            </a:r>
            <a:r>
              <a:rPr lang="en-US" altLang="en-US" dirty="0" smtClean="0">
                <a:ea typeface="ＭＳ Ｐゴシック" pitchFamily="34" charset="-128"/>
                <a:cs typeface="Arial" charset="0"/>
              </a:rPr>
              <a:t>about </a:t>
            </a:r>
            <a:r>
              <a:rPr lang="en-US" altLang="en-US" i="1" dirty="0" smtClean="0">
                <a:ea typeface="ＭＳ Ｐゴシック" pitchFamily="34" charset="-128"/>
                <a:cs typeface="Arial" charset="0"/>
              </a:rPr>
              <a:t>your </a:t>
            </a:r>
            <a:r>
              <a:rPr lang="en-US" altLang="en-US" dirty="0" smtClean="0">
                <a:ea typeface="ＭＳ Ｐゴシック" pitchFamily="34" charset="-128"/>
                <a:cs typeface="Arial" charset="0"/>
              </a:rPr>
              <a:t>own use directly, </a:t>
            </a:r>
            <a:r>
              <a:rPr lang="en-US" altLang="en-US" dirty="0" err="1" smtClean="0">
                <a:ea typeface="ＭＳ Ｐゴシック" pitchFamily="34" charset="-128"/>
                <a:cs typeface="Arial" charset="0"/>
              </a:rPr>
              <a:t>harmonised</a:t>
            </a:r>
            <a:r>
              <a:rPr lang="en-US" altLang="en-US" dirty="0" smtClean="0">
                <a:ea typeface="ＭＳ Ｐゴシック" pitchFamily="34" charset="-128"/>
                <a:cs typeface="Arial" charset="0"/>
              </a:rPr>
              <a:t> templates should be used in order to </a:t>
            </a:r>
            <a:r>
              <a:rPr lang="en-US" altLang="en-US" dirty="0" err="1" smtClean="0">
                <a:ea typeface="ＭＳ Ｐゴシック" pitchFamily="34" charset="-128"/>
                <a:cs typeface="Arial" charset="0"/>
              </a:rPr>
              <a:t>standardise</a:t>
            </a:r>
            <a:r>
              <a:rPr lang="en-US" altLang="en-US" dirty="0" smtClean="0">
                <a:ea typeface="ＭＳ Ｐゴシック" pitchFamily="34" charset="-128"/>
                <a:cs typeface="Arial" charset="0"/>
              </a:rPr>
              <a:t> the communication flow. These are often termed </a:t>
            </a:r>
            <a:r>
              <a:rPr lang="en-US" altLang="en-US" b="1" dirty="0" smtClean="0">
                <a:ea typeface="ＭＳ Ｐゴシック" pitchFamily="34" charset="-128"/>
                <a:cs typeface="Arial" charset="0"/>
              </a:rPr>
              <a:t>use maps</a:t>
            </a:r>
          </a:p>
          <a:p>
            <a:pPr marL="171450" indent="-171450" eaLnBrk="1" hangingPunct="1">
              <a:buFont typeface="Arial" panose="020B0604020202020204" pitchFamily="34" charset="0"/>
              <a:buChar char="•"/>
              <a:defRPr/>
            </a:pPr>
            <a:r>
              <a:rPr lang="en-US" altLang="en-US" dirty="0" smtClean="0">
                <a:ea typeface="ＭＳ Ｐゴシック" pitchFamily="34" charset="-128"/>
                <a:cs typeface="Arial" charset="0"/>
              </a:rPr>
              <a:t>Companies should activate now with regard to substances that are to be registered in 2018</a:t>
            </a:r>
          </a:p>
        </p:txBody>
      </p:sp>
      <p:sp>
        <p:nvSpPr>
          <p:cNvPr id="4" name="Slide Number Placeholder 3"/>
          <p:cNvSpPr>
            <a:spLocks noGrp="1"/>
          </p:cNvSpPr>
          <p:nvPr>
            <p:ph type="sldNum" sz="quarter" idx="10"/>
          </p:nvPr>
        </p:nvSpPr>
        <p:spPr/>
        <p:txBody>
          <a:bodyPr/>
          <a:lstStyle/>
          <a:p>
            <a:fld id="{99826A76-5F30-4617-9AAC-4F471AEB7A8D}" type="slidenum">
              <a:rPr lang="en-GB" smtClean="0"/>
              <a:t>123</a:t>
            </a:fld>
            <a:endParaRPr lang="en-GB"/>
          </a:p>
        </p:txBody>
      </p:sp>
    </p:spTree>
    <p:extLst>
      <p:ext uri="{BB962C8B-B14F-4D97-AF65-F5344CB8AC3E}">
        <p14:creationId xmlns:p14="http://schemas.microsoft.com/office/powerpoint/2010/main" val="349235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a:p>
            <a:r>
              <a:rPr lang="en-IE" sz="2800" dirty="0" smtClean="0"/>
              <a:t>HCL substances are agreed by CLP Competent Authorities </a:t>
            </a:r>
          </a:p>
          <a:p>
            <a:endParaRPr lang="en-IE" sz="2800" dirty="0" smtClean="0"/>
          </a:p>
          <a:p>
            <a:pPr lvl="4"/>
            <a:r>
              <a:rPr lang="en-IE" sz="2800" dirty="0" smtClean="0"/>
              <a:t>HCL  substances are listed in </a:t>
            </a:r>
            <a:r>
              <a:rPr lang="en-IE" sz="2800" b="1" dirty="0" smtClean="0"/>
              <a:t>Annex VI </a:t>
            </a:r>
            <a:r>
              <a:rPr lang="en-IE" sz="2800" dirty="0" smtClean="0"/>
              <a:t>to CLP ( Table 3.1) </a:t>
            </a:r>
          </a:p>
          <a:p>
            <a:pPr lvl="4"/>
            <a:endParaRPr lang="en-IE" sz="2800" dirty="0" smtClean="0"/>
          </a:p>
          <a:p>
            <a:pPr lvl="4"/>
            <a:r>
              <a:rPr lang="en-IE" sz="2800" dirty="0" smtClean="0"/>
              <a:t> 4522 HCL substances to date- </a:t>
            </a:r>
            <a:r>
              <a:rPr lang="en-IE" sz="2800" b="1" dirty="0" smtClean="0"/>
              <a:t>3.6 % of all chemicals </a:t>
            </a:r>
            <a:r>
              <a:rPr lang="en-IE" sz="2800" i="1" dirty="0" smtClean="0"/>
              <a:t>(include those from DSD) </a:t>
            </a:r>
          </a:p>
          <a:p>
            <a:pPr lvl="4"/>
            <a:endParaRPr lang="en-IE" sz="2800" dirty="0" smtClean="0"/>
          </a:p>
          <a:p>
            <a:pPr lvl="4"/>
            <a:r>
              <a:rPr lang="en-IE" sz="2800" dirty="0" smtClean="0"/>
              <a:t>Only certain </a:t>
            </a:r>
            <a:r>
              <a:rPr lang="en-IE" sz="2800" b="1" dirty="0" smtClean="0"/>
              <a:t>high risk </a:t>
            </a:r>
            <a:r>
              <a:rPr lang="en-IE" sz="2800" dirty="0" smtClean="0"/>
              <a:t>endpoints are harmonised </a:t>
            </a:r>
            <a:r>
              <a:rPr lang="en-IE" sz="2800" i="1" dirty="0" smtClean="0"/>
              <a:t>( different from DSD) </a:t>
            </a:r>
          </a:p>
          <a:p>
            <a:pPr lvl="6"/>
            <a:r>
              <a:rPr lang="en-IE" sz="2900" i="1" dirty="0" smtClean="0"/>
              <a:t>CMRs, respiratory </a:t>
            </a:r>
            <a:r>
              <a:rPr lang="en-IE" sz="2900" i="1" dirty="0" err="1" smtClean="0"/>
              <a:t>sensitisers</a:t>
            </a:r>
            <a:r>
              <a:rPr lang="en-IE" sz="2900" i="1" dirty="0" smtClean="0"/>
              <a:t>, </a:t>
            </a:r>
          </a:p>
          <a:p>
            <a:pPr lvl="6"/>
            <a:r>
              <a:rPr lang="en-IE" sz="2900" i="1" dirty="0" smtClean="0"/>
              <a:t>Active substance ( Biocides., PPP) – normally all end points are harmonised </a:t>
            </a:r>
          </a:p>
          <a:p>
            <a:pPr lvl="6"/>
            <a:r>
              <a:rPr lang="en-IE" sz="2900" i="1" dirty="0" smtClean="0"/>
              <a:t>Case by case basis    </a:t>
            </a:r>
          </a:p>
          <a:p>
            <a:endParaRPr lang="en-GB" dirty="0"/>
          </a:p>
        </p:txBody>
      </p:sp>
      <p:sp>
        <p:nvSpPr>
          <p:cNvPr id="4" name="Slide Number Placeholder 3"/>
          <p:cNvSpPr>
            <a:spLocks noGrp="1"/>
          </p:cNvSpPr>
          <p:nvPr>
            <p:ph type="sldNum" sz="quarter" idx="10"/>
          </p:nvPr>
        </p:nvSpPr>
        <p:spPr/>
        <p:txBody>
          <a:bodyPr/>
          <a:lstStyle/>
          <a:p>
            <a:fld id="{DC65994F-FF3B-4903-B912-C0C2DE5E45DF}" type="slidenum">
              <a:rPr lang="en-IE" smtClean="0"/>
              <a:t>15</a:t>
            </a:fld>
            <a:endParaRPr lang="en-IE"/>
          </a:p>
        </p:txBody>
      </p:sp>
    </p:spTree>
    <p:extLst>
      <p:ext uri="{BB962C8B-B14F-4D97-AF65-F5344CB8AC3E}">
        <p14:creationId xmlns:p14="http://schemas.microsoft.com/office/powerpoint/2010/main" val="8907483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GB" altLang="it-IT" dirty="0" smtClean="0">
                <a:ea typeface="ＭＳ Ｐゴシック" pitchFamily="34" charset="-128"/>
                <a:cs typeface="Arial" charset="0"/>
              </a:rPr>
              <a:t>When you receive an ES the first thing to check is if your and your customer’s foreseeable uses and conditions of use are covered. The possible further actions you need to take, depending on the outcome of your check. If you are aware of data indicating that applying the ES leads to unsafe use, you should inform your supplier and implement adequate control of the risk.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DU</a:t>
            </a:r>
            <a:r>
              <a:rPr lang="en-GB" baseline="0" dirty="0" smtClean="0"/>
              <a:t> may receive an SDS without any ES attached, and there may be valid reasons why this is so.</a:t>
            </a:r>
          </a:p>
          <a:p>
            <a:endParaRPr lang="en-GB" baseline="0" dirty="0" smtClean="0"/>
          </a:p>
          <a:p>
            <a:r>
              <a:rPr lang="en-GB" dirty="0" smtClean="0"/>
              <a:t>Basically the ES is one output of the chemical safety report (CSR), which is required for hazardous substances registered in quantities greater than 10 tonnes/year (Articles 14 and 37) . So for the reasons outlined above if no CSR was required</a:t>
            </a:r>
            <a:r>
              <a:rPr lang="en-GB" baseline="0" dirty="0" smtClean="0"/>
              <a:t> there will be no ES.</a:t>
            </a:r>
            <a:endParaRPr lang="en-GB" dirty="0"/>
          </a:p>
        </p:txBody>
      </p:sp>
      <p:sp>
        <p:nvSpPr>
          <p:cNvPr id="4" name="Slide Number Placeholder 3"/>
          <p:cNvSpPr>
            <a:spLocks noGrp="1"/>
          </p:cNvSpPr>
          <p:nvPr>
            <p:ph type="sldNum" sz="quarter" idx="10"/>
          </p:nvPr>
        </p:nvSpPr>
        <p:spPr/>
        <p:txBody>
          <a:bodyPr/>
          <a:lstStyle/>
          <a:p>
            <a:fld id="{F8C46B90-FFDE-4F1A-9B7D-5A1B619C1E5B}" type="slidenum">
              <a:rPr lang="en-GB" smtClean="0"/>
              <a:t>127</a:t>
            </a:fld>
            <a:endParaRPr lang="en-GB"/>
          </a:p>
        </p:txBody>
      </p:sp>
    </p:spTree>
    <p:extLst>
      <p:ext uri="{BB962C8B-B14F-4D97-AF65-F5344CB8AC3E}">
        <p14:creationId xmlns:p14="http://schemas.microsoft.com/office/powerpoint/2010/main" val="31856777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NOTE: A supplier is required to provide relevant ES for a registered, hazardous, </a:t>
            </a:r>
            <a:r>
              <a:rPr lang="en-GB" altLang="en-US" b="1" dirty="0" smtClean="0"/>
              <a:t>substance</a:t>
            </a:r>
            <a:r>
              <a:rPr lang="en-GB" altLang="en-US" dirty="0" smtClean="0"/>
              <a:t>. For a </a:t>
            </a:r>
            <a:r>
              <a:rPr lang="en-GB" altLang="en-US" b="1" dirty="0" smtClean="0"/>
              <a:t>mixture, </a:t>
            </a:r>
            <a:r>
              <a:rPr lang="en-GB" altLang="en-US" dirty="0" smtClean="0"/>
              <a:t>the supplier may communicate the information in several ways.  He may consolidate the information into (</a:t>
            </a:r>
            <a:r>
              <a:rPr lang="en-GB" altLang="en-US" dirty="0" err="1" smtClean="0"/>
              <a:t>i</a:t>
            </a:r>
            <a:r>
              <a:rPr lang="en-GB" altLang="en-US" dirty="0" smtClean="0"/>
              <a:t>) an annex of safe use information for the mixture or (ii) the main body of the SDS or he may provide ES for ingredient substances with a SDS. </a:t>
            </a:r>
          </a:p>
          <a:p>
            <a:r>
              <a:rPr lang="en-GB" altLang="en-US" dirty="0" smtClean="0"/>
              <a:t>A difficulty in knowing when to expect an exposure scenario is that you do not know the quantity manufactured or imported by the registrant.</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b="1" dirty="0" smtClean="0"/>
              <a:t>PBT/</a:t>
            </a:r>
            <a:r>
              <a:rPr lang="en-GB" altLang="en-US" b="1" dirty="0" err="1" smtClean="0"/>
              <a:t>vPvP</a:t>
            </a:r>
            <a:r>
              <a:rPr lang="en-GB" altLang="en-US" b="1" dirty="0" smtClean="0"/>
              <a:t>: </a:t>
            </a:r>
            <a:r>
              <a:rPr lang="en-GB" altLang="en-US" dirty="0" smtClean="0"/>
              <a:t>persistent, </a:t>
            </a:r>
            <a:r>
              <a:rPr lang="en-GB" altLang="en-US" dirty="0" err="1" smtClean="0"/>
              <a:t>bioaccumulative</a:t>
            </a:r>
            <a:r>
              <a:rPr lang="en-GB" altLang="en-US" dirty="0" smtClean="0"/>
              <a:t> and toxic or very persistent and very </a:t>
            </a:r>
            <a:r>
              <a:rPr lang="en-GB" altLang="en-US" dirty="0" err="1" smtClean="0"/>
              <a:t>bioaccumulative</a:t>
            </a:r>
            <a:endParaRPr lang="en-GB" altLang="en-US" dirty="0" smtClean="0"/>
          </a:p>
          <a:p>
            <a:endParaRPr lang="en-GB" altLang="en-US" dirty="0" smtClean="0"/>
          </a:p>
        </p:txBody>
      </p:sp>
      <p:sp>
        <p:nvSpPr>
          <p:cNvPr id="4" name="Slide Number Placeholder 3"/>
          <p:cNvSpPr>
            <a:spLocks noGrp="1"/>
          </p:cNvSpPr>
          <p:nvPr>
            <p:ph type="sldNum" sz="quarter" idx="10"/>
          </p:nvPr>
        </p:nvSpPr>
        <p:spPr/>
        <p:txBody>
          <a:bodyPr/>
          <a:lstStyle/>
          <a:p>
            <a:fld id="{99826A76-5F30-4617-9AAC-4F471AEB7A8D}" type="slidenum">
              <a:rPr lang="en-GB" smtClean="0"/>
              <a:t>128</a:t>
            </a:fld>
            <a:endParaRPr lang="en-GB"/>
          </a:p>
        </p:txBody>
      </p:sp>
    </p:spTree>
    <p:extLst>
      <p:ext uri="{BB962C8B-B14F-4D97-AF65-F5344CB8AC3E}">
        <p14:creationId xmlns:p14="http://schemas.microsoft.com/office/powerpoint/2010/main" val="17398354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A591DF1-77F7-4190-9A1E-14C0E61724C8}" type="slidenum">
              <a:rPr lang="en-IE" smtClean="0"/>
              <a:t>129</a:t>
            </a:fld>
            <a:endParaRPr lang="en-IE"/>
          </a:p>
        </p:txBody>
      </p:sp>
    </p:spTree>
    <p:extLst>
      <p:ext uri="{BB962C8B-B14F-4D97-AF65-F5344CB8AC3E}">
        <p14:creationId xmlns:p14="http://schemas.microsoft.com/office/powerpoint/2010/main" val="18725348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en-US" dirty="0" smtClean="0"/>
              <a:t>In </a:t>
            </a:r>
            <a:r>
              <a:rPr lang="fi-FI" altLang="en-US" dirty="0" err="1" smtClean="0"/>
              <a:t>order</a:t>
            </a:r>
            <a:r>
              <a:rPr lang="fi-FI" altLang="en-US" dirty="0" smtClean="0"/>
              <a:t> to help </a:t>
            </a:r>
            <a:r>
              <a:rPr lang="fi-FI" altLang="en-US" dirty="0" err="1" smtClean="0"/>
              <a:t>downstream</a:t>
            </a:r>
            <a:r>
              <a:rPr lang="fi-FI" altLang="en-US" dirty="0" smtClean="0"/>
              <a:t> </a:t>
            </a:r>
            <a:r>
              <a:rPr lang="fi-FI" altLang="en-US" dirty="0" err="1" smtClean="0"/>
              <a:t>users</a:t>
            </a:r>
            <a:r>
              <a:rPr lang="fi-FI" altLang="en-US" dirty="0" smtClean="0"/>
              <a:t> </a:t>
            </a:r>
            <a:r>
              <a:rPr lang="fi-FI" altLang="en-US" dirty="0" err="1" smtClean="0"/>
              <a:t>find</a:t>
            </a:r>
            <a:r>
              <a:rPr lang="fi-FI" altLang="en-US" dirty="0" smtClean="0"/>
              <a:t> </a:t>
            </a:r>
            <a:r>
              <a:rPr lang="fi-FI" altLang="en-US" dirty="0" err="1" smtClean="0"/>
              <a:t>relevant</a:t>
            </a:r>
            <a:r>
              <a:rPr lang="fi-FI" altLang="en-US" dirty="0" smtClean="0"/>
              <a:t> </a:t>
            </a:r>
            <a:r>
              <a:rPr lang="fi-FI" altLang="en-US" dirty="0" err="1" smtClean="0"/>
              <a:t>information</a:t>
            </a:r>
            <a:r>
              <a:rPr lang="fi-FI" altLang="en-US" dirty="0" smtClean="0"/>
              <a:t> on the ECHA </a:t>
            </a:r>
            <a:r>
              <a:rPr lang="fi-FI" altLang="en-US" dirty="0" err="1" smtClean="0"/>
              <a:t>website</a:t>
            </a:r>
            <a:r>
              <a:rPr lang="fi-FI" altLang="en-US" dirty="0" smtClean="0"/>
              <a:t> </a:t>
            </a:r>
            <a:r>
              <a:rPr lang="fi-FI" altLang="en-US" dirty="0" err="1" smtClean="0"/>
              <a:t>we</a:t>
            </a:r>
            <a:r>
              <a:rPr lang="fi-FI" altLang="en-US" dirty="0" smtClean="0"/>
              <a:t> </a:t>
            </a:r>
            <a:r>
              <a:rPr lang="fi-FI" altLang="en-US" dirty="0" err="1" smtClean="0"/>
              <a:t>have</a:t>
            </a:r>
            <a:r>
              <a:rPr lang="fi-FI" altLang="en-US" dirty="0" smtClean="0"/>
              <a:t> </a:t>
            </a:r>
            <a:r>
              <a:rPr lang="fi-FI" altLang="en-US" dirty="0" err="1" smtClean="0"/>
              <a:t>published</a:t>
            </a:r>
            <a:r>
              <a:rPr lang="fi-FI" altLang="en-US" dirty="0" smtClean="0"/>
              <a:t> an </a:t>
            </a:r>
            <a:r>
              <a:rPr lang="fi-FI" altLang="en-US" dirty="0" err="1" smtClean="0"/>
              <a:t>interactive</a:t>
            </a:r>
            <a:r>
              <a:rPr lang="fi-FI" altLang="en-US" dirty="0" smtClean="0"/>
              <a:t> </a:t>
            </a:r>
            <a:r>
              <a:rPr lang="fi-FI" altLang="en-US" dirty="0" err="1" smtClean="0"/>
              <a:t>map</a:t>
            </a:r>
            <a:r>
              <a:rPr lang="fi-FI" altLang="en-US" dirty="0" smtClean="0"/>
              <a:t> </a:t>
            </a:r>
            <a:r>
              <a:rPr lang="fi-FI" altLang="en-US" dirty="0" err="1" smtClean="0"/>
              <a:t>displaying</a:t>
            </a:r>
            <a:r>
              <a:rPr lang="fi-FI" altLang="en-US" dirty="0" smtClean="0"/>
              <a:t> the </a:t>
            </a:r>
            <a:r>
              <a:rPr lang="fi-FI" altLang="en-US" dirty="0" err="1" smtClean="0"/>
              <a:t>key</a:t>
            </a:r>
            <a:r>
              <a:rPr lang="fi-FI" altLang="en-US" dirty="0" smtClean="0"/>
              <a:t> </a:t>
            </a:r>
            <a:r>
              <a:rPr lang="fi-FI" altLang="en-US" dirty="0" err="1" smtClean="0"/>
              <a:t>information</a:t>
            </a:r>
            <a:r>
              <a:rPr lang="fi-FI" altLang="en-US" dirty="0" smtClean="0"/>
              <a:t>. </a:t>
            </a:r>
            <a:r>
              <a:rPr lang="fi-FI" altLang="en-US" dirty="0" err="1" smtClean="0"/>
              <a:t>Boxes</a:t>
            </a:r>
            <a:r>
              <a:rPr lang="fi-FI" altLang="en-US" dirty="0" smtClean="0"/>
              <a:t> with </a:t>
            </a:r>
            <a:r>
              <a:rPr lang="fi-FI" altLang="en-US" dirty="0" err="1" smtClean="0"/>
              <a:t>underlined</a:t>
            </a:r>
            <a:r>
              <a:rPr lang="fi-FI" altLang="en-US" dirty="0" smtClean="0"/>
              <a:t> </a:t>
            </a:r>
            <a:r>
              <a:rPr lang="fi-FI" altLang="en-US" dirty="0" err="1" smtClean="0"/>
              <a:t>text</a:t>
            </a:r>
            <a:r>
              <a:rPr lang="fi-FI" altLang="en-US" dirty="0" smtClean="0"/>
              <a:t> </a:t>
            </a:r>
            <a:r>
              <a:rPr lang="fi-FI" altLang="en-US" dirty="0" err="1" smtClean="0"/>
              <a:t>are</a:t>
            </a:r>
            <a:r>
              <a:rPr lang="fi-FI" altLang="en-US" dirty="0" smtClean="0"/>
              <a:t> </a:t>
            </a:r>
            <a:r>
              <a:rPr lang="fi-FI" altLang="en-US" dirty="0" err="1" smtClean="0"/>
              <a:t>links</a:t>
            </a:r>
            <a:r>
              <a:rPr lang="fi-FI" altLang="en-US" dirty="0" smtClean="0"/>
              <a:t>, and </a:t>
            </a:r>
            <a:r>
              <a:rPr lang="fi-FI" altLang="en-US" dirty="0" err="1" smtClean="0"/>
              <a:t>by</a:t>
            </a:r>
            <a:r>
              <a:rPr lang="fi-FI" altLang="en-US" dirty="0" smtClean="0"/>
              <a:t> </a:t>
            </a:r>
            <a:r>
              <a:rPr lang="fi-FI" altLang="en-US" dirty="0" err="1" smtClean="0"/>
              <a:t>clicking</a:t>
            </a:r>
            <a:r>
              <a:rPr lang="fi-FI" altLang="en-US" dirty="0" smtClean="0"/>
              <a:t> </a:t>
            </a:r>
            <a:r>
              <a:rPr lang="fi-FI" altLang="en-US" dirty="0" err="1" smtClean="0"/>
              <a:t>them</a:t>
            </a:r>
            <a:r>
              <a:rPr lang="fi-FI" altLang="en-US" dirty="0" smtClean="0"/>
              <a:t> </a:t>
            </a:r>
            <a:r>
              <a:rPr lang="fi-FI" altLang="en-US" dirty="0" err="1" smtClean="0"/>
              <a:t>you</a:t>
            </a:r>
            <a:r>
              <a:rPr lang="fi-FI" altLang="en-US" dirty="0" smtClean="0"/>
              <a:t> </a:t>
            </a:r>
            <a:r>
              <a:rPr lang="fi-FI" altLang="en-US" dirty="0" err="1" smtClean="0"/>
              <a:t>can</a:t>
            </a:r>
            <a:r>
              <a:rPr lang="fi-FI" altLang="en-US" dirty="0" smtClean="0"/>
              <a:t> </a:t>
            </a:r>
            <a:r>
              <a:rPr lang="fi-FI" altLang="en-US" dirty="0" err="1" smtClean="0"/>
              <a:t>quickly</a:t>
            </a:r>
            <a:r>
              <a:rPr lang="fi-FI" altLang="en-US" dirty="0" smtClean="0"/>
              <a:t> </a:t>
            </a:r>
            <a:r>
              <a:rPr lang="fi-FI" altLang="en-US" dirty="0" err="1" smtClean="0"/>
              <a:t>arrive</a:t>
            </a:r>
            <a:r>
              <a:rPr lang="fi-FI" altLang="en-US" dirty="0" smtClean="0"/>
              <a:t> to the </a:t>
            </a:r>
            <a:r>
              <a:rPr lang="fi-FI" altLang="en-US" dirty="0" err="1" smtClean="0"/>
              <a:t>desired</a:t>
            </a:r>
            <a:r>
              <a:rPr lang="fi-FI" altLang="en-US" dirty="0" smtClean="0"/>
              <a:t> </a:t>
            </a:r>
            <a:r>
              <a:rPr lang="fi-FI" altLang="en-US" dirty="0" err="1" smtClean="0"/>
              <a:t>page</a:t>
            </a:r>
            <a:r>
              <a:rPr lang="fi-FI" altLang="en-US" dirty="0" smtClean="0"/>
              <a:t>.</a:t>
            </a:r>
          </a:p>
          <a:p>
            <a:endParaRPr lang="fi-FI" altLang="en-US" dirty="0" smtClean="0"/>
          </a:p>
          <a:p>
            <a:r>
              <a:rPr lang="fi-FI" altLang="en-US" dirty="0" smtClean="0"/>
              <a:t>For </a:t>
            </a:r>
            <a:r>
              <a:rPr lang="fi-FI" altLang="en-US" dirty="0" err="1" smtClean="0"/>
              <a:t>more</a:t>
            </a:r>
            <a:r>
              <a:rPr lang="fi-FI" altLang="en-US" dirty="0" smtClean="0"/>
              <a:t> general </a:t>
            </a:r>
            <a:r>
              <a:rPr lang="fi-FI" altLang="en-US" dirty="0" err="1" smtClean="0"/>
              <a:t>information</a:t>
            </a:r>
            <a:r>
              <a:rPr lang="fi-FI" altLang="en-US" dirty="0" smtClean="0"/>
              <a:t> on REACH and CLP, </a:t>
            </a:r>
            <a:r>
              <a:rPr lang="fi-FI" altLang="en-US" dirty="0" err="1" smtClean="0"/>
              <a:t>consult</a:t>
            </a:r>
            <a:r>
              <a:rPr lang="fi-FI" altLang="en-US" dirty="0" smtClean="0"/>
              <a:t> the </a:t>
            </a:r>
            <a:r>
              <a:rPr lang="fi-FI" altLang="en-US" dirty="0" err="1" smtClean="0"/>
              <a:t>homepage</a:t>
            </a:r>
            <a:r>
              <a:rPr lang="fi-FI" altLang="en-US" dirty="0" smtClean="0"/>
              <a:t> of the ECHA </a:t>
            </a:r>
            <a:r>
              <a:rPr lang="fi-FI" altLang="en-US" dirty="0" err="1" smtClean="0"/>
              <a:t>website</a:t>
            </a:r>
            <a:r>
              <a:rPr lang="fi-FI" altLang="en-US" dirty="0" smtClean="0"/>
              <a:t> at </a:t>
            </a:r>
            <a:r>
              <a:rPr lang="fi-FI" altLang="en-US" dirty="0" err="1" smtClean="0"/>
              <a:t>echa.europa.eu</a:t>
            </a:r>
            <a:r>
              <a:rPr lang="fi-FI" altLang="en-US" dirty="0" smtClean="0"/>
              <a:t> </a:t>
            </a:r>
            <a:endParaRPr lang="en-GB" altLang="en-US" dirty="0" smtClean="0"/>
          </a:p>
        </p:txBody>
      </p:sp>
      <p:sp>
        <p:nvSpPr>
          <p:cNvPr id="4" name="Slide Number Placeholder 3"/>
          <p:cNvSpPr>
            <a:spLocks noGrp="1"/>
          </p:cNvSpPr>
          <p:nvPr>
            <p:ph type="sldNum" sz="quarter" idx="10"/>
          </p:nvPr>
        </p:nvSpPr>
        <p:spPr/>
        <p:txBody>
          <a:bodyPr/>
          <a:lstStyle/>
          <a:p>
            <a:fld id="{99826A76-5F30-4617-9AAC-4F471AEB7A8D}" type="slidenum">
              <a:rPr lang="en-GB" smtClean="0"/>
              <a:t>130</a:t>
            </a:fld>
            <a:endParaRPr lang="en-GB"/>
          </a:p>
        </p:txBody>
      </p:sp>
    </p:spTree>
    <p:extLst>
      <p:ext uri="{BB962C8B-B14F-4D97-AF65-F5344CB8AC3E}">
        <p14:creationId xmlns:p14="http://schemas.microsoft.com/office/powerpoint/2010/main" val="17398354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SDS </a:t>
            </a:r>
            <a:r>
              <a:rPr lang="en-GB" dirty="0" err="1" smtClean="0"/>
              <a:t>eGuide</a:t>
            </a:r>
            <a:r>
              <a:rPr lang="en-GB" dirty="0" smtClean="0"/>
              <a:t> mentioned several times in this</a:t>
            </a:r>
            <a:r>
              <a:rPr lang="en-GB" baseline="0" dirty="0" smtClean="0"/>
              <a:t> presentation. It comes highly recommended.</a:t>
            </a:r>
          </a:p>
          <a:p>
            <a:endParaRPr lang="en-GB" baseline="0" dirty="0" smtClean="0"/>
          </a:p>
          <a:p>
            <a:r>
              <a:rPr lang="en-GB" baseline="0" dirty="0" smtClean="0"/>
              <a:t>Please note, it is aimed at recipients, not compilers, although compilers may also find it useful. It contains SDS and ES examples.</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F8C46B90-FFDE-4F1A-9B7D-5A1B619C1E5B}" type="slidenum">
              <a:rPr lang="en-GB" smtClean="0"/>
              <a:t>131</a:t>
            </a:fld>
            <a:endParaRPr lang="en-GB"/>
          </a:p>
        </p:txBody>
      </p:sp>
    </p:spTree>
    <p:extLst>
      <p:ext uri="{BB962C8B-B14F-4D97-AF65-F5344CB8AC3E}">
        <p14:creationId xmlns:p14="http://schemas.microsoft.com/office/powerpoint/2010/main" val="14945593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CLP 2015, SME support for REACH 2018, making guidance on mixture classiﬁcation easier to navigate and understand, alignment of 5 Directives with CLP, REACH processes including authorisation and much more.</a:t>
            </a:r>
            <a:br>
              <a:rPr lang="en-IE" dirty="0"/>
            </a:br>
            <a:endParaRPr lang="en-IE" dirty="0"/>
          </a:p>
        </p:txBody>
      </p:sp>
      <p:sp>
        <p:nvSpPr>
          <p:cNvPr id="4" name="Slide Number Placeholder 3"/>
          <p:cNvSpPr>
            <a:spLocks noGrp="1"/>
          </p:cNvSpPr>
          <p:nvPr>
            <p:ph type="sldNum" sz="quarter" idx="10"/>
          </p:nvPr>
        </p:nvSpPr>
        <p:spPr/>
        <p:txBody>
          <a:bodyPr/>
          <a:lstStyle/>
          <a:p>
            <a:fld id="{DC65994F-FF3B-4903-B912-C0C2DE5E45DF}" type="slidenum">
              <a:rPr lang="en-IE" smtClean="0"/>
              <a:t>132</a:t>
            </a:fld>
            <a:endParaRPr lang="en-IE"/>
          </a:p>
        </p:txBody>
      </p:sp>
    </p:spTree>
    <p:extLst>
      <p:ext uri="{BB962C8B-B14F-4D97-AF65-F5344CB8AC3E}">
        <p14:creationId xmlns:p14="http://schemas.microsoft.com/office/powerpoint/2010/main" val="905912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Here are the label elements listed in Article 17 of CLP, the basic principles of labelling under CLP are the same as those for the existing CPL, What has changed is the pictograms and terminology from R&amp;S phrases to H&amp;P statements but in essence the same thing. </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There is a new concept within the label elements known as supplemental information which I will explain more about later, but  this is information  consists of what we call EU Leftovers which we were allowed to maintain thanks  to the UNGHS building block approach</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I mention most of these labelling elements in detail aside from the </a:t>
            </a:r>
            <a:r>
              <a:rPr lang="en-US" altLang="en-US" b="1" smtClean="0">
                <a:ea typeface="ＭＳ Ｐゴシック" pitchFamily="34" charset="-128"/>
              </a:rPr>
              <a:t>nominal quantity </a:t>
            </a:r>
            <a:r>
              <a:rPr lang="en-US" altLang="en-US" smtClean="0">
                <a:ea typeface="ＭＳ Ｐゴシック" pitchFamily="34" charset="-128"/>
              </a:rPr>
              <a:t>which is required for products sold to the general public. </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Also the </a:t>
            </a:r>
            <a:r>
              <a:rPr lang="en-US" altLang="en-US" b="1" smtClean="0">
                <a:ea typeface="ＭＳ Ｐゴシック" pitchFamily="34" charset="-128"/>
              </a:rPr>
              <a:t>official language </a:t>
            </a:r>
            <a:r>
              <a:rPr lang="en-US" altLang="en-US" smtClean="0">
                <a:ea typeface="ＭＳ Ｐゴシック" pitchFamily="34" charset="-128"/>
              </a:rPr>
              <a:t>is mentioned here but it has not yet been determined the fate of Ireland’s two official languages so our administrative provisions are not yet in place.   We assume the same rules that applied to our existing CPL Regulations will also apply to CLP</a:t>
            </a:r>
          </a:p>
          <a:p>
            <a:endParaRPr lang="en-US" alt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1687" indent="-285264" eaLnBrk="0" hangingPunct="0">
              <a:defRPr>
                <a:solidFill>
                  <a:schemeClr val="tx1"/>
                </a:solidFill>
                <a:latin typeface="Arial" pitchFamily="34" charset="0"/>
              </a:defRPr>
            </a:lvl2pPr>
            <a:lvl3pPr marL="1141057" indent="-228211" eaLnBrk="0" hangingPunct="0">
              <a:defRPr>
                <a:solidFill>
                  <a:schemeClr val="tx1"/>
                </a:solidFill>
                <a:latin typeface="Arial" pitchFamily="34" charset="0"/>
              </a:defRPr>
            </a:lvl3pPr>
            <a:lvl4pPr marL="1597480" indent="-228211" eaLnBrk="0" hangingPunct="0">
              <a:defRPr>
                <a:solidFill>
                  <a:schemeClr val="tx1"/>
                </a:solidFill>
                <a:latin typeface="Arial" pitchFamily="34" charset="0"/>
              </a:defRPr>
            </a:lvl4pPr>
            <a:lvl5pPr marL="2053902" indent="-228211" eaLnBrk="0" hangingPunct="0">
              <a:defRPr>
                <a:solidFill>
                  <a:schemeClr val="tx1"/>
                </a:solidFill>
                <a:latin typeface="Arial" pitchFamily="34" charset="0"/>
              </a:defRPr>
            </a:lvl5pPr>
            <a:lvl6pPr marL="2510325" indent="-228211" eaLnBrk="0" fontAlgn="base" hangingPunct="0">
              <a:spcBef>
                <a:spcPct val="0"/>
              </a:spcBef>
              <a:spcAft>
                <a:spcPct val="0"/>
              </a:spcAft>
              <a:defRPr>
                <a:solidFill>
                  <a:schemeClr val="tx1"/>
                </a:solidFill>
                <a:latin typeface="Arial" pitchFamily="34" charset="0"/>
              </a:defRPr>
            </a:lvl6pPr>
            <a:lvl7pPr marL="2966748" indent="-228211" eaLnBrk="0" fontAlgn="base" hangingPunct="0">
              <a:spcBef>
                <a:spcPct val="0"/>
              </a:spcBef>
              <a:spcAft>
                <a:spcPct val="0"/>
              </a:spcAft>
              <a:defRPr>
                <a:solidFill>
                  <a:schemeClr val="tx1"/>
                </a:solidFill>
                <a:latin typeface="Arial" pitchFamily="34" charset="0"/>
              </a:defRPr>
            </a:lvl7pPr>
            <a:lvl8pPr marL="3423171" indent="-228211" eaLnBrk="0" fontAlgn="base" hangingPunct="0">
              <a:spcBef>
                <a:spcPct val="0"/>
              </a:spcBef>
              <a:spcAft>
                <a:spcPct val="0"/>
              </a:spcAft>
              <a:defRPr>
                <a:solidFill>
                  <a:schemeClr val="tx1"/>
                </a:solidFill>
                <a:latin typeface="Arial" pitchFamily="34" charset="0"/>
              </a:defRPr>
            </a:lvl8pPr>
            <a:lvl9pPr marL="3879593" indent="-228211" eaLnBrk="0" fontAlgn="base" hangingPunct="0">
              <a:spcBef>
                <a:spcPct val="0"/>
              </a:spcBef>
              <a:spcAft>
                <a:spcPct val="0"/>
              </a:spcAft>
              <a:defRPr>
                <a:solidFill>
                  <a:schemeClr val="tx1"/>
                </a:solidFill>
                <a:latin typeface="Arial" pitchFamily="34" charset="0"/>
              </a:defRPr>
            </a:lvl9pPr>
          </a:lstStyle>
          <a:p>
            <a:pPr eaLnBrk="1" hangingPunct="1"/>
            <a:fld id="{893D76EA-F08C-4658-955D-F0CD9BA919D9}" type="slidenum">
              <a:rPr lang="en-GB" altLang="en-US" smtClean="0">
                <a:latin typeface="Verdana" pitchFamily="34" charset="0"/>
              </a:rPr>
              <a:pPr eaLnBrk="1" hangingPunct="1"/>
              <a:t>19</a:t>
            </a:fld>
            <a:endParaRPr lang="en-GB" altLang="en-US" smtClean="0">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xfrm>
            <a:off x="603040" y="4875610"/>
            <a:ext cx="533019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is a mock up of a CLP label, for the most part the only obvious change is the pictograms.. </a:t>
            </a:r>
          </a:p>
        </p:txBody>
      </p:sp>
      <p:sp>
        <p:nvSpPr>
          <p:cNvPr id="9830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2F2C97C-18A3-4F13-B04D-22E1D4F2EBE1}" type="slidenum">
              <a:rPr lang="en-GB" smtClean="0">
                <a:latin typeface="Verdana" pitchFamily="34" charset="0"/>
              </a:rPr>
              <a:pPr eaLnBrk="1" hangingPunct="1">
                <a:defRPr/>
              </a:pPr>
              <a:t>20</a:t>
            </a:fld>
            <a:endParaRPr lang="en-GB" smtClean="0">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pic>
        <p:nvPicPr>
          <p:cNvPr id="3" name="Picture 2" descr="OPtion 3b title.jpg"/>
          <p:cNvPicPr>
            <a:picLocks noChangeAspect="1"/>
          </p:cNvPicPr>
          <p:nvPr userDrawn="1"/>
        </p:nvPicPr>
        <p:blipFill>
          <a:blip r:embed="rId2"/>
          <a:stretch>
            <a:fillRect/>
          </a:stretch>
        </p:blipFill>
        <p:spPr>
          <a:xfrm>
            <a:off x="-4214" y="-3161"/>
            <a:ext cx="9152428" cy="6864322"/>
          </a:xfrm>
          <a:prstGeom prst="rect">
            <a:avLst/>
          </a:prstGeom>
        </p:spPr>
      </p:pic>
      <p:sp>
        <p:nvSpPr>
          <p:cNvPr id="5" name="Title 1"/>
          <p:cNvSpPr txBox="1">
            <a:spLocks/>
          </p:cNvSpPr>
          <p:nvPr userDrawn="1"/>
        </p:nvSpPr>
        <p:spPr>
          <a:xfrm>
            <a:off x="685800" y="2084387"/>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FF6600"/>
                </a:solidFill>
                <a:latin typeface="Arial"/>
                <a:ea typeface="+mj-ea"/>
                <a:cs typeface="Arial"/>
              </a:defRPr>
            </a:lvl1pPr>
          </a:lstStyle>
          <a:p>
            <a:endParaRPr lang="en-US" sz="4400" dirty="0">
              <a:solidFill>
                <a:schemeClr val="bg1"/>
              </a:solidFill>
            </a:endParaRPr>
          </a:p>
        </p:txBody>
      </p:sp>
      <p:sp>
        <p:nvSpPr>
          <p:cNvPr id="6" name="Subtitle 2"/>
          <p:cNvSpPr>
            <a:spLocks noGrp="1"/>
          </p:cNvSpPr>
          <p:nvPr>
            <p:ph type="subTitle" idx="1"/>
          </p:nvPr>
        </p:nvSpPr>
        <p:spPr>
          <a:xfrm>
            <a:off x="1371600" y="3933056"/>
            <a:ext cx="6400800" cy="1019944"/>
          </a:xfrm>
        </p:spPr>
        <p:txBody>
          <a:bodyPr>
            <a:noAutofit/>
          </a:bodyPr>
          <a:lstStyle>
            <a:lvl1pPr algn="ctr">
              <a:defRPr/>
            </a:lvl1pPr>
          </a:lstStyle>
          <a:p>
            <a:r>
              <a:rPr lang="en-US" sz="2400" smtClean="0">
                <a:solidFill>
                  <a:schemeClr val="accent5">
                    <a:lumMod val="40000"/>
                    <a:lumOff val="60000"/>
                  </a:schemeClr>
                </a:solidFill>
                <a:latin typeface="Arial" pitchFamily="34" charset="0"/>
                <a:cs typeface="Arial" pitchFamily="34" charset="0"/>
              </a:rPr>
              <a:t>Click to edit Master subtitle style</a:t>
            </a:r>
            <a:endParaRPr lang="en-US" sz="2400" dirty="0">
              <a:solidFill>
                <a:schemeClr val="accent5">
                  <a:lumMod val="40000"/>
                  <a:lumOff val="60000"/>
                </a:schemeClr>
              </a:solidFill>
              <a:latin typeface="Arial" pitchFamily="34" charset="0"/>
              <a:cs typeface="Arial" pitchFamily="34" charset="0"/>
            </a:endParaRPr>
          </a:p>
        </p:txBody>
      </p:sp>
      <p:sp>
        <p:nvSpPr>
          <p:cNvPr id="7" name="Title Placeholder 1"/>
          <p:cNvSpPr txBox="1">
            <a:spLocks/>
          </p:cNvSpPr>
          <p:nvPr userDrawn="1"/>
        </p:nvSpPr>
        <p:spPr>
          <a:xfrm>
            <a:off x="609600" y="224789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FF6600"/>
                </a:solidFill>
                <a:latin typeface="Arial"/>
                <a:ea typeface="+mj-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01872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267200"/>
          </a:xfrm>
        </p:spPr>
        <p:txBody>
          <a:bodyPr vert="eaVert"/>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1"/>
            <a:ext cx="2057400" cy="5334000"/>
          </a:xfrm>
        </p:spPr>
        <p:txBody>
          <a:bodyPr vert="eaVert"/>
          <a:lstStyle>
            <a:lvl1pPr algn="l">
              <a:defRPr sz="24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533400"/>
            <a:ext cx="6019800" cy="5592763"/>
          </a:xfrm>
        </p:spPr>
        <p:txBody>
          <a:bodyPr vert="eaVert">
            <a:normAutofit/>
          </a:bodyPr>
          <a:lstStyle>
            <a:lvl1pPr>
              <a:defRPr sz="1200"/>
            </a:lvl1pPr>
            <a:lvl2pPr>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pic>
        <p:nvPicPr>
          <p:cNvPr id="3" name="Picture 2" descr="OPtion 3b title.jpg"/>
          <p:cNvPicPr>
            <a:picLocks noChangeAspect="1"/>
          </p:cNvPicPr>
          <p:nvPr userDrawn="1"/>
        </p:nvPicPr>
        <p:blipFill>
          <a:blip r:embed="rId2"/>
          <a:stretch>
            <a:fillRect/>
          </a:stretch>
        </p:blipFill>
        <p:spPr>
          <a:xfrm>
            <a:off x="-4214" y="-3161"/>
            <a:ext cx="9152428" cy="6864322"/>
          </a:xfrm>
          <a:prstGeom prst="rect">
            <a:avLst/>
          </a:prstGeom>
        </p:spPr>
      </p:pic>
      <p:sp>
        <p:nvSpPr>
          <p:cNvPr id="5" name="Title 1"/>
          <p:cNvSpPr txBox="1">
            <a:spLocks/>
          </p:cNvSpPr>
          <p:nvPr userDrawn="1"/>
        </p:nvSpPr>
        <p:spPr>
          <a:xfrm>
            <a:off x="685800" y="1772817"/>
            <a:ext cx="7772400" cy="29523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FF6600"/>
                </a:solidFill>
                <a:latin typeface="Arial"/>
                <a:ea typeface="+mj-ea"/>
                <a:cs typeface="Arial"/>
              </a:defRPr>
            </a:lvl1pPr>
          </a:lstStyle>
          <a:p>
            <a:r>
              <a:rPr lang="en-GB" sz="4800" smtClean="0">
                <a:solidFill>
                  <a:schemeClr val="bg1"/>
                </a:solidFill>
              </a:rPr>
              <a:t>Thank you</a:t>
            </a:r>
            <a:endParaRPr lang="en-US" sz="4800" dirty="0">
              <a:solidFill>
                <a:schemeClr val="bg1"/>
              </a:solidFill>
            </a:endParaRPr>
          </a:p>
        </p:txBody>
      </p:sp>
    </p:spTree>
    <p:extLst>
      <p:ext uri="{BB962C8B-B14F-4D97-AF65-F5344CB8AC3E}">
        <p14:creationId xmlns:p14="http://schemas.microsoft.com/office/powerpoint/2010/main" val="95454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xt_slide_1">
    <p:spTree>
      <p:nvGrpSpPr>
        <p:cNvPr id="1" name=""/>
        <p:cNvGrpSpPr/>
        <p:nvPr/>
      </p:nvGrpSpPr>
      <p:grpSpPr>
        <a:xfrm>
          <a:off x="0" y="0"/>
          <a:ext cx="0" cy="0"/>
          <a:chOff x="0" y="0"/>
          <a:chExt cx="0" cy="0"/>
        </a:xfrm>
      </p:grpSpPr>
      <p:sp>
        <p:nvSpPr>
          <p:cNvPr id="4" name="Suorakulmio 5"/>
          <p:cNvSpPr>
            <a:spLocks noChangeArrowheads="1"/>
          </p:cNvSpPr>
          <p:nvPr userDrawn="1"/>
        </p:nvSpPr>
        <p:spPr bwMode="auto">
          <a:xfrm>
            <a:off x="-92075" y="-26988"/>
            <a:ext cx="9253538" cy="6884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bg1"/>
                </a:solidFill>
                <a:latin typeface="Verdana" pitchFamily="34" charset="0"/>
                <a:ea typeface="ＭＳ Ｐゴシック" pitchFamily="34" charset="-128"/>
              </a:defRPr>
            </a:lvl1pPr>
            <a:lvl2pPr marL="742950" indent="-285750" eaLnBrk="0" hangingPunct="0">
              <a:defRPr sz="1400">
                <a:solidFill>
                  <a:schemeClr val="bg1"/>
                </a:solidFill>
                <a:latin typeface="Verdana" pitchFamily="34" charset="0"/>
                <a:ea typeface="ＭＳ Ｐゴシック" pitchFamily="34" charset="-128"/>
              </a:defRPr>
            </a:lvl2pPr>
            <a:lvl3pPr marL="1143000" indent="-228600" eaLnBrk="0" hangingPunct="0">
              <a:defRPr sz="1400">
                <a:solidFill>
                  <a:schemeClr val="bg1"/>
                </a:solidFill>
                <a:latin typeface="Verdana" pitchFamily="34" charset="0"/>
                <a:ea typeface="ＭＳ Ｐゴシック" pitchFamily="34" charset="-128"/>
              </a:defRPr>
            </a:lvl3pPr>
            <a:lvl4pPr marL="1600200" indent="-228600" eaLnBrk="0" hangingPunct="0">
              <a:defRPr sz="1400">
                <a:solidFill>
                  <a:schemeClr val="bg1"/>
                </a:solidFill>
                <a:latin typeface="Verdana" pitchFamily="34" charset="0"/>
                <a:ea typeface="ＭＳ Ｐゴシック" pitchFamily="34" charset="-128"/>
              </a:defRPr>
            </a:lvl4pPr>
            <a:lvl5pPr marL="2057400" indent="-228600" eaLnBrk="0" hangingPunct="0">
              <a:defRPr sz="1400">
                <a:solidFill>
                  <a:schemeClr val="bg1"/>
                </a:solidFill>
                <a:latin typeface="Verdana" pitchFamily="34" charset="0"/>
                <a:ea typeface="ＭＳ Ｐゴシック" pitchFamily="34" charset="-128"/>
              </a:defRPr>
            </a:lvl5pPr>
            <a:lvl6pPr marL="2514600" indent="-228600" eaLnBrk="0" fontAlgn="base" hangingPunct="0">
              <a:spcBef>
                <a:spcPct val="25000"/>
              </a:spcBef>
              <a:spcAft>
                <a:spcPct val="0"/>
              </a:spcAft>
              <a:defRPr sz="1400">
                <a:solidFill>
                  <a:schemeClr val="bg1"/>
                </a:solidFill>
                <a:latin typeface="Verdana" pitchFamily="34" charset="0"/>
                <a:ea typeface="ＭＳ Ｐゴシック" pitchFamily="34" charset="-128"/>
              </a:defRPr>
            </a:lvl6pPr>
            <a:lvl7pPr marL="2971800" indent="-228600" eaLnBrk="0" fontAlgn="base" hangingPunct="0">
              <a:spcBef>
                <a:spcPct val="25000"/>
              </a:spcBef>
              <a:spcAft>
                <a:spcPct val="0"/>
              </a:spcAft>
              <a:defRPr sz="1400">
                <a:solidFill>
                  <a:schemeClr val="bg1"/>
                </a:solidFill>
                <a:latin typeface="Verdana" pitchFamily="34" charset="0"/>
                <a:ea typeface="ＭＳ Ｐゴシック" pitchFamily="34" charset="-128"/>
              </a:defRPr>
            </a:lvl7pPr>
            <a:lvl8pPr marL="3429000" indent="-228600" eaLnBrk="0" fontAlgn="base" hangingPunct="0">
              <a:spcBef>
                <a:spcPct val="25000"/>
              </a:spcBef>
              <a:spcAft>
                <a:spcPct val="0"/>
              </a:spcAft>
              <a:defRPr sz="1400">
                <a:solidFill>
                  <a:schemeClr val="bg1"/>
                </a:solidFill>
                <a:latin typeface="Verdana" pitchFamily="34" charset="0"/>
                <a:ea typeface="ＭＳ Ｐゴシック" pitchFamily="34" charset="-128"/>
              </a:defRPr>
            </a:lvl8pPr>
            <a:lvl9pPr marL="3886200" indent="-228600" eaLnBrk="0" fontAlgn="base" hangingPunct="0">
              <a:spcBef>
                <a:spcPct val="25000"/>
              </a:spcBef>
              <a:spcAft>
                <a:spcPct val="0"/>
              </a:spcAft>
              <a:defRPr sz="1400">
                <a:solidFill>
                  <a:schemeClr val="bg1"/>
                </a:solidFill>
                <a:latin typeface="Verdana" pitchFamily="34" charset="0"/>
                <a:ea typeface="ＭＳ Ｐゴシック" pitchFamily="34" charset="-128"/>
              </a:defRPr>
            </a:lvl9pPr>
          </a:lstStyle>
          <a:p>
            <a:pPr eaLnBrk="1" hangingPunct="1">
              <a:spcBef>
                <a:spcPct val="20000"/>
              </a:spcBef>
              <a:buFontTx/>
              <a:buChar char="•"/>
              <a:defRPr/>
            </a:pPr>
            <a:endParaRPr lang="en-GB" altLang="it-IT" sz="2800" smtClean="0">
              <a:solidFill>
                <a:srgbClr val="0046AD"/>
              </a:solidFill>
              <a:cs typeface="Arial" charset="0"/>
            </a:endParaRPr>
          </a:p>
        </p:txBody>
      </p:sp>
    </p:spTree>
    <p:extLst>
      <p:ext uri="{BB962C8B-B14F-4D97-AF65-F5344CB8AC3E}">
        <p14:creationId xmlns:p14="http://schemas.microsoft.com/office/powerpoint/2010/main" val="17306492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_slide_1">
    <p:spTree>
      <p:nvGrpSpPr>
        <p:cNvPr id="1" name=""/>
        <p:cNvGrpSpPr/>
        <p:nvPr/>
      </p:nvGrpSpPr>
      <p:grpSpPr>
        <a:xfrm>
          <a:off x="0" y="0"/>
          <a:ext cx="0" cy="0"/>
          <a:chOff x="0" y="0"/>
          <a:chExt cx="0" cy="0"/>
        </a:xfrm>
      </p:grpSpPr>
      <p:sp>
        <p:nvSpPr>
          <p:cNvPr id="6" name="Suorakulmio 5"/>
          <p:cNvSpPr/>
          <p:nvPr userDrawn="1"/>
        </p:nvSpPr>
        <p:spPr bwMode="auto">
          <a:xfrm>
            <a:off x="-91396" y="-27384"/>
            <a:ext cx="9252520" cy="688538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FontTx/>
              <a:buChar char="•"/>
            </a:pPr>
            <a:endParaRPr lang="en-GB" sz="2800">
              <a:solidFill>
                <a:srgbClr val="0046AD"/>
              </a:solidFill>
              <a:ea typeface="ＭＳ Ｐゴシック" charset="0"/>
              <a:cs typeface="Arial" charset="0"/>
            </a:endParaRPr>
          </a:p>
        </p:txBody>
      </p:sp>
      <p:sp>
        <p:nvSpPr>
          <p:cNvPr id="5" name="Rectangle 6"/>
          <p:cNvSpPr>
            <a:spLocks noGrp="1" noChangeArrowheads="1"/>
          </p:cNvSpPr>
          <p:nvPr>
            <p:ph type="sldNum" sz="quarter" idx="4"/>
          </p:nvPr>
        </p:nvSpPr>
        <p:spPr bwMode="auto">
          <a:xfrm>
            <a:off x="7164288" y="6552000"/>
            <a:ext cx="14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0"/>
              </a:spcBef>
              <a:buFontTx/>
              <a:buNone/>
              <a:defRPr sz="1000">
                <a:solidFill>
                  <a:schemeClr val="tx1"/>
                </a:solidFill>
                <a:latin typeface="+mn-lt"/>
              </a:defRPr>
            </a:lvl1pPr>
          </a:lstStyle>
          <a:p>
            <a:pPr fontAlgn="base">
              <a:spcAft>
                <a:spcPct val="0"/>
              </a:spcAft>
            </a:pPr>
            <a:fld id="{7B796C47-DF68-4277-A93B-5EBFC252729C}" type="slidenum">
              <a:rPr lang="en-GB" smtClean="0">
                <a:solidFill>
                  <a:prstClr val="black"/>
                </a:solidFill>
                <a:ea typeface="ＭＳ Ｐゴシック" charset="-128"/>
              </a:rPr>
              <a:pPr fontAlgn="base">
                <a:spcAft>
                  <a:spcPct val="0"/>
                </a:spcAft>
              </a:pPr>
              <a:t>‹#›</a:t>
            </a:fld>
            <a:endParaRPr lang="en-GB">
              <a:solidFill>
                <a:prstClr val="black"/>
              </a:solidFill>
              <a:ea typeface="ＭＳ Ｐゴシック" charset="-128"/>
            </a:endParaRPr>
          </a:p>
        </p:txBody>
      </p:sp>
      <p:pic>
        <p:nvPicPr>
          <p:cNvPr id="10" name="Picture 12" descr="ECHA_logo_4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750" y="333375"/>
            <a:ext cx="2057400" cy="53975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in paikkamerkki 12"/>
          <p:cNvSpPr>
            <a:spLocks noGrp="1"/>
          </p:cNvSpPr>
          <p:nvPr>
            <p:ph type="body" sz="quarter" idx="11" hasCustomPrompt="1"/>
          </p:nvPr>
        </p:nvSpPr>
        <p:spPr>
          <a:xfrm>
            <a:off x="540000" y="1260000"/>
            <a:ext cx="8064000" cy="540000"/>
          </a:xfrm>
          <a:prstGeom prst="rect">
            <a:avLst/>
          </a:prstGeom>
        </p:spPr>
        <p:txBody>
          <a:bodyPr/>
          <a:lstStyle>
            <a:lvl1pPr marL="0" indent="0">
              <a:buNone/>
              <a:defRPr sz="3000" b="1" baseline="0">
                <a:solidFill>
                  <a:srgbClr val="0046AD"/>
                </a:solidFill>
                <a:latin typeface="Verdana" pitchFamily="34" charset="0"/>
              </a:defRPr>
            </a:lvl1pPr>
          </a:lstStyle>
          <a:p>
            <a:pPr lvl="0"/>
            <a:r>
              <a:rPr lang="en-GB" noProof="0" dirty="0" smtClean="0"/>
              <a:t>Title of sub page/Conclusions</a:t>
            </a:r>
            <a:endParaRPr lang="en-GB" noProof="0" dirty="0"/>
          </a:p>
        </p:txBody>
      </p:sp>
      <p:sp>
        <p:nvSpPr>
          <p:cNvPr id="15" name="Tekstin paikkamerkki 14"/>
          <p:cNvSpPr>
            <a:spLocks noGrp="1"/>
          </p:cNvSpPr>
          <p:nvPr>
            <p:ph type="body" sz="quarter" idx="12" hasCustomPrompt="1"/>
          </p:nvPr>
        </p:nvSpPr>
        <p:spPr>
          <a:xfrm>
            <a:off x="540000" y="2340000"/>
            <a:ext cx="8064000" cy="3960000"/>
          </a:xfrm>
          <a:prstGeom prst="rect">
            <a:avLst/>
          </a:prstGeom>
        </p:spPr>
        <p:txBody>
          <a:bodyPr/>
          <a:lstStyle>
            <a:lvl1pPr>
              <a:defRPr sz="2400">
                <a:solidFill>
                  <a:schemeClr val="tx1"/>
                </a:solidFill>
                <a:latin typeface="+mn-lt"/>
                <a:cs typeface="Arial" pitchFamily="34" charset="0"/>
              </a:defRPr>
            </a:lvl1pPr>
            <a:lvl2pPr marL="742950" indent="-285750">
              <a:buFont typeface="Arial" pitchFamily="34" charset="0"/>
              <a:buChar char="•"/>
              <a:defRPr sz="2000" baseline="0">
                <a:solidFill>
                  <a:schemeClr val="tx1"/>
                </a:solidFill>
                <a:latin typeface="+mn-lt"/>
                <a:cs typeface="Arial" pitchFamily="34" charset="0"/>
              </a:defRPr>
            </a:lvl2pPr>
            <a:lvl3pPr marL="1200150" indent="-285750">
              <a:buFont typeface="Arial" pitchFamily="34" charset="0"/>
              <a:buChar char="•"/>
              <a:defRPr sz="1600">
                <a:solidFill>
                  <a:schemeClr val="tx1"/>
                </a:solidFill>
                <a:latin typeface="+mn-lt"/>
                <a:cs typeface="Arial" pitchFamily="34" charset="0"/>
              </a:defRPr>
            </a:lvl3pPr>
          </a:lstStyle>
          <a:p>
            <a:pPr lvl="0"/>
            <a:r>
              <a:rPr lang="en-GB" noProof="0" dirty="0" smtClean="0"/>
              <a:t>First Level Style</a:t>
            </a:r>
          </a:p>
          <a:p>
            <a:pPr lvl="1"/>
            <a:r>
              <a:rPr lang="en-GB" noProof="0" dirty="0" smtClean="0"/>
              <a:t>Second Level Style</a:t>
            </a:r>
          </a:p>
          <a:p>
            <a:pPr lvl="2"/>
            <a:r>
              <a:rPr lang="en-GB" noProof="0" dirty="0" smtClean="0"/>
              <a:t>Third Level Style</a:t>
            </a:r>
          </a:p>
          <a:p>
            <a:pPr lvl="0"/>
            <a:r>
              <a:rPr lang="en-GB" noProof="0" dirty="0" smtClean="0"/>
              <a:t>First Level Style</a:t>
            </a:r>
          </a:p>
          <a:p>
            <a:pPr lvl="1"/>
            <a:r>
              <a:rPr lang="en-GB" noProof="0" dirty="0" smtClean="0"/>
              <a:t>Second Level Style</a:t>
            </a:r>
          </a:p>
          <a:p>
            <a:pPr lvl="2"/>
            <a:r>
              <a:rPr lang="en-GB" noProof="0" dirty="0" smtClean="0"/>
              <a:t>Third Level Style</a:t>
            </a:r>
          </a:p>
          <a:p>
            <a:pPr lvl="0"/>
            <a:r>
              <a:rPr lang="en-GB" noProof="0" dirty="0" smtClean="0"/>
              <a:t>First Level Style</a:t>
            </a:r>
          </a:p>
          <a:p>
            <a:pPr lvl="1"/>
            <a:r>
              <a:rPr lang="en-GB" noProof="0" dirty="0" smtClean="0"/>
              <a:t>Second Level Style</a:t>
            </a:r>
          </a:p>
          <a:p>
            <a:pPr lvl="2"/>
            <a:r>
              <a:rPr lang="en-GB" noProof="0" dirty="0" smtClean="0"/>
              <a:t>Third Level Style</a:t>
            </a:r>
          </a:p>
          <a:p>
            <a:pPr lvl="2"/>
            <a:endParaRPr lang="en-GB" noProof="0" dirty="0"/>
          </a:p>
        </p:txBody>
      </p:sp>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9838" y="6525344"/>
            <a:ext cx="158432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50600"/>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792412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723587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574776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228177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892269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4" name="Footer Placeholder 3"/>
          <p:cNvSpPr>
            <a:spLocks noGrp="1"/>
          </p:cNvSpPr>
          <p:nvPr>
            <p:ph type="ftr" sz="quarter" idx="11"/>
          </p:nvPr>
        </p:nvSpPr>
        <p:spPr/>
        <p:txBody>
          <a:bodyPr/>
          <a:lstStyle/>
          <a:p>
            <a:endParaRPr lang="en-IE">
              <a:solidFill>
                <a:prstClr val="black">
                  <a:tint val="75000"/>
                </a:prstClr>
              </a:solidFill>
            </a:endParaRPr>
          </a:p>
        </p:txBody>
      </p:sp>
      <p:sp>
        <p:nvSpPr>
          <p:cNvPr id="5" name="Slide Number Placeholder 4"/>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515279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546581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09821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039946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201753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132070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792412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723587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57477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EF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540000" indent="-457200">
              <a:buSzPct val="140000"/>
              <a:buFont typeface="Arial"/>
              <a:buChar char="•"/>
              <a:defRPr/>
            </a:lvl1pPr>
            <a:lvl2pPr marL="540000" indent="-457200">
              <a:buSzPct val="140000"/>
              <a:buFont typeface="Arial"/>
              <a:buChar char="•"/>
              <a:defRPr/>
            </a:lvl2pPr>
            <a:lvl3pPr marL="540000" indent="-457200">
              <a:buSzPct val="140000"/>
              <a:buFont typeface="Arial"/>
              <a:buChar char="•"/>
              <a:defRPr/>
            </a:lvl3pPr>
            <a:lvl4pPr marL="540000" indent="-457200">
              <a:buSzPct val="140000"/>
              <a:buFont typeface="Arial"/>
              <a:buChar char="•"/>
              <a:defRPr/>
            </a:lvl4pPr>
            <a:lvl5pPr marL="540000" indent="-457200">
              <a:buSzPct val="140000"/>
              <a:buFont typeface="Arial"/>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228177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892269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4" name="Footer Placeholder 3"/>
          <p:cNvSpPr>
            <a:spLocks noGrp="1"/>
          </p:cNvSpPr>
          <p:nvPr>
            <p:ph type="ftr" sz="quarter" idx="11"/>
          </p:nvPr>
        </p:nvSpPr>
        <p:spPr/>
        <p:txBody>
          <a:bodyPr/>
          <a:lstStyle/>
          <a:p>
            <a:endParaRPr lang="en-IE">
              <a:solidFill>
                <a:prstClr val="black">
                  <a:tint val="75000"/>
                </a:prstClr>
              </a:solidFill>
            </a:endParaRPr>
          </a:p>
        </p:txBody>
      </p:sp>
      <p:sp>
        <p:nvSpPr>
          <p:cNvPr id="5" name="Slide Number Placeholder 4"/>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515279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546581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09821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039946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201753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537CACD3-773F-4FD9-9E4F-82A94A5172DB}" type="datetimeFigureOut">
              <a:rPr lang="en-IE" smtClean="0">
                <a:solidFill>
                  <a:prstClr val="black">
                    <a:tint val="75000"/>
                  </a:prstClr>
                </a:solidFill>
              </a:rPr>
              <a:pPr/>
              <a:t>04/11/2016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3164CACE-2ABA-4FDB-AD8C-883D92B9729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13207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267200"/>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600" b="1">
                <a:solidFill>
                  <a:srgbClr val="FF6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1600" b="1">
                <a:solidFill>
                  <a:srgbClr val="FF6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92525"/>
          </a:xfrm>
        </p:spPr>
        <p:txBody>
          <a:bodyPr/>
          <a:lstStyle>
            <a:lvl1pPr>
              <a:defRPr sz="1400"/>
            </a:lvl1pPr>
            <a:lvl2pPr>
              <a:defRPr sz="1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435101"/>
            <a:ext cx="5111750" cy="4508500"/>
          </a:xfrm>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EF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7">
            <a:extLst>
              <a:ext uri="{28A0092B-C50C-407E-A947-70E740481C1C}">
                <a14:useLocalDpi xmlns:a14="http://schemas.microsoft.com/office/drawing/2010/main" val="0"/>
              </a:ext>
            </a:extLst>
          </a:blip>
          <a:srcRect b="93580"/>
          <a:stretch/>
        </p:blipFill>
        <p:spPr>
          <a:xfrm>
            <a:off x="0" y="0"/>
            <a:ext cx="9144000" cy="440267"/>
          </a:xfrm>
          <a:prstGeom prst="rect">
            <a:avLst/>
          </a:prstGeom>
        </p:spPr>
      </p:pic>
      <p:pic>
        <p:nvPicPr>
          <p:cNvPr id="5" name="Picture 4"/>
          <p:cNvPicPr>
            <a:picLocks noChangeAspect="1"/>
          </p:cNvPicPr>
          <p:nvPr/>
        </p:nvPicPr>
        <p:blipFill rotWithShape="1">
          <a:blip r:embed="rId17">
            <a:extLst>
              <a:ext uri="{28A0092B-C50C-407E-A947-70E740481C1C}">
                <a14:useLocalDpi xmlns:a14="http://schemas.microsoft.com/office/drawing/2010/main" val="0"/>
              </a:ext>
            </a:extLst>
          </a:blip>
          <a:srcRect t="91990"/>
          <a:stretch/>
        </p:blipFill>
        <p:spPr>
          <a:xfrm>
            <a:off x="0" y="6308724"/>
            <a:ext cx="9144000" cy="549275"/>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wrap="square" lIns="91440" tIns="45720" rIns="91440" bIns="45720" rtlCol="0">
            <a:normAutofit/>
          </a:bodyPr>
          <a:lstStyle/>
          <a:p>
            <a:pPr lvl="0"/>
            <a:r>
              <a:rPr lang="en-US" dirty="0" smtClean="0"/>
              <a:t>Click to edit</a:t>
            </a:r>
            <a:endParaRPr lang="en-US" dirty="0"/>
          </a:p>
        </p:txBody>
      </p:sp>
      <p:pic>
        <p:nvPicPr>
          <p:cNvPr id="6" name="Picture 5"/>
          <p:cNvPicPr>
            <a:picLocks noChangeAspect="1"/>
          </p:cNvPicPr>
          <p:nvPr/>
        </p:nvPicPr>
        <p:blipFill rotWithShape="1">
          <a:blip r:embed="rId17">
            <a:extLst>
              <a:ext uri="{28A0092B-C50C-407E-A947-70E740481C1C}">
                <a14:useLocalDpi xmlns:a14="http://schemas.microsoft.com/office/drawing/2010/main" val="0"/>
              </a:ext>
            </a:extLst>
          </a:blip>
          <a:srcRect l="83075" t="86749" b="2346"/>
          <a:stretch/>
        </p:blipFill>
        <p:spPr>
          <a:xfrm>
            <a:off x="7596336" y="5949280"/>
            <a:ext cx="1547664" cy="747853"/>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75" r:id="rId14"/>
    <p:sldLayoutId id="2147483676" r:id="rId15"/>
  </p:sldLayoutIdLst>
  <p:txStyles>
    <p:titleStyle>
      <a:lvl1pPr algn="ctr" defTabSz="457200" rtl="0" eaLnBrk="1" latinLnBrk="0" hangingPunct="1">
        <a:spcBef>
          <a:spcPct val="0"/>
        </a:spcBef>
        <a:buNone/>
        <a:defRPr sz="3200" b="1" kern="1200">
          <a:solidFill>
            <a:srgbClr val="FF6600"/>
          </a:solidFill>
          <a:latin typeface="Arial"/>
          <a:ea typeface="+mj-ea"/>
          <a:cs typeface="Arial"/>
        </a:defRPr>
      </a:lvl1pPr>
    </p:titleStyle>
    <p:bodyStyle>
      <a:lvl1pPr marL="0" indent="0" algn="l" defTabSz="457200" rtl="0" eaLnBrk="1" latinLnBrk="0" hangingPunct="1">
        <a:spcBef>
          <a:spcPct val="20000"/>
        </a:spcBef>
        <a:spcAft>
          <a:spcPts val="0"/>
        </a:spcAft>
        <a:buClr>
          <a:srgbClr val="FF6600"/>
        </a:buClr>
        <a:buSzPct val="140000"/>
        <a:buFontTx/>
        <a:buNone/>
        <a:defRPr sz="1800" kern="1200" baseline="0">
          <a:solidFill>
            <a:schemeClr val="tx1"/>
          </a:solidFill>
          <a:latin typeface="+mn-lt"/>
          <a:ea typeface="+mn-ea"/>
          <a:cs typeface="+mn-cs"/>
        </a:defRPr>
      </a:lvl1pPr>
      <a:lvl2pPr marL="914400" indent="-457200" algn="l" defTabSz="457200" rtl="0" eaLnBrk="1" latinLnBrk="0" hangingPunct="1">
        <a:spcBef>
          <a:spcPct val="20000"/>
        </a:spcBef>
        <a:spcAft>
          <a:spcPts val="0"/>
        </a:spcAft>
        <a:buClr>
          <a:srgbClr val="FF6600"/>
        </a:buClr>
        <a:buFont typeface="Arial"/>
        <a:buNone/>
        <a:defRPr sz="1800" kern="1200">
          <a:solidFill>
            <a:schemeClr val="tx1"/>
          </a:solidFill>
          <a:latin typeface="+mn-lt"/>
          <a:ea typeface="+mn-ea"/>
          <a:cs typeface="+mn-cs"/>
        </a:defRPr>
      </a:lvl2pPr>
      <a:lvl3pPr marL="1371600" indent="-457200" algn="l" defTabSz="457200" rtl="0" eaLnBrk="1" latinLnBrk="0" hangingPunct="1">
        <a:spcBef>
          <a:spcPct val="20000"/>
        </a:spcBef>
        <a:spcAft>
          <a:spcPts val="0"/>
        </a:spcAft>
        <a:buClr>
          <a:srgbClr val="FF6600"/>
        </a:buClr>
        <a:buFont typeface="Arial"/>
        <a:buNone/>
        <a:defRPr sz="1800" kern="1200">
          <a:solidFill>
            <a:schemeClr val="tx1"/>
          </a:solidFill>
          <a:latin typeface="+mn-lt"/>
          <a:ea typeface="+mn-ea"/>
          <a:cs typeface="+mn-cs"/>
        </a:defRPr>
      </a:lvl3pPr>
      <a:lvl4pPr marL="1828800" indent="-457200" algn="l" defTabSz="457200" rtl="0" eaLnBrk="1" latinLnBrk="0" hangingPunct="1">
        <a:spcBef>
          <a:spcPct val="20000"/>
        </a:spcBef>
        <a:spcAft>
          <a:spcPts val="0"/>
        </a:spcAft>
        <a:buClr>
          <a:srgbClr val="FF6600"/>
        </a:buClr>
        <a:buFont typeface="Arial"/>
        <a:buNone/>
        <a:defRPr sz="1800" kern="1200">
          <a:solidFill>
            <a:schemeClr val="tx1"/>
          </a:solidFill>
          <a:latin typeface="+mn-lt"/>
          <a:ea typeface="+mn-ea"/>
          <a:cs typeface="+mn-cs"/>
        </a:defRPr>
      </a:lvl4pPr>
      <a:lvl5pPr marL="2286000" indent="-457200" algn="l" defTabSz="457200" rtl="0" eaLnBrk="1" latinLnBrk="0" hangingPunct="1">
        <a:spcBef>
          <a:spcPct val="20000"/>
        </a:spcBef>
        <a:spcAft>
          <a:spcPts val="0"/>
        </a:spcAft>
        <a:buClr>
          <a:srgbClr val="FF6600"/>
        </a:buClr>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37CACD3-773F-4FD9-9E4F-82A94A5172DB}" type="datetimeFigureOut">
              <a:rPr lang="en-IE" smtClean="0">
                <a:solidFill>
                  <a:prstClr val="black">
                    <a:tint val="75000"/>
                  </a:prstClr>
                </a:solidFill>
              </a:rPr>
              <a:pPr defTabSz="914400"/>
              <a:t>04/11/2016</a:t>
            </a:fld>
            <a:endParaRPr lang="en-I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I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164CACE-2ABA-4FDB-AD8C-883D92B97299}" type="slidenum">
              <a:rPr lang="en-IE" smtClean="0">
                <a:solidFill>
                  <a:prstClr val="black">
                    <a:tint val="75000"/>
                  </a:prstClr>
                </a:solidFill>
              </a:rPr>
              <a:pPr defTabSz="914400"/>
              <a:t>‹#›</a:t>
            </a:fld>
            <a:endParaRPr lang="en-IE">
              <a:solidFill>
                <a:prstClr val="black">
                  <a:tint val="75000"/>
                </a:prstClr>
              </a:solidFill>
            </a:endParaRPr>
          </a:p>
        </p:txBody>
      </p:sp>
    </p:spTree>
    <p:extLst>
      <p:ext uri="{BB962C8B-B14F-4D97-AF65-F5344CB8AC3E}">
        <p14:creationId xmlns:p14="http://schemas.microsoft.com/office/powerpoint/2010/main" val="9163762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37CACD3-773F-4FD9-9E4F-82A94A5172DB}" type="datetimeFigureOut">
              <a:rPr lang="en-IE" smtClean="0">
                <a:solidFill>
                  <a:prstClr val="black">
                    <a:tint val="75000"/>
                  </a:prstClr>
                </a:solidFill>
              </a:rPr>
              <a:pPr defTabSz="914400"/>
              <a:t>04/11/2016</a:t>
            </a:fld>
            <a:endParaRPr lang="en-I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I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164CACE-2ABA-4FDB-AD8C-883D92B97299}" type="slidenum">
              <a:rPr lang="en-IE" smtClean="0">
                <a:solidFill>
                  <a:prstClr val="black">
                    <a:tint val="75000"/>
                  </a:prstClr>
                </a:solidFill>
              </a:rPr>
              <a:pPr defTabSz="914400"/>
              <a:t>‹#›</a:t>
            </a:fld>
            <a:endParaRPr lang="en-IE">
              <a:solidFill>
                <a:prstClr val="black">
                  <a:tint val="75000"/>
                </a:prstClr>
              </a:solidFill>
            </a:endParaRPr>
          </a:p>
        </p:txBody>
      </p:sp>
    </p:spTree>
    <p:extLst>
      <p:ext uri="{BB962C8B-B14F-4D97-AF65-F5344CB8AC3E}">
        <p14:creationId xmlns:p14="http://schemas.microsoft.com/office/powerpoint/2010/main" val="9163762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36.png"/></Relationships>
</file>

<file path=ppt/slides/_rels/slide10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39.png"/><Relationship Id="rId5" Type="http://schemas.openxmlformats.org/officeDocument/2006/relationships/image" Target="../media/image93.emf"/><Relationship Id="rId4" Type="http://schemas.openxmlformats.org/officeDocument/2006/relationships/oleObject" Target="../embeddings/oleObject2.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40.png"/></Relationships>
</file>

<file path=ppt/slides/_rels/slide10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echa.europa.eu/information-on-chemicals" TargetMode="Externa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5.png"/><Relationship Id="rId1" Type="http://schemas.openxmlformats.org/officeDocument/2006/relationships/slideLayout" Target="../slideLayouts/slideLayout15.xml"/><Relationship Id="rId4" Type="http://schemas.openxmlformats.org/officeDocument/2006/relationships/image" Target="../media/image146.png"/></Relationships>
</file>

<file path=ppt/slides/_rels/slide11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echa.europa.eu/information-on-chemicals/cl-inventory-database" TargetMode="Externa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hyperlink" Target="http://view.pagetiger.com/ECHAeGuide1-1/Issue1/" TargetMode="External"/><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160.png"/></Relationships>
</file>

<file path=ppt/slides/_rels/slide1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echa.europa.eu/information-on-chemicals/cl-inventory-database/-/discli/details/105223"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5.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echa.europa.eu/web/guest/substance-information/-/substanceinfo/100.060.021" TargetMode="Externa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eg"/><Relationship Id="rId7" Type="http://schemas.openxmlformats.org/officeDocument/2006/relationships/image" Target="../media/image29.jp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10.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hyperlink" Target="http://www.hsa.ie/eng/Publications_and_Forms/Publications/General_Application_Regulations/Safety_Signs_at_a_Place_Work_2010.html"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4.gif"/></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cid:image001.jpg@01CF1C04.82D9EA40"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wmf"/><Relationship Id="rId5" Type="http://schemas.openxmlformats.org/officeDocument/2006/relationships/image" Target="../media/image73.png"/><Relationship Id="rId10" Type="http://schemas.openxmlformats.org/officeDocument/2006/relationships/image" Target="../media/image78.wmf"/><Relationship Id="rId4" Type="http://schemas.openxmlformats.org/officeDocument/2006/relationships/image" Target="../media/image72.png"/><Relationship Id="rId9" Type="http://schemas.openxmlformats.org/officeDocument/2006/relationships/image" Target="../media/image77.gi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www.epa.ie/" TargetMode="External"/><Relationship Id="rId2" Type="http://schemas.openxmlformats.org/officeDocument/2006/relationships/hyperlink" Target="http://www.hsa.ie/eng/Legislation/Acts/Chemicals_Acts_2008_and_2010_and_the_Guide/" TargetMode="Externa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hyperlink" Target="http://www.poisons.ie/" TargetMode="External"/><Relationship Id="rId4" Type="http://schemas.openxmlformats.org/officeDocument/2006/relationships/hyperlink" Target="http://www.pcs.agriculture.gov.ie/aboutus.ht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chemicals@hsa.ie"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82.jpg"/><Relationship Id="rId4" Type="http://schemas.openxmlformats.org/officeDocument/2006/relationships/hyperlink" Target="http://www.hsa.ie/eng/Your_Industry/Chemicals/REACH/Chemicals_Helpdesk-Scope_Functions.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www.hsa.ie/chemical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hyperlink" Target="http://www.hsa.ie/eng/Publications_and_Forms/Publications/Chemical_and_Hazardous_Substances/CLP_info_sheet.pdf" TargetMode="External"/><Relationship Id="rId3" Type="http://schemas.openxmlformats.org/officeDocument/2006/relationships/image" Target="../media/image85.jpg"/><Relationship Id="rId7" Type="http://schemas.openxmlformats.org/officeDocument/2006/relationships/image" Target="../media/image87.jpg"/><Relationship Id="rId2" Type="http://schemas.openxmlformats.org/officeDocument/2006/relationships/hyperlink" Target="https://hsalearning.ie/" TargetMode="External"/><Relationship Id="rId1" Type="http://schemas.openxmlformats.org/officeDocument/2006/relationships/slideLayout" Target="../slideLayouts/slideLayout3.xml"/><Relationship Id="rId6" Type="http://schemas.openxmlformats.org/officeDocument/2006/relationships/hyperlink" Target="ttp://www.hsa.ie/eng/Publications_and_Forms/Publications/Information_Sheets/SDS_hazchem_info_sheet.pdf" TargetMode="External"/><Relationship Id="rId5" Type="http://schemas.openxmlformats.org/officeDocument/2006/relationships/image" Target="../media/image86.jpg"/><Relationship Id="rId4" Type="http://schemas.openxmlformats.org/officeDocument/2006/relationships/hyperlink" Target="http://www.hsa.ie/eng/Publications_and_Forms/Publications/Chemical_and_Hazardous_Substances/Your_Steps_to_Chemical_Safety.pdf" TargetMode="External"/><Relationship Id="rId9" Type="http://schemas.openxmlformats.org/officeDocument/2006/relationships/image" Target="../media/image88.jpg"/></Relationships>
</file>

<file path=ppt/slides/_rels/slide58.xml.rels><?xml version="1.0" encoding="UTF-8" standalone="yes"?>
<Relationships xmlns="http://schemas.openxmlformats.org/package/2006/relationships"><Relationship Id="rId3" Type="http://schemas.openxmlformats.org/officeDocument/2006/relationships/hyperlink" Target="http://ec.europa.eu/social/main.jsp?catId=148&amp;furtherPubs=yes&amp;langId=en"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9.jpg"/></Relationships>
</file>

<file path=ppt/slides/_rels/slide59.xml.rels><?xml version="1.0" encoding="UTF-8" standalone="yes"?>
<Relationships xmlns="http://schemas.openxmlformats.org/package/2006/relationships"><Relationship Id="rId3" Type="http://schemas.openxmlformats.org/officeDocument/2006/relationships/hyperlink" Target="http://www.napofilm.net/en/napos-films/multimedia-film-episodes-listing-view?set_language=en&amp;filmid=napo-012-danger-chemical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90.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www.hsa.ie/eng/Your_Industry/Chemicals/REACH/Chemicals_Helpdesk-Scope_Functions.pdf"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91.jpg"/></Relationships>
</file>

<file path=ppt/slides/_rels/slide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93.emf"/><Relationship Id="rId4" Type="http://schemas.openxmlformats.org/officeDocument/2006/relationships/oleObject" Target="../embeddings/oleObject1.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7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11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20.jp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124.png"/></Relationships>
</file>

<file path=ppt/slides/_rels/slide9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127.jpeg"/><Relationship Id="rId4" Type="http://schemas.openxmlformats.org/officeDocument/2006/relationships/image" Target="../media/image126.jpeg"/></Relationships>
</file>

<file path=ppt/slides/_rels/slide9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image" Target="../media/image129.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55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How to classify</a:t>
            </a:r>
            <a:endParaRPr lang="en-IE" sz="4000"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897303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215937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4704" y="-459432"/>
            <a:ext cx="13465496" cy="756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267744" y="116632"/>
            <a:ext cx="6516528"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p:cNvSpPr/>
          <p:nvPr/>
        </p:nvSpPr>
        <p:spPr>
          <a:xfrm>
            <a:off x="864758" y="3501008"/>
            <a:ext cx="7884680" cy="100811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76279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6712" y="-531440"/>
            <a:ext cx="13897544" cy="756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411760" y="1700808"/>
            <a:ext cx="6516528"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p:cNvSpPr/>
          <p:nvPr/>
        </p:nvSpPr>
        <p:spPr>
          <a:xfrm>
            <a:off x="1187624" y="4581128"/>
            <a:ext cx="6516528"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0042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785813" y="274638"/>
            <a:ext cx="7215187" cy="1143000"/>
          </a:xfrm>
        </p:spPr>
        <p:txBody>
          <a:bodyPr>
            <a:normAutofit/>
          </a:bodyPr>
          <a:lstStyle/>
          <a:p>
            <a:r>
              <a:rPr lang="en-US" altLang="en-US" dirty="0" smtClean="0">
                <a:latin typeface="Verdana" panose="020B0604030504040204" pitchFamily="34" charset="0"/>
                <a:ea typeface="Verdana" panose="020B0604030504040204" pitchFamily="34" charset="0"/>
                <a:cs typeface="Verdana" panose="020B0604030504040204" pitchFamily="34" charset="0"/>
              </a:rPr>
              <a:t>Section 7: control info</a:t>
            </a:r>
          </a:p>
        </p:txBody>
      </p:sp>
      <p:sp>
        <p:nvSpPr>
          <p:cNvPr id="53251" name="Content Placeholder 2"/>
          <p:cNvSpPr>
            <a:spLocks noGrp="1"/>
          </p:cNvSpPr>
          <p:nvPr>
            <p:ph idx="1"/>
          </p:nvPr>
        </p:nvSpPr>
        <p:spPr>
          <a:xfrm>
            <a:off x="457200" y="1428750"/>
            <a:ext cx="8229600" cy="4697413"/>
          </a:xfrm>
        </p:spPr>
        <p:txBody>
          <a:bodyPr/>
          <a:lstStyle/>
          <a:p>
            <a:pPr marL="82800" lvl="1" indent="0">
              <a:buNone/>
            </a:pP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Handling and Storage</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p>
          <a:p>
            <a:pPr lvl="1">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Precautions for safe handling e.g. any incompatibilities, general hygiene</a:t>
            </a:r>
          </a:p>
          <a:p>
            <a:pPr lvl="1">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How to store safely e.g. Flammability hazards</a:t>
            </a:r>
          </a:p>
          <a:p>
            <a:pPr lvl="1">
              <a:buFontTx/>
              <a:buNone/>
            </a:pPr>
            <a:endParaRPr lang="en-IE" altLang="en-US" dirty="0" smtClean="0">
              <a:solidFill>
                <a:schemeClr val="accent2"/>
              </a:solidFill>
            </a:endParaRPr>
          </a:p>
          <a:p>
            <a:pPr lvl="1">
              <a:buFont typeface="Wingdings" pitchFamily="2" charset="2"/>
              <a:buChar char=""/>
            </a:pPr>
            <a:endParaRPr lang="en-US" altLang="en-US" dirty="0" smtClean="0">
              <a:solidFill>
                <a:schemeClr val="accent2"/>
              </a:solidFill>
            </a:endParaRPr>
          </a:p>
        </p:txBody>
      </p:sp>
      <p:pic>
        <p:nvPicPr>
          <p:cNvPr id="53252" name="Picture 4" descr="imagesCA8LNZK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3645024"/>
            <a:ext cx="3571875" cy="21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8673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IE" altLang="en-US" smtClean="0"/>
          </a:p>
        </p:txBody>
      </p:sp>
      <p:sp>
        <p:nvSpPr>
          <p:cNvPr id="54275" name="Content Placeholder 2"/>
          <p:cNvSpPr>
            <a:spLocks noGrp="1"/>
          </p:cNvSpPr>
          <p:nvPr>
            <p:ph idx="1"/>
          </p:nvPr>
        </p:nvSpPr>
        <p:spPr/>
        <p:txBody>
          <a:bodyPr/>
          <a:lstStyle/>
          <a:p>
            <a:endParaRPr lang="en-IE" altLang="en-US" smtClean="0"/>
          </a:p>
        </p:txBody>
      </p:sp>
      <p:pic>
        <p:nvPicPr>
          <p:cNvPr id="542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14313"/>
            <a:ext cx="9715500" cy="728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357313" y="0"/>
            <a:ext cx="4929187" cy="15001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p:cNvSpPr/>
          <p:nvPr/>
        </p:nvSpPr>
        <p:spPr>
          <a:xfrm>
            <a:off x="1143000" y="2286000"/>
            <a:ext cx="4224338" cy="20716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extLst>
      <p:ext uri="{BB962C8B-B14F-4D97-AF65-F5344CB8AC3E}">
        <p14:creationId xmlns:p14="http://schemas.microsoft.com/office/powerpoint/2010/main" val="1791605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for emergencies…</a:t>
            </a:r>
            <a:endParaRPr lang="en-GB" dirty="0"/>
          </a:p>
        </p:txBody>
      </p:sp>
      <p:sp>
        <p:nvSpPr>
          <p:cNvPr id="3" name="Content Placeholder 2"/>
          <p:cNvSpPr>
            <a:spLocks noGrp="1"/>
          </p:cNvSpPr>
          <p:nvPr>
            <p:ph idx="1"/>
          </p:nvPr>
        </p:nvSpPr>
        <p:spPr/>
        <p:txBody>
          <a:bodyPr>
            <a:normAutofit/>
          </a:bodyPr>
          <a:lstStyle/>
          <a:p>
            <a:pPr marL="82800" indent="0">
              <a:buNone/>
            </a:pPr>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82800" indent="0">
              <a:buNone/>
            </a:pP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 1</a:t>
            </a:r>
          </a:p>
          <a:p>
            <a:pPr>
              <a:buFont typeface="Wingdings" pitchFamily="2" charset="2"/>
              <a:buChar char="4"/>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Details </a:t>
            </a: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of supplier of the safety data sheet</a:t>
            </a:r>
          </a:p>
          <a:p>
            <a:pPr marL="1260000" lvl="5">
              <a:buFont typeface="Wingdings" pitchFamily="2" charset="2"/>
              <a:buChar char="4"/>
            </a:pP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Person responsible for placing on </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market </a:t>
            </a: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(M/I/</a:t>
            </a:r>
            <a:r>
              <a:rPr lang="en-IE" altLang="en-US" sz="2400" dirty="0" err="1">
                <a:solidFill>
                  <a:schemeClr val="tx2"/>
                </a:solidFill>
                <a:latin typeface="Verdana" panose="020B0604030504040204" pitchFamily="34" charset="0"/>
                <a:ea typeface="Verdana" panose="020B0604030504040204" pitchFamily="34" charset="0"/>
                <a:cs typeface="Verdana" panose="020B0604030504040204" pitchFamily="34" charset="0"/>
              </a:rPr>
              <a:t>Dist</a:t>
            </a: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/DU/OR)</a:t>
            </a:r>
          </a:p>
          <a:p>
            <a:pPr lvl="1">
              <a:buFont typeface="Wingdings" pitchFamily="2" charset="2"/>
              <a:buChar char="4"/>
            </a:pP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Full name, address, tel. no., e-mail address</a:t>
            </a:r>
          </a:p>
          <a:p>
            <a:pPr>
              <a:buFont typeface="Wingdings" pitchFamily="2" charset="2"/>
              <a:buChar char="4"/>
            </a:pPr>
            <a:r>
              <a:rPr lang="en-IE" altLang="en-US" sz="2400" b="1" dirty="0">
                <a:solidFill>
                  <a:schemeClr val="tx2"/>
                </a:solidFill>
                <a:latin typeface="Verdana" panose="020B0604030504040204" pitchFamily="34" charset="0"/>
                <a:ea typeface="Verdana" panose="020B0604030504040204" pitchFamily="34" charset="0"/>
                <a:cs typeface="Verdana" panose="020B0604030504040204" pitchFamily="34" charset="0"/>
              </a:rPr>
              <a:t>Emergency telephone</a:t>
            </a:r>
          </a:p>
          <a:p>
            <a:pPr marL="1260000" lvl="5">
              <a:buFont typeface="Wingdings" pitchFamily="2" charset="2"/>
              <a:buChar char="4"/>
            </a:pP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Limits on service must be specified </a:t>
            </a:r>
            <a:r>
              <a:rPr lang="en-IE" altLang="en-US" sz="2400" dirty="0" err="1">
                <a:solidFill>
                  <a:schemeClr val="tx2"/>
                </a:solidFill>
                <a:latin typeface="Verdana" panose="020B0604030504040204" pitchFamily="34" charset="0"/>
                <a:ea typeface="Verdana" panose="020B0604030504040204" pitchFamily="34" charset="0"/>
                <a:cs typeface="Verdana" panose="020B0604030504040204" pitchFamily="34" charset="0"/>
              </a:rPr>
              <a:t>eg</a:t>
            </a: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 hours/info given/language</a:t>
            </a:r>
          </a:p>
          <a:p>
            <a:pPr marL="82800" indent="0">
              <a:buNone/>
            </a:pPr>
            <a:endParaRPr lang="en-GB"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527593"/>
            <a:ext cx="2016224" cy="1533256"/>
          </a:xfrm>
          <a:prstGeom prst="rect">
            <a:avLst/>
          </a:prstGeom>
        </p:spPr>
      </p:pic>
      <p:sp>
        <p:nvSpPr>
          <p:cNvPr id="5" name="TextBox 4"/>
          <p:cNvSpPr txBox="1"/>
          <p:nvPr/>
        </p:nvSpPr>
        <p:spPr>
          <a:xfrm>
            <a:off x="7437628" y="1876183"/>
            <a:ext cx="1166820"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05888109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1042988" y="214313"/>
            <a:ext cx="6529387" cy="1203325"/>
          </a:xfrm>
        </p:spPr>
        <p:txBody>
          <a:bodyPr/>
          <a:lstStyle/>
          <a:p>
            <a:r>
              <a:rPr lang="en-US" altLang="en-US" sz="3200" dirty="0" smtClean="0">
                <a:latin typeface="Verdana" panose="020B0604030504040204" pitchFamily="34" charset="0"/>
                <a:ea typeface="Verdana" panose="020B0604030504040204" pitchFamily="34" charset="0"/>
                <a:cs typeface="Verdana" panose="020B0604030504040204" pitchFamily="34" charset="0"/>
              </a:rPr>
              <a:t>Sections 4, 5 &amp; 6: What will you find out here?</a:t>
            </a:r>
          </a:p>
        </p:txBody>
      </p:sp>
      <p:sp>
        <p:nvSpPr>
          <p:cNvPr id="69635" name="Content Placeholder 2"/>
          <p:cNvSpPr>
            <a:spLocks noGrp="1"/>
          </p:cNvSpPr>
          <p:nvPr>
            <p:ph idx="1"/>
          </p:nvPr>
        </p:nvSpPr>
        <p:spPr>
          <a:xfrm>
            <a:off x="457200" y="1357313"/>
            <a:ext cx="8229600" cy="4768850"/>
          </a:xfrm>
        </p:spPr>
        <p:txBody>
          <a:bodyPr>
            <a:normAutofit/>
          </a:bodyPr>
          <a:lstStyle/>
          <a:p>
            <a:pPr>
              <a:buFont typeface="Wingdings" pitchFamily="2" charset="2"/>
              <a:buChar char=""/>
            </a:pPr>
            <a:endPar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
            </a:pPr>
            <a:endPar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
            </a:pPr>
            <a:endPar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S4: relevant </a:t>
            </a: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first aid </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measures</a:t>
            </a:r>
          </a:p>
          <a:p>
            <a:pPr>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S5: specific advice for </a:t>
            </a: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fire fighters</a:t>
            </a:r>
          </a:p>
          <a:p>
            <a:pPr>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S6: methods </a:t>
            </a: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&amp;</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material for </a:t>
            </a: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containment</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&amp;</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cleaning up </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i.e. how to contain spill, precautions to take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7" y="949392"/>
            <a:ext cx="2294607" cy="1714500"/>
          </a:xfrm>
          <a:prstGeom prst="rect">
            <a:avLst/>
          </a:prstGeom>
        </p:spPr>
      </p:pic>
    </p:spTree>
    <p:extLst>
      <p:ext uri="{BB962C8B-B14F-4D97-AF65-F5344CB8AC3E}">
        <p14:creationId xmlns:p14="http://schemas.microsoft.com/office/powerpoint/2010/main" val="41629974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For risk assessment also consider</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normAutofit/>
          </a:bodyPr>
          <a:lstStyle/>
          <a:p>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Uses</a:t>
            </a:r>
          </a:p>
          <a:p>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Disposal</a:t>
            </a:r>
          </a:p>
          <a:p>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Transport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4239022"/>
            <a:ext cx="1656184" cy="1782265"/>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102482748"/>
              </p:ext>
            </p:extLst>
          </p:nvPr>
        </p:nvGraphicFramePr>
        <p:xfrm>
          <a:off x="899592" y="2780928"/>
          <a:ext cx="2605013" cy="2456315"/>
        </p:xfrm>
        <a:graphic>
          <a:graphicData uri="http://schemas.openxmlformats.org/presentationml/2006/ole">
            <mc:AlternateContent xmlns:mc="http://schemas.openxmlformats.org/markup-compatibility/2006">
              <mc:Choice xmlns:v="urn:schemas-microsoft-com:vml" Requires="v">
                <p:oleObj spid="_x0000_s15413" name="Clip" r:id="rId4" imgW="4602417" imgH="3916728" progId="MS_ClipArt_Gallery.2">
                  <p:embed/>
                </p:oleObj>
              </mc:Choice>
              <mc:Fallback>
                <p:oleObj name="Clip" r:id="rId4" imgW="4602417" imgH="3916728"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2780928"/>
                        <a:ext cx="2605013" cy="2456315"/>
                      </a:xfrm>
                      <a:prstGeom prst="rect">
                        <a:avLst/>
                      </a:prstGeom>
                      <a:noFill/>
                      <a:ln>
                        <a:noFill/>
                      </a:ln>
                    </p:spPr>
                  </p:pic>
                </p:oleObj>
              </mc:Fallback>
            </mc:AlternateContent>
          </a:graphicData>
        </a:graphic>
      </p:graphicFrame>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077072"/>
            <a:ext cx="2376264" cy="1872208"/>
          </a:xfrm>
          <a:prstGeom prst="rect">
            <a:avLst/>
          </a:prstGeom>
        </p:spPr>
      </p:pic>
    </p:spTree>
    <p:extLst>
      <p:ext uri="{BB962C8B-B14F-4D97-AF65-F5344CB8AC3E}">
        <p14:creationId xmlns:p14="http://schemas.microsoft.com/office/powerpoint/2010/main" val="109956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1+ppt_w/2"/>
                                          </p:val>
                                        </p:tav>
                                      </p:tavLst>
                                    </p:anim>
                                    <p:anim calcmode="lin" valueType="num">
                                      <p:cBhvr additive="base">
                                        <p:cTn id="25" dur="500"/>
                                        <p:tgtEl>
                                          <p:spTgt spid="6"/>
                                        </p:tgtEl>
                                        <p:attrNameLst>
                                          <p:attrName>ppt_y</p:attrName>
                                        </p:attrNameLst>
                                      </p:cBhvr>
                                      <p:tavLst>
                                        <p:tav tm="0">
                                          <p:val>
                                            <p:strVal val="ppt_y"/>
                                          </p:val>
                                        </p:tav>
                                        <p:tav tm="100000">
                                          <p:val>
                                            <p:strVal val="ppt_y"/>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smtClean="0">
                <a:latin typeface="Verdana" panose="020B0604030504040204" pitchFamily="34" charset="0"/>
                <a:ea typeface="Verdana" panose="020B0604030504040204" pitchFamily="34" charset="0"/>
                <a:cs typeface="Verdana" panose="020B0604030504040204" pitchFamily="34" charset="0"/>
              </a:rPr>
              <a:t>Uses</a:t>
            </a:r>
            <a:endParaRPr lang="en-US" altLang="en-US" sz="3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3555" name="Content Placeholder 2"/>
          <p:cNvSpPr>
            <a:spLocks noGrp="1"/>
          </p:cNvSpPr>
          <p:nvPr>
            <p:ph idx="1"/>
          </p:nvPr>
        </p:nvSpPr>
        <p:spPr>
          <a:xfrm>
            <a:off x="457200" y="1357313"/>
            <a:ext cx="8229600" cy="4768850"/>
          </a:xfrm>
        </p:spPr>
        <p:txBody>
          <a:bodyPr>
            <a:normAutofit/>
          </a:bodyPr>
          <a:lstStyle/>
          <a:p>
            <a:pPr>
              <a:buFont typeface="Wingdings" pitchFamily="2" charset="2"/>
              <a:buChar char="4"/>
            </a:pP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 1</a:t>
            </a:r>
          </a:p>
          <a:p>
            <a:pPr>
              <a:buFont typeface="Wingdings" pitchFamily="2" charset="2"/>
              <a:buChar char="4"/>
            </a:pP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I</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dentification of substance/mixture</a:t>
            </a:r>
          </a:p>
          <a:p>
            <a:pPr>
              <a:buFont typeface="Wingdings" pitchFamily="2" charset="2"/>
              <a:buChar char="4"/>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Use of the substance/mixture and uses advised against (brief description)</a:t>
            </a:r>
          </a:p>
          <a:p>
            <a:pPr marL="82800" indent="0">
              <a:buNone/>
            </a:pPr>
            <a:endPar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4"/>
            </a:pP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Exposure scenario</a:t>
            </a:r>
          </a:p>
          <a:p>
            <a:pPr>
              <a:buFont typeface="Wingdings" pitchFamily="2" charset="2"/>
              <a:buChar char="4"/>
            </a:pPr>
            <a:endParaRPr lang="en-IE" altLang="en-US" sz="2000" dirty="0" smtClean="0"/>
          </a:p>
          <a:p>
            <a:pPr>
              <a:buFontTx/>
              <a:buNone/>
            </a:pPr>
            <a:endParaRPr lang="en-US" altLang="en-US" dirty="0" smtClean="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7072"/>
            <a:ext cx="10044608"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8685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20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fade">
                                      <p:cBhvr>
                                        <p:cTn id="12" dur="2000"/>
                                        <p:tgtEl>
                                          <p:spTgt spid="23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fade">
                                      <p:cBhvr>
                                        <p:cTn id="17" dur="2000"/>
                                        <p:tgtEl>
                                          <p:spTgt spid="235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55">
                                            <p:txEl>
                                              <p:pRg st="4" end="4"/>
                                            </p:txEl>
                                          </p:spTgt>
                                        </p:tgtEl>
                                        <p:attrNameLst>
                                          <p:attrName>style.visibility</p:attrName>
                                        </p:attrNameLst>
                                      </p:cBhvr>
                                      <p:to>
                                        <p:strVal val="visible"/>
                                      </p:to>
                                    </p:set>
                                    <p:animEffect transition="in" filter="fade">
                                      <p:cBhvr>
                                        <p:cTn id="22" dur="2000"/>
                                        <p:tgtEl>
                                          <p:spTgt spid="2355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rmAutofit/>
          </a:bodyPr>
          <a:lstStyle/>
          <a:p>
            <a:r>
              <a:rPr lang="en-IE" altLang="en-US" dirty="0" smtClean="0">
                <a:latin typeface="Verdana" panose="020B0604030504040204" pitchFamily="34" charset="0"/>
                <a:ea typeface="Verdana" panose="020B0604030504040204" pitchFamily="34" charset="0"/>
                <a:cs typeface="Verdana" panose="020B0604030504040204" pitchFamily="34" charset="0"/>
              </a:rPr>
              <a:t>Disposal/Transport</a:t>
            </a:r>
          </a:p>
        </p:txBody>
      </p:sp>
      <p:sp>
        <p:nvSpPr>
          <p:cNvPr id="72707" name="Content Placeholder 2"/>
          <p:cNvSpPr>
            <a:spLocks noGrp="1"/>
          </p:cNvSpPr>
          <p:nvPr>
            <p:ph idx="1"/>
          </p:nvPr>
        </p:nvSpPr>
        <p:spPr/>
        <p:txBody>
          <a:bodyPr>
            <a:normAutofit/>
          </a:bodyPr>
          <a:lstStyle/>
          <a:p>
            <a:pPr marL="82800" indent="0">
              <a:buNone/>
            </a:pPr>
            <a:r>
              <a:rPr lang="en-GB"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 13: </a:t>
            </a:r>
          </a:p>
          <a:p>
            <a:pPr>
              <a:buFont typeface="Wingdings" pitchFamily="2" charset="2"/>
              <a:buChar char=""/>
            </a:pP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Disposal considerations: Waste treatment methods to be described</a:t>
            </a:r>
          </a:p>
          <a:p>
            <a:pPr marL="82800" indent="0">
              <a:buNone/>
            </a:pPr>
            <a:r>
              <a:rPr lang="en-GB"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 14:</a:t>
            </a:r>
          </a:p>
          <a:p>
            <a:pPr>
              <a:buFont typeface="Wingdings" pitchFamily="2" charset="2"/>
              <a:buChar char=""/>
            </a:pP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Transport info incl. special precautions for user; transport in bulk info</a:t>
            </a:r>
          </a:p>
          <a:p>
            <a:endPar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72708" name="Picture 3" descr="ADR_we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4221088"/>
            <a:ext cx="44291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865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IE" altLang="en-US" smtClean="0"/>
          </a:p>
        </p:txBody>
      </p:sp>
      <p:pic>
        <p:nvPicPr>
          <p:cNvPr id="7373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0" y="-214313"/>
            <a:ext cx="9786938" cy="7358063"/>
          </a:xfrm>
          <a:noFill/>
        </p:spPr>
      </p:pic>
    </p:spTree>
    <p:extLst>
      <p:ext uri="{BB962C8B-B14F-4D97-AF65-F5344CB8AC3E}">
        <p14:creationId xmlns:p14="http://schemas.microsoft.com/office/powerpoint/2010/main" val="4281576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69360"/>
          </a:xfrm>
          <a:prstGeom prst="rect">
            <a:avLst/>
          </a:prstGeom>
        </p:spPr>
      </p:pic>
    </p:spTree>
    <p:extLst>
      <p:ext uri="{BB962C8B-B14F-4D97-AF65-F5344CB8AC3E}">
        <p14:creationId xmlns:p14="http://schemas.microsoft.com/office/powerpoint/2010/main" val="938035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endParaRPr lang="en-GB" sz="3200" b="1" dirty="0" smtClean="0">
              <a:solidFill>
                <a:srgbClr val="FF6600"/>
              </a:solidFill>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ü"/>
            </a:pPr>
            <a:r>
              <a:rPr lang="en-GB" sz="32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That’s when info is of good quality</a:t>
            </a:r>
          </a:p>
          <a:p>
            <a:pPr>
              <a:buFont typeface="Wingdings" panose="05000000000000000000" pitchFamily="2" charset="2"/>
              <a:buChar char="L"/>
            </a:pPr>
            <a:r>
              <a:rPr lang="en-GB" sz="32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What to do if it’s not?</a:t>
            </a:r>
            <a:endParaRPr lang="en-GB" sz="3200" b="1"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270368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What to do if…</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lstStyle/>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….the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info is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incorrect in the SDS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….the info is missing in the SDS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….you didn’t receive a SDS</a:t>
            </a:r>
          </a:p>
          <a:p>
            <a:pPr marL="82800" indent="0">
              <a:buNone/>
            </a:pP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How are you going to double check</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What actions should you take</a:t>
            </a: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….you receive an exposure scenario(s)</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8954992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Info is incorrect/missing</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normAutofit/>
          </a:bodyPr>
          <a:lstStyle/>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Double check on ECHA website</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hlinkClick r:id="rId2"/>
              </a:rPr>
              <a:t>http</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hlinkClick r:id="rId2"/>
              </a:rPr>
              <a:t>://</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hlinkClick r:id="rId2"/>
              </a:rPr>
              <a:t>echa.europa.eu/information-on-chemicals</a:t>
            </a:r>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672" y="2492896"/>
            <a:ext cx="12889432" cy="4365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0670" y="5157192"/>
            <a:ext cx="5230742" cy="12858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7613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normal_IC"/>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0958" y="958074"/>
            <a:ext cx="8529514" cy="583041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4"/>
          <p:cNvSpPr>
            <a:spLocks noChangeArrowheads="1"/>
          </p:cNvSpPr>
          <p:nvPr/>
        </p:nvSpPr>
        <p:spPr bwMode="auto">
          <a:xfrm>
            <a:off x="2915816" y="436215"/>
            <a:ext cx="4176464"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Char char="•"/>
              <a:tabLst>
                <a:tab pos="388938" algn="l"/>
                <a:tab pos="576263" algn="l"/>
              </a:tabLst>
              <a:defRPr sz="2200">
                <a:solidFill>
                  <a:schemeClr val="tx1"/>
                </a:solidFill>
                <a:latin typeface="Verdana" pitchFamily="34" charset="0"/>
                <a:ea typeface="MS PGothic" pitchFamily="34" charset="-128"/>
              </a:defRPr>
            </a:lvl1pPr>
            <a:lvl2pPr marL="742950" indent="-285750" eaLnBrk="0" hangingPunct="0">
              <a:spcBef>
                <a:spcPct val="20000"/>
              </a:spcBef>
              <a:buClr>
                <a:schemeClr val="tx2"/>
              </a:buClr>
              <a:buChar char="•"/>
              <a:tabLst>
                <a:tab pos="388938" algn="l"/>
                <a:tab pos="576263" algn="l"/>
              </a:tabLst>
              <a:defRPr>
                <a:solidFill>
                  <a:schemeClr val="tx1"/>
                </a:solidFill>
                <a:latin typeface="Verdana" pitchFamily="34" charset="0"/>
                <a:ea typeface="MS PGothic" pitchFamily="34" charset="-128"/>
              </a:defRPr>
            </a:lvl2pPr>
            <a:lvl3pPr marL="1143000" indent="-228600" eaLnBrk="0" hangingPunct="0">
              <a:spcBef>
                <a:spcPct val="20000"/>
              </a:spcBef>
              <a:buClr>
                <a:schemeClr val="tx2"/>
              </a:buClr>
              <a:buChar char="•"/>
              <a:tabLst>
                <a:tab pos="388938" algn="l"/>
                <a:tab pos="576263" algn="l"/>
              </a:tabLst>
              <a:defRPr sz="1400">
                <a:solidFill>
                  <a:schemeClr val="tx1"/>
                </a:solidFill>
                <a:latin typeface="Verdana" pitchFamily="34" charset="0"/>
                <a:ea typeface="MS PGothic" pitchFamily="34" charset="-128"/>
              </a:defRPr>
            </a:lvl3pPr>
            <a:lvl4pPr marL="1600200" indent="-228600" eaLnBrk="0" hangingPunct="0">
              <a:spcBef>
                <a:spcPct val="20000"/>
              </a:spcBef>
              <a:buClr>
                <a:schemeClr val="tx2"/>
              </a:buClr>
              <a:buChar char="•"/>
              <a:tabLst>
                <a:tab pos="388938" algn="l"/>
                <a:tab pos="576263" algn="l"/>
              </a:tabLst>
              <a:defRPr sz="1200">
                <a:solidFill>
                  <a:schemeClr val="tx1"/>
                </a:solidFill>
                <a:latin typeface="Verdana" pitchFamily="34" charset="0"/>
                <a:ea typeface="MS PGothic" pitchFamily="34" charset="-128"/>
              </a:defRPr>
            </a:lvl4pPr>
            <a:lvl5pPr marL="2057400" indent="-228600" eaLnBrk="0" hangingPunct="0">
              <a:spcBef>
                <a:spcPct val="20000"/>
              </a:spcBef>
              <a:buClr>
                <a:schemeClr val="hlink"/>
              </a:buClr>
              <a:buChar char="•"/>
              <a:tabLst>
                <a:tab pos="388938" algn="l"/>
                <a:tab pos="576263" algn="l"/>
              </a:tabLst>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9pPr>
          </a:lstStyle>
          <a:p>
            <a:pPr eaLnBrk="1" hangingPunct="1">
              <a:buClrTx/>
              <a:buFontTx/>
              <a:buNone/>
            </a:pPr>
            <a:r>
              <a:rPr lang="en-US" altLang="en-US" sz="2600" b="1" dirty="0" smtClean="0">
                <a:solidFill>
                  <a:srgbClr val="0046AD"/>
                </a:solidFill>
              </a:rPr>
              <a:t>InfoCard</a:t>
            </a:r>
            <a:endParaRPr lang="en-US" altLang="en-US" sz="2600" b="1" dirty="0">
              <a:solidFill>
                <a:srgbClr val="0046AD"/>
              </a:solidFill>
            </a:endParaRPr>
          </a:p>
        </p:txBody>
      </p:sp>
    </p:spTree>
    <p:extLst>
      <p:ext uri="{BB962C8B-B14F-4D97-AF65-F5344CB8AC3E}">
        <p14:creationId xmlns:p14="http://schemas.microsoft.com/office/powerpoint/2010/main" val="2988690018"/>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lur_IC"/>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0000"/>
                    </a14:imgEffect>
                    <a14:imgEffect>
                      <a14:brightnessContrast contrast="25000"/>
                    </a14:imgEffect>
                  </a14:imgLayer>
                </a14:imgProps>
              </a:ext>
              <a:ext uri="{28A0092B-C50C-407E-A947-70E740481C1C}">
                <a14:useLocalDpi xmlns:a14="http://schemas.microsoft.com/office/drawing/2010/main" val="0"/>
              </a:ext>
            </a:extLst>
          </a:blip>
          <a:stretch>
            <a:fillRect/>
          </a:stretch>
        </p:blipFill>
        <p:spPr bwMode="auto">
          <a:xfrm>
            <a:off x="291600" y="959937"/>
            <a:ext cx="8529514" cy="58304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5536" y="2940155"/>
            <a:ext cx="8352928" cy="861774"/>
          </a:xfrm>
          <a:prstGeom prst="rect">
            <a:avLst/>
          </a:prstGeom>
          <a:noFill/>
          <a:ln>
            <a:noFill/>
          </a:ln>
        </p:spPr>
        <p:txBody>
          <a:bodyPr wrap="square" rtlCol="0">
            <a:spAutoFit/>
          </a:bodyPr>
          <a:lstStyle/>
          <a:p>
            <a:pPr algn="ctr"/>
            <a:r>
              <a:rPr lang="en-GB" sz="5000" b="1" dirty="0" smtClean="0">
                <a:solidFill>
                  <a:srgbClr val="0046AD"/>
                </a:solidFill>
                <a:latin typeface="Verdana" panose="020B0604030504040204" pitchFamily="34" charset="0"/>
                <a:ea typeface="Verdana" panose="020B0604030504040204" pitchFamily="34" charset="0"/>
                <a:cs typeface="Verdana" panose="020B0604030504040204" pitchFamily="34" charset="0"/>
              </a:rPr>
              <a:t>Want more detail?</a:t>
            </a:r>
            <a:endParaRPr lang="en-GB" sz="5000" dirty="0">
              <a:solidFill>
                <a:srgbClr val="0046AD"/>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4"/>
          <p:cNvSpPr>
            <a:spLocks noChangeArrowheads="1"/>
          </p:cNvSpPr>
          <p:nvPr/>
        </p:nvSpPr>
        <p:spPr bwMode="auto">
          <a:xfrm>
            <a:off x="2915816" y="444386"/>
            <a:ext cx="607998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Char char="•"/>
              <a:tabLst>
                <a:tab pos="388938" algn="l"/>
                <a:tab pos="576263" algn="l"/>
              </a:tabLst>
              <a:defRPr sz="2200">
                <a:solidFill>
                  <a:schemeClr val="tx1"/>
                </a:solidFill>
                <a:latin typeface="Verdana" pitchFamily="34" charset="0"/>
                <a:ea typeface="MS PGothic" pitchFamily="34" charset="-128"/>
              </a:defRPr>
            </a:lvl1pPr>
            <a:lvl2pPr marL="742950" indent="-285750" eaLnBrk="0" hangingPunct="0">
              <a:spcBef>
                <a:spcPct val="20000"/>
              </a:spcBef>
              <a:buClr>
                <a:schemeClr val="tx2"/>
              </a:buClr>
              <a:buChar char="•"/>
              <a:tabLst>
                <a:tab pos="388938" algn="l"/>
                <a:tab pos="576263" algn="l"/>
              </a:tabLst>
              <a:defRPr>
                <a:solidFill>
                  <a:schemeClr val="tx1"/>
                </a:solidFill>
                <a:latin typeface="Verdana" pitchFamily="34" charset="0"/>
                <a:ea typeface="MS PGothic" pitchFamily="34" charset="-128"/>
              </a:defRPr>
            </a:lvl2pPr>
            <a:lvl3pPr marL="1143000" indent="-228600" eaLnBrk="0" hangingPunct="0">
              <a:spcBef>
                <a:spcPct val="20000"/>
              </a:spcBef>
              <a:buClr>
                <a:schemeClr val="tx2"/>
              </a:buClr>
              <a:buChar char="•"/>
              <a:tabLst>
                <a:tab pos="388938" algn="l"/>
                <a:tab pos="576263" algn="l"/>
              </a:tabLst>
              <a:defRPr sz="1400">
                <a:solidFill>
                  <a:schemeClr val="tx1"/>
                </a:solidFill>
                <a:latin typeface="Verdana" pitchFamily="34" charset="0"/>
                <a:ea typeface="MS PGothic" pitchFamily="34" charset="-128"/>
              </a:defRPr>
            </a:lvl3pPr>
            <a:lvl4pPr marL="1600200" indent="-228600" eaLnBrk="0" hangingPunct="0">
              <a:spcBef>
                <a:spcPct val="20000"/>
              </a:spcBef>
              <a:buClr>
                <a:schemeClr val="tx2"/>
              </a:buClr>
              <a:buChar char="•"/>
              <a:tabLst>
                <a:tab pos="388938" algn="l"/>
                <a:tab pos="576263" algn="l"/>
              </a:tabLst>
              <a:defRPr sz="1200">
                <a:solidFill>
                  <a:schemeClr val="tx1"/>
                </a:solidFill>
                <a:latin typeface="Verdana" pitchFamily="34" charset="0"/>
                <a:ea typeface="MS PGothic" pitchFamily="34" charset="-128"/>
              </a:defRPr>
            </a:lvl4pPr>
            <a:lvl5pPr marL="2057400" indent="-228600" eaLnBrk="0" hangingPunct="0">
              <a:spcBef>
                <a:spcPct val="20000"/>
              </a:spcBef>
              <a:buClr>
                <a:schemeClr val="hlink"/>
              </a:buClr>
              <a:buChar char="•"/>
              <a:tabLst>
                <a:tab pos="388938" algn="l"/>
                <a:tab pos="576263" algn="l"/>
              </a:tabLst>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9pPr>
          </a:lstStyle>
          <a:p>
            <a:pPr eaLnBrk="1" hangingPunct="1">
              <a:buClrTx/>
              <a:buFontTx/>
              <a:buNone/>
            </a:pPr>
            <a:r>
              <a:rPr lang="en-US" altLang="en-US" sz="2600" b="1" dirty="0" smtClean="0">
                <a:solidFill>
                  <a:srgbClr val="0046AD"/>
                </a:solidFill>
              </a:rPr>
              <a:t>InfoCard</a:t>
            </a:r>
            <a:endParaRPr lang="en-US" altLang="en-US" sz="2600" b="1" dirty="0">
              <a:solidFill>
                <a:srgbClr val="0046AD"/>
              </a:solidFill>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67575" y="1458490"/>
            <a:ext cx="247251" cy="213147"/>
          </a:xfrm>
          <a:prstGeom prst="rect">
            <a:avLst/>
          </a:prstGeom>
          <a:noFill/>
          <a:ln>
            <a:noFill/>
          </a:ln>
          <a:effectLst>
            <a:outerShdw blurRad="50800" dist="38100" dir="2700000" algn="tl" rotWithShape="0">
              <a:schemeClr val="tx1">
                <a:alpha val="40000"/>
              </a:schemeClr>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170806"/>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2915816" y="444386"/>
            <a:ext cx="607998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Char char="•"/>
              <a:tabLst>
                <a:tab pos="388938" algn="l"/>
                <a:tab pos="576263" algn="l"/>
              </a:tabLst>
              <a:defRPr sz="2200">
                <a:solidFill>
                  <a:schemeClr val="tx1"/>
                </a:solidFill>
                <a:latin typeface="Verdana" pitchFamily="34" charset="0"/>
                <a:ea typeface="MS PGothic" pitchFamily="34" charset="-128"/>
              </a:defRPr>
            </a:lvl1pPr>
            <a:lvl2pPr marL="742950" indent="-285750" eaLnBrk="0" hangingPunct="0">
              <a:spcBef>
                <a:spcPct val="20000"/>
              </a:spcBef>
              <a:buClr>
                <a:schemeClr val="tx2"/>
              </a:buClr>
              <a:buChar char="•"/>
              <a:tabLst>
                <a:tab pos="388938" algn="l"/>
                <a:tab pos="576263" algn="l"/>
              </a:tabLst>
              <a:defRPr>
                <a:solidFill>
                  <a:schemeClr val="tx1"/>
                </a:solidFill>
                <a:latin typeface="Verdana" pitchFamily="34" charset="0"/>
                <a:ea typeface="MS PGothic" pitchFamily="34" charset="-128"/>
              </a:defRPr>
            </a:lvl2pPr>
            <a:lvl3pPr marL="1143000" indent="-228600" eaLnBrk="0" hangingPunct="0">
              <a:spcBef>
                <a:spcPct val="20000"/>
              </a:spcBef>
              <a:buClr>
                <a:schemeClr val="tx2"/>
              </a:buClr>
              <a:buChar char="•"/>
              <a:tabLst>
                <a:tab pos="388938" algn="l"/>
                <a:tab pos="576263" algn="l"/>
              </a:tabLst>
              <a:defRPr sz="1400">
                <a:solidFill>
                  <a:schemeClr val="tx1"/>
                </a:solidFill>
                <a:latin typeface="Verdana" pitchFamily="34" charset="0"/>
                <a:ea typeface="MS PGothic" pitchFamily="34" charset="-128"/>
              </a:defRPr>
            </a:lvl3pPr>
            <a:lvl4pPr marL="1600200" indent="-228600" eaLnBrk="0" hangingPunct="0">
              <a:spcBef>
                <a:spcPct val="20000"/>
              </a:spcBef>
              <a:buClr>
                <a:schemeClr val="tx2"/>
              </a:buClr>
              <a:buChar char="•"/>
              <a:tabLst>
                <a:tab pos="388938" algn="l"/>
                <a:tab pos="576263" algn="l"/>
              </a:tabLst>
              <a:defRPr sz="1200">
                <a:solidFill>
                  <a:schemeClr val="tx1"/>
                </a:solidFill>
                <a:latin typeface="Verdana" pitchFamily="34" charset="0"/>
                <a:ea typeface="MS PGothic" pitchFamily="34" charset="-128"/>
              </a:defRPr>
            </a:lvl4pPr>
            <a:lvl5pPr marL="2057400" indent="-228600" eaLnBrk="0" hangingPunct="0">
              <a:spcBef>
                <a:spcPct val="20000"/>
              </a:spcBef>
              <a:buClr>
                <a:schemeClr val="hlink"/>
              </a:buClr>
              <a:buChar char="•"/>
              <a:tabLst>
                <a:tab pos="388938" algn="l"/>
                <a:tab pos="576263" algn="l"/>
              </a:tabLst>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lr>
                <a:schemeClr val="hlink"/>
              </a:buClr>
              <a:buChar char="•"/>
              <a:tabLst>
                <a:tab pos="388938" algn="l"/>
                <a:tab pos="576263" algn="l"/>
              </a:tabLst>
              <a:defRPr sz="2000">
                <a:solidFill>
                  <a:schemeClr val="tx1"/>
                </a:solidFill>
                <a:latin typeface="Arial" charset="0"/>
                <a:ea typeface="MS PGothic" pitchFamily="34" charset="-128"/>
              </a:defRPr>
            </a:lvl9pPr>
          </a:lstStyle>
          <a:p>
            <a:pPr eaLnBrk="1" hangingPunct="1">
              <a:buClrTx/>
              <a:buFontTx/>
              <a:buNone/>
            </a:pPr>
            <a:r>
              <a:rPr lang="en-US" altLang="en-US" sz="2600" b="1" dirty="0" smtClean="0">
                <a:solidFill>
                  <a:srgbClr val="0046AD"/>
                </a:solidFill>
              </a:rPr>
              <a:t>Brief Profile</a:t>
            </a:r>
            <a:endParaRPr lang="en-US" altLang="en-US" sz="2600" b="1" dirty="0">
              <a:solidFill>
                <a:srgbClr val="0046AD"/>
              </a:solidFill>
            </a:endParaRPr>
          </a:p>
        </p:txBody>
      </p:sp>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012590"/>
            <a:ext cx="7230325" cy="580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8030877"/>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Classification </a:t>
            </a:r>
            <a:r>
              <a:rPr lang="en-GB" dirty="0">
                <a:latin typeface="Verdana" panose="020B0604030504040204" pitchFamily="34" charset="0"/>
                <a:ea typeface="Verdana" panose="020B0604030504040204" pitchFamily="34" charset="0"/>
                <a:cs typeface="Verdana" panose="020B0604030504040204" pitchFamily="34" charset="0"/>
              </a:rPr>
              <a:t>is incorrect</a:t>
            </a:r>
            <a:endParaRPr lang="en-GB" dirty="0"/>
          </a:p>
        </p:txBody>
      </p:sp>
      <p:sp>
        <p:nvSpPr>
          <p:cNvPr id="3" name="Content Placeholder 2"/>
          <p:cNvSpPr>
            <a:spLocks noGrp="1"/>
          </p:cNvSpPr>
          <p:nvPr>
            <p:ph idx="1"/>
          </p:nvPr>
        </p:nvSpPr>
        <p:spPr>
          <a:xfrm>
            <a:off x="457200" y="1124744"/>
            <a:ext cx="8229600" cy="5001419"/>
          </a:xfrm>
        </p:spPr>
        <p:txBody>
          <a:bodyPr/>
          <a:lstStyle/>
          <a:p>
            <a:pPr marL="82800" indent="0">
              <a:buNone/>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For classification:</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Double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check sections 9, 11 and 12 (competency</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Check C&amp;L inventory</a:t>
            </a: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84" y="2780928"/>
            <a:ext cx="10945216"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653152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552" y="-675456"/>
            <a:ext cx="10225136" cy="770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15816" y="99210"/>
            <a:ext cx="4535409" cy="584775"/>
          </a:xfrm>
          <a:prstGeom prst="rect">
            <a:avLst/>
          </a:prstGeom>
          <a:noFill/>
          <a:ln>
            <a:solidFill>
              <a:schemeClr val="tx1"/>
            </a:solidFill>
          </a:ln>
        </p:spPr>
        <p:txBody>
          <a:bodyPr wrap="none" rtlCol="0">
            <a:spAutoFit/>
          </a:bodyPr>
          <a:lstStyle/>
          <a:p>
            <a:r>
              <a:rPr lang="en-GB" sz="3200" b="1" dirty="0" smtClean="0">
                <a:solidFill>
                  <a:srgbClr val="FF0000"/>
                </a:solidFill>
              </a:rPr>
              <a:t>Harmonised classification</a:t>
            </a:r>
            <a:endParaRPr lang="en-GB" sz="3200" b="1" dirty="0">
              <a:solidFill>
                <a:srgbClr val="FF0000"/>
              </a:solidFill>
            </a:endParaRPr>
          </a:p>
        </p:txBody>
      </p:sp>
    </p:spTree>
    <p:extLst>
      <p:ext uri="{BB962C8B-B14F-4D97-AF65-F5344CB8AC3E}">
        <p14:creationId xmlns:p14="http://schemas.microsoft.com/office/powerpoint/2010/main" val="95510402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0568" y="-531440"/>
            <a:ext cx="10441160" cy="7632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91880" y="369526"/>
            <a:ext cx="3094309" cy="584775"/>
          </a:xfrm>
          <a:prstGeom prst="rect">
            <a:avLst/>
          </a:prstGeom>
          <a:noFill/>
          <a:ln>
            <a:solidFill>
              <a:schemeClr val="tx1"/>
            </a:solidFill>
          </a:ln>
        </p:spPr>
        <p:txBody>
          <a:bodyPr wrap="none" rtlCol="0">
            <a:spAutoFit/>
          </a:bodyPr>
          <a:lstStyle/>
          <a:p>
            <a:r>
              <a:rPr lang="en-GB" sz="3200" b="1" dirty="0" smtClean="0">
                <a:solidFill>
                  <a:srgbClr val="FF0000"/>
                </a:solidFill>
              </a:rPr>
              <a:t>Self classification</a:t>
            </a:r>
            <a:endParaRPr lang="en-GB" sz="3200" b="1" dirty="0">
              <a:solidFill>
                <a:srgbClr val="FF0000"/>
              </a:solidFill>
            </a:endParaRPr>
          </a:p>
        </p:txBody>
      </p:sp>
    </p:spTree>
    <p:extLst>
      <p:ext uri="{BB962C8B-B14F-4D97-AF65-F5344CB8AC3E}">
        <p14:creationId xmlns:p14="http://schemas.microsoft.com/office/powerpoint/2010/main" val="17454190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Verdana" panose="020B0604030504040204" pitchFamily="34" charset="0"/>
                <a:ea typeface="Verdana" panose="020B0604030504040204" pitchFamily="34" charset="0"/>
                <a:cs typeface="Verdana" panose="020B0604030504040204" pitchFamily="34" charset="0"/>
              </a:rPr>
              <a:t>I</a:t>
            </a:r>
            <a:r>
              <a:rPr lang="en-GB" dirty="0" smtClean="0">
                <a:latin typeface="Verdana" panose="020B0604030504040204" pitchFamily="34" charset="0"/>
                <a:ea typeface="Verdana" panose="020B0604030504040204" pitchFamily="34" charset="0"/>
                <a:cs typeface="Verdana" panose="020B0604030504040204" pitchFamily="34" charset="0"/>
              </a:rPr>
              <a:t>nfo </a:t>
            </a:r>
            <a:r>
              <a:rPr lang="en-GB" dirty="0">
                <a:latin typeface="Verdana" panose="020B0604030504040204" pitchFamily="34" charset="0"/>
                <a:ea typeface="Verdana" panose="020B0604030504040204" pitchFamily="34" charset="0"/>
                <a:cs typeface="Verdana" panose="020B0604030504040204" pitchFamily="34" charset="0"/>
              </a:rPr>
              <a:t>is missing in the </a:t>
            </a:r>
            <a:r>
              <a:rPr lang="en-GB" dirty="0" smtClean="0">
                <a:latin typeface="Verdana" panose="020B0604030504040204" pitchFamily="34" charset="0"/>
                <a:ea typeface="Verdana" panose="020B0604030504040204" pitchFamily="34" charset="0"/>
                <a:cs typeface="Verdana" panose="020B0604030504040204" pitchFamily="34" charset="0"/>
              </a:rPr>
              <a:t>SDS….</a:t>
            </a:r>
            <a:endParaRPr lang="en-GB" dirty="0"/>
          </a:p>
        </p:txBody>
      </p:sp>
      <p:sp>
        <p:nvSpPr>
          <p:cNvPr id="3" name="Content Placeholder 2"/>
          <p:cNvSpPr>
            <a:spLocks noGrp="1"/>
          </p:cNvSpPr>
          <p:nvPr>
            <p:ph idx="1"/>
          </p:nvPr>
        </p:nvSpPr>
        <p:spPr/>
        <p:txBody>
          <a:bodyPr>
            <a:normAutofit/>
          </a:bodyPr>
          <a:lstStyle/>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Back to supplier</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New supplier</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RA for worst case in meantime</a:t>
            </a:r>
          </a:p>
          <a:p>
            <a:pPr marL="82800" indent="0">
              <a:buNone/>
            </a:pPr>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82800" indent="0" algn="ctr">
              <a:buNone/>
            </a:pPr>
            <a:r>
              <a:rPr lang="en-GB" sz="3200" b="1" dirty="0" smtClean="0">
                <a:solidFill>
                  <a:srgbClr val="FB5D43"/>
                </a:solidFill>
                <a:latin typeface="Verdana" panose="020B0604030504040204" pitchFamily="34" charset="0"/>
                <a:ea typeface="Verdana" panose="020B0604030504040204" pitchFamily="34" charset="0"/>
                <a:cs typeface="Verdana" panose="020B0604030504040204" pitchFamily="34" charset="0"/>
              </a:rPr>
              <a:t>No </a:t>
            </a:r>
            <a:r>
              <a:rPr lang="en-GB" sz="3200" b="1" dirty="0">
                <a:solidFill>
                  <a:srgbClr val="FB5D43"/>
                </a:solidFill>
                <a:latin typeface="Verdana" panose="020B0604030504040204" pitchFamily="34" charset="0"/>
                <a:ea typeface="Verdana" panose="020B0604030504040204" pitchFamily="34" charset="0"/>
                <a:cs typeface="Verdana" panose="020B0604030504040204" pitchFamily="34" charset="0"/>
              </a:rPr>
              <a:t>SDS </a:t>
            </a:r>
            <a:r>
              <a:rPr lang="en-GB" sz="3200" b="1" dirty="0" smtClean="0">
                <a:solidFill>
                  <a:srgbClr val="FB5D43"/>
                </a:solidFill>
                <a:latin typeface="Verdana" panose="020B0604030504040204" pitchFamily="34" charset="0"/>
                <a:ea typeface="Verdana" panose="020B0604030504040204" pitchFamily="34" charset="0"/>
                <a:cs typeface="Verdana" panose="020B0604030504040204" pitchFamily="34" charset="0"/>
              </a:rPr>
              <a:t>received?</a:t>
            </a:r>
          </a:p>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Is one required</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Do not “google” other SDSs</a:t>
            </a:r>
          </a:p>
          <a:p>
            <a:pPr marL="82800" indent="0">
              <a:buNone/>
            </a:pPr>
            <a:endParaRPr lang="en-GB" sz="3200" b="1" dirty="0">
              <a:solidFill>
                <a:srgbClr val="FB5D4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62451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a:bodyPr>
          <a:lstStyle/>
          <a:p>
            <a:r>
              <a:rPr lang="en-IE" altLang="en-US" dirty="0" smtClean="0"/>
              <a:t> </a:t>
            </a:r>
            <a:r>
              <a:rPr lang="en-IE" altLang="en-US" sz="4000" b="0" dirty="0" smtClean="0"/>
              <a:t>C&amp;L Inventory</a:t>
            </a:r>
            <a:endParaRPr lang="en-US" altLang="en-US" sz="4000" b="0" dirty="0" smtClean="0"/>
          </a:p>
        </p:txBody>
      </p:sp>
      <p:sp>
        <p:nvSpPr>
          <p:cNvPr id="30723" name="Content Placeholder 2"/>
          <p:cNvSpPr>
            <a:spLocks noGrp="1"/>
          </p:cNvSpPr>
          <p:nvPr>
            <p:ph idx="1"/>
          </p:nvPr>
        </p:nvSpPr>
        <p:spPr/>
        <p:txBody>
          <a:bodyPr>
            <a:normAutofit/>
          </a:bodyPr>
          <a:lstStyle/>
          <a:p>
            <a:r>
              <a:rPr lang="en-US" altLang="en-US" sz="2800" dirty="0" smtClean="0"/>
              <a:t>Database with 6 million notifications to date</a:t>
            </a:r>
          </a:p>
          <a:p>
            <a:r>
              <a:rPr lang="en-US" altLang="en-US" sz="2800" dirty="0" smtClean="0"/>
              <a:t>For &gt;122,641 notified substances </a:t>
            </a:r>
          </a:p>
          <a:p>
            <a:pPr lvl="1"/>
            <a:r>
              <a:rPr lang="en-US" altLang="en-US" sz="2400" dirty="0" smtClean="0"/>
              <a:t>Also includes registered substances received from manufacturers &amp; importers</a:t>
            </a:r>
          </a:p>
          <a:p>
            <a:pPr lvl="1"/>
            <a:r>
              <a:rPr lang="en-US" altLang="en-US" sz="2400" dirty="0" smtClean="0"/>
              <a:t>Includes harmonised classifications </a:t>
            </a:r>
          </a:p>
          <a:p>
            <a:pPr lvl="1"/>
            <a:r>
              <a:rPr lang="en-US" altLang="en-US" sz="2800" dirty="0" smtClean="0"/>
              <a:t>Established and maintained by ECHA</a:t>
            </a:r>
          </a:p>
          <a:p>
            <a:pPr lvl="1"/>
            <a:r>
              <a:rPr lang="en-US" altLang="en-US" sz="2800" dirty="0"/>
              <a:t>30,000 substances have different C&amp;L </a:t>
            </a:r>
          </a:p>
          <a:p>
            <a:pPr lvl="1"/>
            <a:r>
              <a:rPr lang="en-US" altLang="en-US" sz="2800" b="1" dirty="0" smtClean="0"/>
              <a:t>Platform</a:t>
            </a:r>
            <a:r>
              <a:rPr lang="en-US" altLang="en-US" sz="2800" dirty="0" smtClean="0"/>
              <a:t> available to reach agreements on differences </a:t>
            </a:r>
          </a:p>
        </p:txBody>
      </p:sp>
    </p:spTree>
    <p:extLst>
      <p:ext uri="{BB962C8B-B14F-4D97-AF65-F5344CB8AC3E}">
        <p14:creationId xmlns:p14="http://schemas.microsoft.com/office/powerpoint/2010/main" val="235070117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332656"/>
            <a:ext cx="8229600" cy="1143000"/>
          </a:xfrm>
        </p:spPr>
        <p:txBody>
          <a:bodyPr>
            <a:normAutofit/>
          </a:bodyPr>
          <a:lstStyle/>
          <a:p>
            <a:r>
              <a:rPr lang="en-GB" b="1" dirty="0" smtClean="0">
                <a:latin typeface="Verdana" panose="020B0604030504040204" pitchFamily="34" charset="0"/>
                <a:ea typeface="Verdana" panose="020B0604030504040204" pitchFamily="34" charset="0"/>
                <a:cs typeface="Verdana" panose="020B0604030504040204" pitchFamily="34" charset="0"/>
              </a:rPr>
              <a:t>When a safety data sheet (SDS) </a:t>
            </a:r>
            <a:r>
              <a:rPr lang="en-GB" dirty="0" smtClean="0">
                <a:latin typeface="Verdana" panose="020B0604030504040204" pitchFamily="34" charset="0"/>
                <a:ea typeface="Verdana" panose="020B0604030504040204" pitchFamily="34" charset="0"/>
                <a:cs typeface="Verdana" panose="020B0604030504040204" pitchFamily="34" charset="0"/>
              </a:rPr>
              <a:t>must</a:t>
            </a:r>
            <a:r>
              <a:rPr lang="en-GB" b="1" dirty="0" smtClean="0">
                <a:latin typeface="Verdana" panose="020B0604030504040204" pitchFamily="34" charset="0"/>
                <a:ea typeface="Verdana" panose="020B0604030504040204" pitchFamily="34" charset="0"/>
                <a:cs typeface="Verdana" panose="020B0604030504040204" pitchFamily="34" charset="0"/>
              </a:rPr>
              <a:t> be provided</a:t>
            </a:r>
            <a:endParaRPr lang="en-GB" b="1" dirty="0">
              <a:latin typeface="Verdana" panose="020B0604030504040204" pitchFamily="34" charset="0"/>
              <a:ea typeface="Verdana" panose="020B0604030504040204" pitchFamily="34" charset="0"/>
              <a:cs typeface="Verdana" panose="020B0604030504040204" pitchFamily="34" charset="0"/>
            </a:endParaRPr>
          </a:p>
        </p:txBody>
      </p:sp>
      <p:sp>
        <p:nvSpPr>
          <p:cNvPr id="5" name="Bent-Up Arrow 4"/>
          <p:cNvSpPr/>
          <p:nvPr/>
        </p:nvSpPr>
        <p:spPr>
          <a:xfrm rot="5400000">
            <a:off x="1261277" y="2860999"/>
            <a:ext cx="1051281" cy="1196847"/>
          </a:xfrm>
          <a:prstGeom prst="bentUpArrow">
            <a:avLst>
              <a:gd name="adj1" fmla="val 32840"/>
              <a:gd name="adj2" fmla="val 25000"/>
              <a:gd name="adj3" fmla="val 35780"/>
            </a:avLst>
          </a:prstGeom>
          <a:solidFill>
            <a:srgbClr val="D7EFFA"/>
          </a:solid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616800" y="1695633"/>
            <a:ext cx="1769739" cy="1238760"/>
          </a:xfrm>
          <a:custGeom>
            <a:avLst/>
            <a:gdLst>
              <a:gd name="connsiteX0" fmla="*/ 0 w 1769739"/>
              <a:gd name="connsiteY0" fmla="*/ 206501 h 1238760"/>
              <a:gd name="connsiteX1" fmla="*/ 206501 w 1769739"/>
              <a:gd name="connsiteY1" fmla="*/ 0 h 1238760"/>
              <a:gd name="connsiteX2" fmla="*/ 1563238 w 1769739"/>
              <a:gd name="connsiteY2" fmla="*/ 0 h 1238760"/>
              <a:gd name="connsiteX3" fmla="*/ 1769739 w 1769739"/>
              <a:gd name="connsiteY3" fmla="*/ 206501 h 1238760"/>
              <a:gd name="connsiteX4" fmla="*/ 1769739 w 1769739"/>
              <a:gd name="connsiteY4" fmla="*/ 1032259 h 1238760"/>
              <a:gd name="connsiteX5" fmla="*/ 1563238 w 1769739"/>
              <a:gd name="connsiteY5" fmla="*/ 1238760 h 1238760"/>
              <a:gd name="connsiteX6" fmla="*/ 206501 w 1769739"/>
              <a:gd name="connsiteY6" fmla="*/ 1238760 h 1238760"/>
              <a:gd name="connsiteX7" fmla="*/ 0 w 1769739"/>
              <a:gd name="connsiteY7" fmla="*/ 1032259 h 1238760"/>
              <a:gd name="connsiteX8" fmla="*/ 0 w 1769739"/>
              <a:gd name="connsiteY8" fmla="*/ 206501 h 123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739" h="1238760">
                <a:moveTo>
                  <a:pt x="0" y="206501"/>
                </a:moveTo>
                <a:cubicBezTo>
                  <a:pt x="0" y="92454"/>
                  <a:pt x="92454" y="0"/>
                  <a:pt x="206501" y="0"/>
                </a:cubicBezTo>
                <a:lnTo>
                  <a:pt x="1563238" y="0"/>
                </a:lnTo>
                <a:cubicBezTo>
                  <a:pt x="1677285" y="0"/>
                  <a:pt x="1769739" y="92454"/>
                  <a:pt x="1769739" y="206501"/>
                </a:cubicBezTo>
                <a:lnTo>
                  <a:pt x="1769739" y="1032259"/>
                </a:lnTo>
                <a:cubicBezTo>
                  <a:pt x="1769739" y="1146306"/>
                  <a:pt x="1677285" y="1238760"/>
                  <a:pt x="1563238" y="1238760"/>
                </a:cubicBezTo>
                <a:lnTo>
                  <a:pt x="206501" y="1238760"/>
                </a:lnTo>
                <a:cubicBezTo>
                  <a:pt x="92454" y="1238760"/>
                  <a:pt x="0" y="1146306"/>
                  <a:pt x="0" y="1032259"/>
                </a:cubicBezTo>
                <a:lnTo>
                  <a:pt x="0" y="206501"/>
                </a:lnTo>
                <a:close/>
              </a:path>
            </a:pathLst>
          </a:custGeom>
          <a:solidFill>
            <a:srgbClr val="008B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1442" tIns="121442" rIns="121442" bIns="121442" numCol="1" spcCol="1270" anchor="ctr" anchorCtr="0">
            <a:noAutofit/>
          </a:bodyPr>
          <a:lstStyle/>
          <a:p>
            <a:pPr lvl="0" algn="ctr" defTabSz="711200">
              <a:lnSpc>
                <a:spcPct val="90000"/>
              </a:lnSpc>
              <a:spcBef>
                <a:spcPct val="0"/>
              </a:spcBef>
              <a:spcAft>
                <a:spcPct val="35000"/>
              </a:spcAft>
            </a:pPr>
            <a:r>
              <a:rPr lang="en-GB" sz="1600" b="1" kern="1200" dirty="0" smtClean="0">
                <a:latin typeface="Verdana" panose="020B0604030504040204" pitchFamily="34" charset="0"/>
                <a:ea typeface="Verdana" panose="020B0604030504040204" pitchFamily="34" charset="0"/>
                <a:cs typeface="Verdana" panose="020B0604030504040204" pitchFamily="34" charset="0"/>
              </a:rPr>
              <a:t>When substance or mixture is hazardous</a:t>
            </a:r>
            <a:endParaRPr lang="en-GB" sz="1600" b="1" kern="1200" dirty="0">
              <a:latin typeface="Verdana" panose="020B0604030504040204" pitchFamily="34" charset="0"/>
              <a:ea typeface="Verdana" panose="020B0604030504040204" pitchFamily="34" charset="0"/>
              <a:cs typeface="Verdana" panose="020B0604030504040204" pitchFamily="34" charset="0"/>
            </a:endParaRPr>
          </a:p>
        </p:txBody>
      </p:sp>
      <p:sp>
        <p:nvSpPr>
          <p:cNvPr id="8" name="Freeform 7"/>
          <p:cNvSpPr/>
          <p:nvPr/>
        </p:nvSpPr>
        <p:spPr>
          <a:xfrm>
            <a:off x="2411760" y="1851716"/>
            <a:ext cx="6552722" cy="1001220"/>
          </a:xfrm>
          <a:custGeom>
            <a:avLst/>
            <a:gdLst>
              <a:gd name="connsiteX0" fmla="*/ 0 w 4268683"/>
              <a:gd name="connsiteY0" fmla="*/ 0 h 1001220"/>
              <a:gd name="connsiteX1" fmla="*/ 4268683 w 4268683"/>
              <a:gd name="connsiteY1" fmla="*/ 0 h 1001220"/>
              <a:gd name="connsiteX2" fmla="*/ 4268683 w 4268683"/>
              <a:gd name="connsiteY2" fmla="*/ 1001220 h 1001220"/>
              <a:gd name="connsiteX3" fmla="*/ 0 w 4268683"/>
              <a:gd name="connsiteY3" fmla="*/ 1001220 h 1001220"/>
              <a:gd name="connsiteX4" fmla="*/ 0 w 4268683"/>
              <a:gd name="connsiteY4" fmla="*/ 0 h 100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683" h="1001220">
                <a:moveTo>
                  <a:pt x="0" y="0"/>
                </a:moveTo>
                <a:lnTo>
                  <a:pt x="4268683" y="0"/>
                </a:lnTo>
                <a:lnTo>
                  <a:pt x="4268683" y="1001220"/>
                </a:lnTo>
                <a:lnTo>
                  <a:pt x="0" y="10012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285750" lvl="1" indent="-285750" algn="l" defTabSz="622300">
              <a:lnSpc>
                <a:spcPct val="90000"/>
              </a:lnSpc>
              <a:spcBef>
                <a:spcPct val="0"/>
              </a:spcBef>
              <a:spcAft>
                <a:spcPct val="15000"/>
              </a:spcAft>
              <a:buFont typeface="Arial" panose="020B0604020202020204" pitchFamily="34" charset="0"/>
              <a:buChar char="•"/>
            </a:pPr>
            <a:r>
              <a:rPr lang="en-GB" sz="1600" kern="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Substance or mixture is classified as hazardous</a:t>
            </a:r>
            <a:endParaRPr lang="en-GB" sz="1600" kern="12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285750" lvl="1" indent="-285750" algn="l" defTabSz="622300">
              <a:lnSpc>
                <a:spcPct val="90000"/>
              </a:lnSpc>
              <a:spcBef>
                <a:spcPct val="0"/>
              </a:spcBef>
              <a:spcAft>
                <a:spcPct val="15000"/>
              </a:spcAft>
              <a:buFont typeface="Arial" panose="020B0604020202020204" pitchFamily="34" charset="0"/>
              <a:buChar char="•"/>
            </a:pPr>
            <a:r>
              <a:rPr lang="en-GB" sz="1600" kern="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Substance is PBT/</a:t>
            </a:r>
            <a:r>
              <a:rPr lang="en-GB" sz="1600" kern="1200"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vPvB</a:t>
            </a:r>
            <a:endParaRPr lang="en-GB" sz="1600" kern="12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285750" lvl="1" indent="-285750" algn="l" defTabSz="622300">
              <a:lnSpc>
                <a:spcPct val="90000"/>
              </a:lnSpc>
              <a:spcBef>
                <a:spcPct val="0"/>
              </a:spcBef>
              <a:spcAft>
                <a:spcPct val="15000"/>
              </a:spcAft>
              <a:buFont typeface="Arial" panose="020B0604020202020204" pitchFamily="34" charset="0"/>
              <a:buChar char="•"/>
            </a:pPr>
            <a:r>
              <a:rPr lang="en-GB" sz="1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Substance is</a:t>
            </a:r>
            <a:r>
              <a:rPr lang="en-GB" sz="1600" kern="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on Candidate List</a:t>
            </a:r>
            <a:endParaRPr lang="en-GB" sz="1600" kern="12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285750" lvl="1" indent="-285750" algn="l" defTabSz="622300">
              <a:lnSpc>
                <a:spcPct val="90000"/>
              </a:lnSpc>
              <a:spcBef>
                <a:spcPct val="0"/>
              </a:spcBef>
              <a:spcAft>
                <a:spcPct val="15000"/>
              </a:spcAft>
              <a:buFont typeface="Arial" panose="020B0604020202020204" pitchFamily="34" charset="0"/>
              <a:buChar char="•"/>
            </a:pPr>
            <a:r>
              <a:rPr lang="en-GB" sz="1600" kern="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Non-classified mixture contains certain substances above specified limits (on request)</a:t>
            </a:r>
            <a:endParaRPr lang="en-GB" sz="1600" kern="12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Bent-Up Arrow 10"/>
          <p:cNvSpPr/>
          <p:nvPr/>
        </p:nvSpPr>
        <p:spPr>
          <a:xfrm rot="5400000">
            <a:off x="3062176" y="4265193"/>
            <a:ext cx="1051281" cy="1196847"/>
          </a:xfrm>
          <a:prstGeom prst="bentUpArrow">
            <a:avLst>
              <a:gd name="adj1" fmla="val 32840"/>
              <a:gd name="adj2" fmla="val 25000"/>
              <a:gd name="adj3" fmla="val 35780"/>
            </a:avLst>
          </a:prstGeom>
          <a:solidFill>
            <a:srgbClr val="D7EFFA"/>
          </a:solid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2385341" y="3110272"/>
            <a:ext cx="1769739" cy="1238760"/>
          </a:xfrm>
          <a:custGeom>
            <a:avLst/>
            <a:gdLst>
              <a:gd name="connsiteX0" fmla="*/ 0 w 1769739"/>
              <a:gd name="connsiteY0" fmla="*/ 206501 h 1238760"/>
              <a:gd name="connsiteX1" fmla="*/ 206501 w 1769739"/>
              <a:gd name="connsiteY1" fmla="*/ 0 h 1238760"/>
              <a:gd name="connsiteX2" fmla="*/ 1563238 w 1769739"/>
              <a:gd name="connsiteY2" fmla="*/ 0 h 1238760"/>
              <a:gd name="connsiteX3" fmla="*/ 1769739 w 1769739"/>
              <a:gd name="connsiteY3" fmla="*/ 206501 h 1238760"/>
              <a:gd name="connsiteX4" fmla="*/ 1769739 w 1769739"/>
              <a:gd name="connsiteY4" fmla="*/ 1032259 h 1238760"/>
              <a:gd name="connsiteX5" fmla="*/ 1563238 w 1769739"/>
              <a:gd name="connsiteY5" fmla="*/ 1238760 h 1238760"/>
              <a:gd name="connsiteX6" fmla="*/ 206501 w 1769739"/>
              <a:gd name="connsiteY6" fmla="*/ 1238760 h 1238760"/>
              <a:gd name="connsiteX7" fmla="*/ 0 w 1769739"/>
              <a:gd name="connsiteY7" fmla="*/ 1032259 h 1238760"/>
              <a:gd name="connsiteX8" fmla="*/ 0 w 1769739"/>
              <a:gd name="connsiteY8" fmla="*/ 206501 h 123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739" h="1238760">
                <a:moveTo>
                  <a:pt x="0" y="206501"/>
                </a:moveTo>
                <a:cubicBezTo>
                  <a:pt x="0" y="92454"/>
                  <a:pt x="92454" y="0"/>
                  <a:pt x="206501" y="0"/>
                </a:cubicBezTo>
                <a:lnTo>
                  <a:pt x="1563238" y="0"/>
                </a:lnTo>
                <a:cubicBezTo>
                  <a:pt x="1677285" y="0"/>
                  <a:pt x="1769739" y="92454"/>
                  <a:pt x="1769739" y="206501"/>
                </a:cubicBezTo>
                <a:lnTo>
                  <a:pt x="1769739" y="1032259"/>
                </a:lnTo>
                <a:cubicBezTo>
                  <a:pt x="1769739" y="1146306"/>
                  <a:pt x="1677285" y="1238760"/>
                  <a:pt x="1563238" y="1238760"/>
                </a:cubicBezTo>
                <a:lnTo>
                  <a:pt x="206501" y="1238760"/>
                </a:lnTo>
                <a:cubicBezTo>
                  <a:pt x="92454" y="1238760"/>
                  <a:pt x="0" y="1146306"/>
                  <a:pt x="0" y="1032259"/>
                </a:cubicBezTo>
                <a:lnTo>
                  <a:pt x="0" y="206501"/>
                </a:lnTo>
                <a:close/>
              </a:path>
            </a:pathLst>
          </a:custGeom>
          <a:solidFill>
            <a:srgbClr val="008B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1442" tIns="121442" rIns="121442" bIns="121442" numCol="1" spcCol="1270" anchor="ctr" anchorCtr="0">
            <a:noAutofit/>
          </a:bodyPr>
          <a:lstStyle/>
          <a:p>
            <a:pPr lvl="0" algn="ctr" defTabSz="711200">
              <a:lnSpc>
                <a:spcPct val="90000"/>
              </a:lnSpc>
              <a:spcBef>
                <a:spcPct val="0"/>
              </a:spcBef>
              <a:spcAft>
                <a:spcPct val="35000"/>
              </a:spcAft>
            </a:pPr>
            <a:r>
              <a:rPr lang="en-GB" sz="1600" b="1" kern="1200" dirty="0" smtClean="0">
                <a:latin typeface="Verdana" panose="020B0604030504040204" pitchFamily="34" charset="0"/>
                <a:ea typeface="Verdana" panose="020B0604030504040204" pitchFamily="34" charset="0"/>
                <a:cs typeface="Verdana" panose="020B0604030504040204" pitchFamily="34" charset="0"/>
              </a:rPr>
              <a:t>It is sold to downstream user(s</a:t>
            </a:r>
            <a:r>
              <a:rPr lang="en-GB" sz="1600" b="1" kern="1200" dirty="0" smtClean="0"/>
              <a:t>)</a:t>
            </a:r>
            <a:endParaRPr lang="en-GB" sz="1600" b="1" kern="1200" dirty="0"/>
          </a:p>
        </p:txBody>
      </p:sp>
      <p:sp>
        <p:nvSpPr>
          <p:cNvPr id="13" name="Freeform 12"/>
          <p:cNvSpPr/>
          <p:nvPr/>
        </p:nvSpPr>
        <p:spPr>
          <a:xfrm>
            <a:off x="4172115" y="3146121"/>
            <a:ext cx="4216309" cy="1001220"/>
          </a:xfrm>
          <a:custGeom>
            <a:avLst/>
            <a:gdLst>
              <a:gd name="connsiteX0" fmla="*/ 0 w 4216309"/>
              <a:gd name="connsiteY0" fmla="*/ 0 h 1001220"/>
              <a:gd name="connsiteX1" fmla="*/ 4216309 w 4216309"/>
              <a:gd name="connsiteY1" fmla="*/ 0 h 1001220"/>
              <a:gd name="connsiteX2" fmla="*/ 4216309 w 4216309"/>
              <a:gd name="connsiteY2" fmla="*/ 1001220 h 1001220"/>
              <a:gd name="connsiteX3" fmla="*/ 0 w 4216309"/>
              <a:gd name="connsiteY3" fmla="*/ 1001220 h 1001220"/>
              <a:gd name="connsiteX4" fmla="*/ 0 w 4216309"/>
              <a:gd name="connsiteY4" fmla="*/ 0 h 100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6309" h="1001220">
                <a:moveTo>
                  <a:pt x="0" y="0"/>
                </a:moveTo>
                <a:lnTo>
                  <a:pt x="4216309" y="0"/>
                </a:lnTo>
                <a:lnTo>
                  <a:pt x="4216309" y="1001220"/>
                </a:lnTo>
                <a:lnTo>
                  <a:pt x="0" y="10012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SzPct val="70000"/>
              <a:buChar char="••"/>
            </a:pPr>
            <a:r>
              <a:rPr lang="en-GB" sz="1600" kern="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SDS not required for general public</a:t>
            </a:r>
            <a:r>
              <a:rPr lang="en-GB" sz="16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1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but s</a:t>
            </a:r>
            <a:r>
              <a:rPr lang="en-GB" sz="1600" kern="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ufficient information for safe use must be provided </a:t>
            </a:r>
            <a:endParaRPr lang="en-GB" sz="1600" kern="12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Freeform 13"/>
          <p:cNvSpPr/>
          <p:nvPr/>
        </p:nvSpPr>
        <p:spPr>
          <a:xfrm>
            <a:off x="4211841" y="4669834"/>
            <a:ext cx="1769739" cy="1238760"/>
          </a:xfrm>
          <a:custGeom>
            <a:avLst/>
            <a:gdLst>
              <a:gd name="connsiteX0" fmla="*/ 0 w 1769739"/>
              <a:gd name="connsiteY0" fmla="*/ 206501 h 1238760"/>
              <a:gd name="connsiteX1" fmla="*/ 206501 w 1769739"/>
              <a:gd name="connsiteY1" fmla="*/ 0 h 1238760"/>
              <a:gd name="connsiteX2" fmla="*/ 1563238 w 1769739"/>
              <a:gd name="connsiteY2" fmla="*/ 0 h 1238760"/>
              <a:gd name="connsiteX3" fmla="*/ 1769739 w 1769739"/>
              <a:gd name="connsiteY3" fmla="*/ 206501 h 1238760"/>
              <a:gd name="connsiteX4" fmla="*/ 1769739 w 1769739"/>
              <a:gd name="connsiteY4" fmla="*/ 1032259 h 1238760"/>
              <a:gd name="connsiteX5" fmla="*/ 1563238 w 1769739"/>
              <a:gd name="connsiteY5" fmla="*/ 1238760 h 1238760"/>
              <a:gd name="connsiteX6" fmla="*/ 206501 w 1769739"/>
              <a:gd name="connsiteY6" fmla="*/ 1238760 h 1238760"/>
              <a:gd name="connsiteX7" fmla="*/ 0 w 1769739"/>
              <a:gd name="connsiteY7" fmla="*/ 1032259 h 1238760"/>
              <a:gd name="connsiteX8" fmla="*/ 0 w 1769739"/>
              <a:gd name="connsiteY8" fmla="*/ 206501 h 123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739" h="1238760">
                <a:moveTo>
                  <a:pt x="0" y="206501"/>
                </a:moveTo>
                <a:cubicBezTo>
                  <a:pt x="0" y="92454"/>
                  <a:pt x="92454" y="0"/>
                  <a:pt x="206501" y="0"/>
                </a:cubicBezTo>
                <a:lnTo>
                  <a:pt x="1563238" y="0"/>
                </a:lnTo>
                <a:cubicBezTo>
                  <a:pt x="1677285" y="0"/>
                  <a:pt x="1769739" y="92454"/>
                  <a:pt x="1769739" y="206501"/>
                </a:cubicBezTo>
                <a:lnTo>
                  <a:pt x="1769739" y="1032259"/>
                </a:lnTo>
                <a:cubicBezTo>
                  <a:pt x="1769739" y="1146306"/>
                  <a:pt x="1677285" y="1238760"/>
                  <a:pt x="1563238" y="1238760"/>
                </a:cubicBezTo>
                <a:lnTo>
                  <a:pt x="206501" y="1238760"/>
                </a:lnTo>
                <a:cubicBezTo>
                  <a:pt x="92454" y="1238760"/>
                  <a:pt x="0" y="1146306"/>
                  <a:pt x="0" y="1032259"/>
                </a:cubicBezTo>
                <a:lnTo>
                  <a:pt x="0" y="206501"/>
                </a:lnTo>
                <a:close/>
              </a:path>
            </a:pathLst>
          </a:custGeom>
          <a:solidFill>
            <a:srgbClr val="008B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1442" tIns="121442" rIns="121442" bIns="121442" numCol="1" spcCol="1270" anchor="ctr" anchorCtr="0">
            <a:noAutofit/>
          </a:bodyPr>
          <a:lstStyle/>
          <a:p>
            <a:pPr lvl="0" algn="ctr" defTabSz="711200">
              <a:lnSpc>
                <a:spcPct val="90000"/>
              </a:lnSpc>
              <a:spcBef>
                <a:spcPct val="0"/>
              </a:spcBef>
              <a:spcAft>
                <a:spcPct val="35000"/>
              </a:spcAft>
            </a:pPr>
            <a:r>
              <a:rPr lang="en-GB" sz="1600" b="1" kern="1200" dirty="0" smtClean="0">
                <a:latin typeface="Verdana" panose="020B0604030504040204" pitchFamily="34" charset="0"/>
                <a:ea typeface="Verdana" panose="020B0604030504040204" pitchFamily="34" charset="0"/>
                <a:cs typeface="Verdana" panose="020B0604030504040204" pitchFamily="34" charset="0"/>
              </a:rPr>
              <a:t>Or it has been requested</a:t>
            </a:r>
            <a:endParaRPr lang="en-GB" sz="1600" b="1" kern="1200" dirty="0">
              <a:latin typeface="Verdana" panose="020B0604030504040204" pitchFamily="34" charset="0"/>
              <a:ea typeface="Verdana" panose="020B0604030504040204" pitchFamily="34" charset="0"/>
              <a:cs typeface="Verdana" panose="020B0604030504040204" pitchFamily="34" charset="0"/>
            </a:endParaRPr>
          </a:p>
        </p:txBody>
      </p:sp>
      <p:sp>
        <p:nvSpPr>
          <p:cNvPr id="15" name="Freeform 14"/>
          <p:cNvSpPr/>
          <p:nvPr/>
        </p:nvSpPr>
        <p:spPr>
          <a:xfrm>
            <a:off x="6012160" y="4509743"/>
            <a:ext cx="2952322" cy="1619764"/>
          </a:xfrm>
          <a:custGeom>
            <a:avLst/>
            <a:gdLst>
              <a:gd name="connsiteX0" fmla="*/ 0 w 2406706"/>
              <a:gd name="connsiteY0" fmla="*/ 0 h 1619764"/>
              <a:gd name="connsiteX1" fmla="*/ 2406706 w 2406706"/>
              <a:gd name="connsiteY1" fmla="*/ 0 h 1619764"/>
              <a:gd name="connsiteX2" fmla="*/ 2406706 w 2406706"/>
              <a:gd name="connsiteY2" fmla="*/ 1619764 h 1619764"/>
              <a:gd name="connsiteX3" fmla="*/ 0 w 2406706"/>
              <a:gd name="connsiteY3" fmla="*/ 1619764 h 1619764"/>
              <a:gd name="connsiteX4" fmla="*/ 0 w 2406706"/>
              <a:gd name="connsiteY4" fmla="*/ 0 h 161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706" h="1619764">
                <a:moveTo>
                  <a:pt x="0" y="0"/>
                </a:moveTo>
                <a:lnTo>
                  <a:pt x="2406706" y="0"/>
                </a:lnTo>
                <a:lnTo>
                  <a:pt x="2406706" y="1619764"/>
                </a:lnTo>
                <a:lnTo>
                  <a:pt x="0" y="161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114300" lvl="1" indent="-114300" defTabSz="622300">
              <a:lnSpc>
                <a:spcPct val="90000"/>
              </a:lnSpc>
              <a:spcBef>
                <a:spcPct val="0"/>
              </a:spcBef>
              <a:spcAft>
                <a:spcPct val="15000"/>
              </a:spcAft>
              <a:buSzPct val="70000"/>
              <a:buChar char="••"/>
            </a:pPr>
            <a:r>
              <a:rPr lang="en-GB" sz="1600" kern="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When requested by professional user/distributor</a:t>
            </a:r>
            <a:endParaRPr lang="en-GB" sz="1600" kern="12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lgn="r"/>
            <a:fld id="{FBF7E9CE-8ECA-47E2-BD73-4D736B317C11}" type="slidenum">
              <a:rPr lang="en-GB" sz="100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pPr algn="r"/>
              <a:t>120</a:t>
            </a:fld>
            <a:endParaRPr lang="en-GB" sz="10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093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2" grpId="0" animBg="1"/>
      <p:bldP spid="13" grpId="0"/>
      <p:bldP spid="14" grpId="0" animBg="1"/>
      <p:bldP spid="1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a:bodyPr>
          <a:lstStyle/>
          <a:p>
            <a:r>
              <a:rPr lang="en-US" altLang="en-US" dirty="0" smtClean="0">
                <a:latin typeface="Verdana" panose="020B0604030504040204" pitchFamily="34" charset="0"/>
                <a:ea typeface="Verdana" panose="020B0604030504040204" pitchFamily="34" charset="0"/>
                <a:cs typeface="Verdana" panose="020B0604030504040204" pitchFamily="34" charset="0"/>
              </a:rPr>
              <a:t>May not need SDS….</a:t>
            </a:r>
          </a:p>
        </p:txBody>
      </p:sp>
      <p:sp>
        <p:nvSpPr>
          <p:cNvPr id="33795" name="Content Placeholder 2"/>
          <p:cNvSpPr>
            <a:spLocks noGrp="1"/>
          </p:cNvSpPr>
          <p:nvPr>
            <p:ph idx="1"/>
          </p:nvPr>
        </p:nvSpPr>
        <p:spPr>
          <a:xfrm>
            <a:off x="457200" y="1071563"/>
            <a:ext cx="8229600" cy="5054600"/>
          </a:xfrm>
        </p:spPr>
        <p:txBody>
          <a:bodyPr>
            <a:normAutofit/>
          </a:bodyPr>
          <a:lstStyle/>
          <a:p>
            <a:endParaRPr lang="en-IE" altLang="en-US" sz="1600" dirty="0" smtClean="0"/>
          </a:p>
          <a:p>
            <a:pPr>
              <a:buFont typeface="Wingdings" pitchFamily="2" charset="2"/>
              <a:buChar char="ý"/>
            </a:pPr>
            <a:r>
              <a:rPr lang="en-IE" altLang="en-US" sz="2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Special exemptions e.g. Waste, chemicals in transit</a:t>
            </a:r>
          </a:p>
          <a:p>
            <a:pPr>
              <a:buFont typeface="Wingdings" pitchFamily="2" charset="2"/>
              <a:buChar char="ý"/>
            </a:pPr>
            <a:r>
              <a:rPr lang="en-IE" altLang="en-US" sz="2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Finished state products for final user:</a:t>
            </a:r>
          </a:p>
          <a:p>
            <a:pPr lvl="5">
              <a:buFont typeface="Wingdings" pitchFamily="2" charset="2"/>
              <a:buChar char="ý"/>
            </a:pPr>
            <a:r>
              <a:rPr lang="en-IE" altLang="en-US" sz="2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Medicinal/Veterinary products</a:t>
            </a:r>
          </a:p>
          <a:p>
            <a:pPr lvl="5">
              <a:buFont typeface="Wingdings" pitchFamily="2" charset="2"/>
              <a:buChar char="ý"/>
            </a:pPr>
            <a:r>
              <a:rPr lang="en-IE" altLang="en-US" sz="2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Cosmetics</a:t>
            </a:r>
          </a:p>
          <a:p>
            <a:pPr lvl="5">
              <a:buFont typeface="Wingdings" pitchFamily="2" charset="2"/>
              <a:buChar char="ý"/>
            </a:pPr>
            <a:r>
              <a:rPr lang="en-IE" altLang="en-US" sz="2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Medical devices</a:t>
            </a:r>
          </a:p>
          <a:p>
            <a:pPr lvl="5">
              <a:buFont typeface="Wingdings" pitchFamily="2" charset="2"/>
              <a:buChar char="ý"/>
            </a:pPr>
            <a:r>
              <a:rPr lang="en-IE" altLang="en-US" sz="2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Food/Feeding stuffs</a:t>
            </a:r>
          </a:p>
          <a:p>
            <a:pPr>
              <a:buFont typeface="Wingdings" pitchFamily="2" charset="2"/>
              <a:buChar char="ý"/>
            </a:pPr>
            <a:r>
              <a:rPr lang="en-IE" altLang="en-US" sz="2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If subs not classified as hazardous/mixture contains no </a:t>
            </a:r>
            <a:r>
              <a:rPr lang="en-IE" altLang="en-US" sz="2600"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haz</a:t>
            </a:r>
            <a:r>
              <a:rPr lang="en-IE" altLang="en-US" sz="2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subs (or </a:t>
            </a:r>
            <a:r>
              <a:rPr lang="en-IE" altLang="en-US" sz="2600"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haz</a:t>
            </a:r>
            <a:r>
              <a:rPr lang="en-IE" altLang="en-US" sz="2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subs below limit provided)</a:t>
            </a:r>
          </a:p>
        </p:txBody>
      </p:sp>
      <p:pic>
        <p:nvPicPr>
          <p:cNvPr id="33796" name="Picture 2" descr="C:\Documents and Settings\sinead_mcmickan\Local Settings\Temporary Internet Files\Content.IE5\IEUUQPPU\MC90043253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49275"/>
            <a:ext cx="7191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814206"/>
      </p:ext>
    </p:extLst>
  </p:cSld>
  <p:clrMapOvr>
    <a:masterClrMapping/>
  </p:clrMapOvr>
  <p:transition advTm="45641"/>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When a SDS is not required….</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normAutofit/>
          </a:bodyPr>
          <a:lstStyle/>
          <a:p>
            <a:pPr marL="82800" indent="0">
              <a:buNone/>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Article 32 of REACH: provide recipient with (where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applicable</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Registration number Details of authorisation</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Details of restriction</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Info/risk management measures </a:t>
            </a: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Free</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Paper/electronically</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1</a:t>
            </a:r>
            <a:r>
              <a:rPr lang="en-GB" sz="2400" baseline="300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st</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delivery/update</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5966641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8363272" cy="1143000"/>
          </a:xfrm>
        </p:spPr>
        <p:txBody>
          <a:bodyPr>
            <a:normAutofit/>
          </a:bodyPr>
          <a:lstStyle/>
          <a:p>
            <a:r>
              <a:rPr lang="en-GB" dirty="0">
                <a:latin typeface="Verdana" panose="020B0604030504040204" pitchFamily="34" charset="0"/>
                <a:ea typeface="Verdana" panose="020B0604030504040204" pitchFamily="34" charset="0"/>
                <a:cs typeface="Verdana" panose="020B0604030504040204" pitchFamily="34" charset="0"/>
              </a:rPr>
              <a:t>You may also receive an Exposure </a:t>
            </a:r>
            <a:r>
              <a:rPr lang="en-GB" dirty="0" smtClean="0">
                <a:latin typeface="Verdana" panose="020B0604030504040204" pitchFamily="34" charset="0"/>
                <a:ea typeface="Verdana" panose="020B0604030504040204" pitchFamily="34" charset="0"/>
                <a:cs typeface="Verdana" panose="020B0604030504040204" pitchFamily="34" charset="0"/>
              </a:rPr>
              <a:t>scenario</a:t>
            </a:r>
            <a:endParaRPr lang="en-GB" b="1" dirty="0">
              <a:solidFill>
                <a:srgbClr val="0046AD"/>
              </a:solidFill>
              <a:latin typeface="Verdana" panose="020B0604030504040204" pitchFamily="34" charset="0"/>
              <a:ea typeface="Verdana" panose="020B0604030504040204" pitchFamily="34" charset="0"/>
              <a:cs typeface="Verdana" panose="020B0604030504040204" pitchFamily="34" charset="0"/>
            </a:endParaRPr>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pPr algn="r"/>
            <a:fld id="{FBF7E9CE-8ECA-47E2-BD73-4D736B317C11}" type="slidenum">
              <a:rPr lang="en-GB" sz="100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pPr algn="r"/>
              <a:t>123</a:t>
            </a:fld>
            <a:endParaRPr lang="en-GB" sz="10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1196752"/>
            <a:ext cx="4536504" cy="2376264"/>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7172" y="3685318"/>
            <a:ext cx="1484908" cy="118384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928" y="5560002"/>
            <a:ext cx="897371" cy="89333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4114" y="5508224"/>
            <a:ext cx="1035372" cy="945112"/>
          </a:xfrm>
          <a:prstGeom prst="rect">
            <a:avLst/>
          </a:prstGeom>
        </p:spPr>
      </p:pic>
      <p:sp>
        <p:nvSpPr>
          <p:cNvPr id="9" name="Up Arrow 8"/>
          <p:cNvSpPr/>
          <p:nvPr/>
        </p:nvSpPr>
        <p:spPr>
          <a:xfrm rot="8764651">
            <a:off x="4993577" y="4867186"/>
            <a:ext cx="288032" cy="705252"/>
          </a:xfrm>
          <a:prstGeom prst="upArrow">
            <a:avLst/>
          </a:prstGeom>
          <a:solidFill>
            <a:srgbClr val="008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Up Arrow 17"/>
          <p:cNvSpPr/>
          <p:nvPr/>
        </p:nvSpPr>
        <p:spPr>
          <a:xfrm rot="10800000">
            <a:off x="4175956" y="4892310"/>
            <a:ext cx="288032" cy="643533"/>
          </a:xfrm>
          <a:prstGeom prst="up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Up Arrow 18"/>
          <p:cNvSpPr/>
          <p:nvPr/>
        </p:nvSpPr>
        <p:spPr>
          <a:xfrm rot="12959814">
            <a:off x="3394519" y="4786391"/>
            <a:ext cx="288032" cy="756165"/>
          </a:xfrm>
          <a:prstGeom prst="upArrow">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7593" y="5487924"/>
            <a:ext cx="1897077" cy="96541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6900" y="3685318"/>
            <a:ext cx="2995540" cy="1364451"/>
          </a:xfrm>
          <a:prstGeom prst="rect">
            <a:avLst/>
          </a:prstGeom>
        </p:spPr>
      </p:pic>
    </p:spTree>
    <p:extLst>
      <p:ext uri="{BB962C8B-B14F-4D97-AF65-F5344CB8AC3E}">
        <p14:creationId xmlns:p14="http://schemas.microsoft.com/office/powerpoint/2010/main" val="20725501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2"/>
          <p:cNvSpPr>
            <a:spLocks noGrp="1"/>
          </p:cNvSpPr>
          <p:nvPr>
            <p:ph type="body" sz="quarter" idx="4294967295"/>
          </p:nvPr>
        </p:nvSpPr>
        <p:spPr>
          <a:xfrm>
            <a:off x="397520" y="548680"/>
            <a:ext cx="8062912" cy="539750"/>
          </a:xfrm>
        </p:spPr>
        <p:txBody>
          <a:bodyPr>
            <a:noAutofit/>
          </a:bodyPr>
          <a:lstStyle/>
          <a:p>
            <a:pPr marL="0" indent="0" algn="ctr">
              <a:spcBef>
                <a:spcPct val="0"/>
              </a:spcBef>
              <a:buNone/>
            </a:pPr>
            <a:r>
              <a:rPr lang="en-GB" altLang="it-IT" sz="3200" b="1" dirty="0" smtClean="0">
                <a:solidFill>
                  <a:srgbClr val="FF6600"/>
                </a:solidFill>
                <a:latin typeface="Verdana" pitchFamily="34" charset="0"/>
                <a:ea typeface="Verdana" pitchFamily="34" charset="0"/>
                <a:cs typeface="Verdana" pitchFamily="34" charset="0"/>
              </a:rPr>
              <a:t>If you </a:t>
            </a:r>
            <a:r>
              <a:rPr lang="en-GB" altLang="it-IT" sz="3200" b="1" dirty="0">
                <a:solidFill>
                  <a:srgbClr val="FF6600"/>
                </a:solidFill>
                <a:latin typeface="Verdana" pitchFamily="34" charset="0"/>
                <a:ea typeface="Verdana" pitchFamily="34" charset="0"/>
                <a:cs typeface="Verdana" pitchFamily="34" charset="0"/>
              </a:rPr>
              <a:t>receive </a:t>
            </a:r>
            <a:r>
              <a:rPr lang="en-GB" altLang="it-IT" sz="3200" b="1" dirty="0" smtClean="0">
                <a:solidFill>
                  <a:srgbClr val="FF6600"/>
                </a:solidFill>
                <a:latin typeface="Verdana" pitchFamily="34" charset="0"/>
                <a:ea typeface="Verdana" pitchFamily="34" charset="0"/>
                <a:cs typeface="Verdana" pitchFamily="34" charset="0"/>
              </a:rPr>
              <a:t>ESs…..</a:t>
            </a:r>
            <a:endParaRPr lang="en-GB" altLang="it-IT" sz="3200" b="1" dirty="0">
              <a:solidFill>
                <a:srgbClr val="FF6600"/>
              </a:solidFill>
              <a:latin typeface="Verdana" pitchFamily="34" charset="0"/>
              <a:ea typeface="Verdana" pitchFamily="34" charset="0"/>
              <a:cs typeface="Verdana" pitchFamily="34" charset="0"/>
            </a:endParaRPr>
          </a:p>
        </p:txBody>
      </p:sp>
      <p:sp>
        <p:nvSpPr>
          <p:cNvPr id="3" name="Rectangle 2"/>
          <p:cNvSpPr/>
          <p:nvPr/>
        </p:nvSpPr>
        <p:spPr>
          <a:xfrm>
            <a:off x="756073" y="1725339"/>
            <a:ext cx="7056784" cy="4064000"/>
          </a:xfrm>
          <a:prstGeom prst="rect">
            <a:avLst/>
          </a:prstGeom>
          <a:ln>
            <a:noFill/>
          </a:ln>
        </p:spPr>
      </p:sp>
      <p:sp>
        <p:nvSpPr>
          <p:cNvPr id="4" name="Bent-Up Arrow 3"/>
          <p:cNvSpPr/>
          <p:nvPr/>
        </p:nvSpPr>
        <p:spPr>
          <a:xfrm rot="5400000">
            <a:off x="2088801" y="2912714"/>
            <a:ext cx="1050131" cy="1195537"/>
          </a:xfrm>
          <a:prstGeom prst="bentUpArrow">
            <a:avLst>
              <a:gd name="adj1" fmla="val 32840"/>
              <a:gd name="adj2" fmla="val 25000"/>
              <a:gd name="adj3" fmla="val 35780"/>
            </a:avLst>
          </a:prstGeom>
          <a:solidFill>
            <a:srgbClr val="D7EFFA"/>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995758" y="1412776"/>
            <a:ext cx="2856161" cy="1573250"/>
          </a:xfrm>
          <a:custGeom>
            <a:avLst/>
            <a:gdLst>
              <a:gd name="connsiteX0" fmla="*/ 0 w 2575918"/>
              <a:gd name="connsiteY0" fmla="*/ 206275 h 1237404"/>
              <a:gd name="connsiteX1" fmla="*/ 206275 w 2575918"/>
              <a:gd name="connsiteY1" fmla="*/ 0 h 1237404"/>
              <a:gd name="connsiteX2" fmla="*/ 2369643 w 2575918"/>
              <a:gd name="connsiteY2" fmla="*/ 0 h 1237404"/>
              <a:gd name="connsiteX3" fmla="*/ 2575918 w 2575918"/>
              <a:gd name="connsiteY3" fmla="*/ 206275 h 1237404"/>
              <a:gd name="connsiteX4" fmla="*/ 2575918 w 2575918"/>
              <a:gd name="connsiteY4" fmla="*/ 1031129 h 1237404"/>
              <a:gd name="connsiteX5" fmla="*/ 2369643 w 2575918"/>
              <a:gd name="connsiteY5" fmla="*/ 1237404 h 1237404"/>
              <a:gd name="connsiteX6" fmla="*/ 206275 w 2575918"/>
              <a:gd name="connsiteY6" fmla="*/ 1237404 h 1237404"/>
              <a:gd name="connsiteX7" fmla="*/ 0 w 2575918"/>
              <a:gd name="connsiteY7" fmla="*/ 1031129 h 1237404"/>
              <a:gd name="connsiteX8" fmla="*/ 0 w 2575918"/>
              <a:gd name="connsiteY8" fmla="*/ 206275 h 123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918" h="1237404">
                <a:moveTo>
                  <a:pt x="0" y="206275"/>
                </a:moveTo>
                <a:cubicBezTo>
                  <a:pt x="0" y="92352"/>
                  <a:pt x="92352" y="0"/>
                  <a:pt x="206275" y="0"/>
                </a:cubicBezTo>
                <a:lnTo>
                  <a:pt x="2369643" y="0"/>
                </a:lnTo>
                <a:cubicBezTo>
                  <a:pt x="2483566" y="0"/>
                  <a:pt x="2575918" y="92352"/>
                  <a:pt x="2575918" y="206275"/>
                </a:cubicBezTo>
                <a:lnTo>
                  <a:pt x="2575918" y="1031129"/>
                </a:lnTo>
                <a:cubicBezTo>
                  <a:pt x="2575918" y="1145052"/>
                  <a:pt x="2483566" y="1237404"/>
                  <a:pt x="2369643" y="1237404"/>
                </a:cubicBezTo>
                <a:lnTo>
                  <a:pt x="206275" y="1237404"/>
                </a:lnTo>
                <a:cubicBezTo>
                  <a:pt x="92352" y="1237404"/>
                  <a:pt x="0" y="1145052"/>
                  <a:pt x="0" y="1031129"/>
                </a:cubicBezTo>
                <a:lnTo>
                  <a:pt x="0" y="206275"/>
                </a:lnTo>
                <a:close/>
              </a:path>
            </a:pathLst>
          </a:custGeom>
          <a:solidFill>
            <a:srgbClr val="008BC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1376" tIns="121376" rIns="121376" bIns="121376" numCol="1" spcCol="1270" anchor="ctr" anchorCtr="0">
            <a:noAutofit/>
          </a:bodyPr>
          <a:lstStyle/>
          <a:p>
            <a:pPr lvl="0" algn="ctr" defTabSz="711200">
              <a:lnSpc>
                <a:spcPct val="90000"/>
              </a:lnSpc>
              <a:spcBef>
                <a:spcPct val="0"/>
              </a:spcBef>
              <a:spcAft>
                <a:spcPct val="35000"/>
              </a:spcAft>
            </a:pPr>
            <a:r>
              <a:rPr lang="en-GB" sz="2400" b="1" kern="1200" dirty="0" smtClean="0">
                <a:latin typeface="Verdana" panose="020B0604030504040204" pitchFamily="34" charset="0"/>
                <a:ea typeface="Verdana" panose="020B0604030504040204" pitchFamily="34" charset="0"/>
                <a:cs typeface="Verdana" panose="020B0604030504040204" pitchFamily="34" charset="0"/>
              </a:rPr>
              <a:t>Check that your use is covered</a:t>
            </a:r>
            <a:endParaRPr lang="en-GB" sz="2400" b="1" kern="1200" dirty="0">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3233526" y="1801669"/>
            <a:ext cx="2969062" cy="10001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Bent-Up Arrow 9"/>
          <p:cNvSpPr/>
          <p:nvPr/>
        </p:nvSpPr>
        <p:spPr>
          <a:xfrm rot="5400000">
            <a:off x="4463706" y="4249425"/>
            <a:ext cx="1050131" cy="1195537"/>
          </a:xfrm>
          <a:prstGeom prst="bentUpArrow">
            <a:avLst>
              <a:gd name="adj1" fmla="val 32840"/>
              <a:gd name="adj2" fmla="val 25000"/>
              <a:gd name="adj3" fmla="val 35780"/>
            </a:avLst>
          </a:prstGeom>
          <a:solidFill>
            <a:srgbClr val="D7EFFA"/>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177951" y="2564904"/>
            <a:ext cx="2678928" cy="1758843"/>
          </a:xfrm>
          <a:custGeom>
            <a:avLst/>
            <a:gdLst>
              <a:gd name="connsiteX0" fmla="*/ 0 w 2678928"/>
              <a:gd name="connsiteY0" fmla="*/ 206275 h 1237404"/>
              <a:gd name="connsiteX1" fmla="*/ 206275 w 2678928"/>
              <a:gd name="connsiteY1" fmla="*/ 0 h 1237404"/>
              <a:gd name="connsiteX2" fmla="*/ 2472653 w 2678928"/>
              <a:gd name="connsiteY2" fmla="*/ 0 h 1237404"/>
              <a:gd name="connsiteX3" fmla="*/ 2678928 w 2678928"/>
              <a:gd name="connsiteY3" fmla="*/ 206275 h 1237404"/>
              <a:gd name="connsiteX4" fmla="*/ 2678928 w 2678928"/>
              <a:gd name="connsiteY4" fmla="*/ 1031129 h 1237404"/>
              <a:gd name="connsiteX5" fmla="*/ 2472653 w 2678928"/>
              <a:gd name="connsiteY5" fmla="*/ 1237404 h 1237404"/>
              <a:gd name="connsiteX6" fmla="*/ 206275 w 2678928"/>
              <a:gd name="connsiteY6" fmla="*/ 1237404 h 1237404"/>
              <a:gd name="connsiteX7" fmla="*/ 0 w 2678928"/>
              <a:gd name="connsiteY7" fmla="*/ 1031129 h 1237404"/>
              <a:gd name="connsiteX8" fmla="*/ 0 w 2678928"/>
              <a:gd name="connsiteY8" fmla="*/ 206275 h 123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928" h="1237404">
                <a:moveTo>
                  <a:pt x="0" y="206275"/>
                </a:moveTo>
                <a:cubicBezTo>
                  <a:pt x="0" y="92352"/>
                  <a:pt x="92352" y="0"/>
                  <a:pt x="206275" y="0"/>
                </a:cubicBezTo>
                <a:lnTo>
                  <a:pt x="2472653" y="0"/>
                </a:lnTo>
                <a:cubicBezTo>
                  <a:pt x="2586576" y="0"/>
                  <a:pt x="2678928" y="92352"/>
                  <a:pt x="2678928" y="206275"/>
                </a:cubicBezTo>
                <a:lnTo>
                  <a:pt x="2678928" y="1031129"/>
                </a:lnTo>
                <a:cubicBezTo>
                  <a:pt x="2678928" y="1145052"/>
                  <a:pt x="2586576" y="1237404"/>
                  <a:pt x="2472653" y="1237404"/>
                </a:cubicBezTo>
                <a:lnTo>
                  <a:pt x="206275" y="1237404"/>
                </a:lnTo>
                <a:cubicBezTo>
                  <a:pt x="92352" y="1237404"/>
                  <a:pt x="0" y="1145052"/>
                  <a:pt x="0" y="1031129"/>
                </a:cubicBezTo>
                <a:lnTo>
                  <a:pt x="0" y="206275"/>
                </a:lnTo>
                <a:close/>
              </a:path>
            </a:pathLst>
          </a:custGeom>
          <a:solidFill>
            <a:srgbClr val="008BC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1376" tIns="121376" rIns="121376" bIns="121376" numCol="1" spcCol="1270" anchor="ctr" anchorCtr="0">
            <a:noAutofit/>
          </a:bodyPr>
          <a:lstStyle/>
          <a:p>
            <a:pPr lvl="0" algn="ctr" defTabSz="711200">
              <a:lnSpc>
                <a:spcPct val="90000"/>
              </a:lnSpc>
              <a:spcBef>
                <a:spcPct val="0"/>
              </a:spcBef>
              <a:spcAft>
                <a:spcPct val="35000"/>
              </a:spcAft>
            </a:pPr>
            <a:r>
              <a:rPr lang="en-GB" sz="2400" b="1" kern="1200" dirty="0" smtClean="0">
                <a:latin typeface="Verdana" panose="020B0604030504040204" pitchFamily="34" charset="0"/>
                <a:ea typeface="Verdana" panose="020B0604030504040204" pitchFamily="34" charset="0"/>
                <a:cs typeface="Verdana" panose="020B0604030504040204" pitchFamily="34" charset="0"/>
              </a:rPr>
              <a:t>Check that conditions of use match your actual conditions  </a:t>
            </a:r>
            <a:endParaRPr lang="en-GB" sz="2400" b="1" kern="1200"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p:cNvSpPr/>
          <p:nvPr/>
        </p:nvSpPr>
        <p:spPr>
          <a:xfrm>
            <a:off x="4517784" y="3097411"/>
            <a:ext cx="3295072" cy="10001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5586540" y="3757340"/>
            <a:ext cx="3100260" cy="2032000"/>
          </a:xfrm>
          <a:custGeom>
            <a:avLst/>
            <a:gdLst>
              <a:gd name="connsiteX0" fmla="*/ 0 w 1767802"/>
              <a:gd name="connsiteY0" fmla="*/ 206275 h 1237404"/>
              <a:gd name="connsiteX1" fmla="*/ 206275 w 1767802"/>
              <a:gd name="connsiteY1" fmla="*/ 0 h 1237404"/>
              <a:gd name="connsiteX2" fmla="*/ 1561527 w 1767802"/>
              <a:gd name="connsiteY2" fmla="*/ 0 h 1237404"/>
              <a:gd name="connsiteX3" fmla="*/ 1767802 w 1767802"/>
              <a:gd name="connsiteY3" fmla="*/ 206275 h 1237404"/>
              <a:gd name="connsiteX4" fmla="*/ 1767802 w 1767802"/>
              <a:gd name="connsiteY4" fmla="*/ 1031129 h 1237404"/>
              <a:gd name="connsiteX5" fmla="*/ 1561527 w 1767802"/>
              <a:gd name="connsiteY5" fmla="*/ 1237404 h 1237404"/>
              <a:gd name="connsiteX6" fmla="*/ 206275 w 1767802"/>
              <a:gd name="connsiteY6" fmla="*/ 1237404 h 1237404"/>
              <a:gd name="connsiteX7" fmla="*/ 0 w 1767802"/>
              <a:gd name="connsiteY7" fmla="*/ 1031129 h 1237404"/>
              <a:gd name="connsiteX8" fmla="*/ 0 w 1767802"/>
              <a:gd name="connsiteY8" fmla="*/ 206275 h 123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802" h="1237404">
                <a:moveTo>
                  <a:pt x="0" y="206275"/>
                </a:moveTo>
                <a:cubicBezTo>
                  <a:pt x="0" y="92352"/>
                  <a:pt x="92352" y="0"/>
                  <a:pt x="206275" y="0"/>
                </a:cubicBezTo>
                <a:lnTo>
                  <a:pt x="1561527" y="0"/>
                </a:lnTo>
                <a:cubicBezTo>
                  <a:pt x="1675450" y="0"/>
                  <a:pt x="1767802" y="92352"/>
                  <a:pt x="1767802" y="206275"/>
                </a:cubicBezTo>
                <a:lnTo>
                  <a:pt x="1767802" y="1031129"/>
                </a:lnTo>
                <a:cubicBezTo>
                  <a:pt x="1767802" y="1145052"/>
                  <a:pt x="1675450" y="1237404"/>
                  <a:pt x="1561527" y="1237404"/>
                </a:cubicBezTo>
                <a:lnTo>
                  <a:pt x="206275" y="1237404"/>
                </a:lnTo>
                <a:cubicBezTo>
                  <a:pt x="92352" y="1237404"/>
                  <a:pt x="0" y="1145052"/>
                  <a:pt x="0" y="1031129"/>
                </a:cubicBezTo>
                <a:lnTo>
                  <a:pt x="0" y="206275"/>
                </a:lnTo>
                <a:close/>
              </a:path>
            </a:pathLst>
          </a:custGeom>
          <a:solidFill>
            <a:srgbClr val="008BC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1376" tIns="121376" rIns="121376" bIns="12137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400" b="1" kern="1200" dirty="0" smtClean="0">
                <a:latin typeface="Verdana" panose="020B0604030504040204" pitchFamily="34" charset="0"/>
                <a:ea typeface="Verdana" panose="020B0604030504040204" pitchFamily="34" charset="0"/>
                <a:cs typeface="Verdana" panose="020B0604030504040204" pitchFamily="34" charset="0"/>
              </a:rPr>
              <a:t>Take necessary actions (inform supplier, control risks)</a:t>
            </a:r>
          </a:p>
          <a:p>
            <a:pPr lvl="0" algn="ctr" defTabSz="889000">
              <a:lnSpc>
                <a:spcPct val="90000"/>
              </a:lnSpc>
              <a:spcBef>
                <a:spcPct val="0"/>
              </a:spcBef>
              <a:spcAft>
                <a:spcPct val="35000"/>
              </a:spcAft>
            </a:pPr>
            <a:endParaRPr lang="en-GB" sz="1400" kern="1200" dirty="0"/>
          </a:p>
        </p:txBody>
      </p:sp>
      <p:sp>
        <p:nvSpPr>
          <p:cNvPr id="18"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BF7E9CE-8ECA-47E2-BD73-4D736B317C11}" type="slidenum">
              <a:rPr lang="en-GB" sz="100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pPr algn="r"/>
              <a:t>124</a:t>
            </a:fld>
            <a:endParaRPr lang="en-GB" sz="10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4308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Exposure scenario</a:t>
            </a:r>
            <a:endParaRPr lang="en-GB" dirty="0">
              <a:latin typeface="Verdana" panose="020B0604030504040204" pitchFamily="34" charset="0"/>
              <a:ea typeface="Verdana" panose="020B0604030504040204" pitchFamily="34" charset="0"/>
              <a:cs typeface="Verdana" panose="020B0604030504040204" pitchFamily="34" charset="0"/>
            </a:endParaRPr>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0768" y="-747464"/>
            <a:ext cx="14833648" cy="792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979712" y="476671"/>
            <a:ext cx="6912768" cy="79208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p:cNvSpPr/>
          <p:nvPr/>
        </p:nvSpPr>
        <p:spPr>
          <a:xfrm>
            <a:off x="323528" y="3429000"/>
            <a:ext cx="651652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p:cNvSpPr/>
          <p:nvPr/>
        </p:nvSpPr>
        <p:spPr>
          <a:xfrm>
            <a:off x="323528" y="4117169"/>
            <a:ext cx="6768752" cy="3960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89153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6712" y="-531440"/>
            <a:ext cx="13897544" cy="756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411760" y="1700808"/>
            <a:ext cx="6516528"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p:cNvSpPr/>
          <p:nvPr/>
        </p:nvSpPr>
        <p:spPr>
          <a:xfrm>
            <a:off x="1187624" y="4581128"/>
            <a:ext cx="6516528"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0042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332656"/>
            <a:ext cx="8229600" cy="1143000"/>
          </a:xfrm>
          <a:prstGeom prst="rect">
            <a:avLst/>
          </a:prstGeom>
        </p:spPr>
        <p:txBody>
          <a:bodyPr vert="horz" lIns="91440" tIns="45720" rIns="91440" bIns="45720" rtlCol="0" anchor="ctr">
            <a:noAutofit/>
          </a:bodyPr>
          <a:lstStyle>
            <a:lvl1pPr>
              <a:spcBef>
                <a:spcPct val="0"/>
              </a:spcBef>
              <a:buNone/>
              <a:defRPr sz="2400" b="1">
                <a:solidFill>
                  <a:srgbClr val="0046AD"/>
                </a:solidFill>
                <a:latin typeface="Verdana" panose="020B0604030504040204" pitchFamily="34" charset="0"/>
                <a:ea typeface="Verdana" panose="020B0604030504040204" pitchFamily="34" charset="0"/>
                <a:cs typeface="Verdana" panose="020B0604030504040204" pitchFamily="34" charset="0"/>
              </a:defRPr>
            </a:lvl1pPr>
          </a:lstStyle>
          <a:p>
            <a:r>
              <a:rPr lang="en-GB" altLang="en-US" sz="3200" dirty="0" smtClean="0">
                <a:solidFill>
                  <a:srgbClr val="FF6600"/>
                </a:solidFill>
              </a:rPr>
              <a:t>If you don’t get an ES…..</a:t>
            </a:r>
            <a:endParaRPr lang="en-GB" altLang="en-US" sz="3200" dirty="0">
              <a:solidFill>
                <a:srgbClr val="FF6600"/>
              </a:solidFill>
            </a:endParaRPr>
          </a:p>
        </p:txBody>
      </p:sp>
      <p:sp>
        <p:nvSpPr>
          <p:cNvPr id="6" name="Rectangle 3"/>
          <p:cNvSpPr txBox="1">
            <a:spLocks noChangeArrowheads="1"/>
          </p:cNvSpPr>
          <p:nvPr/>
        </p:nvSpPr>
        <p:spPr>
          <a:xfrm>
            <a:off x="590872" y="1628800"/>
            <a:ext cx="8229600" cy="39926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600"/>
              </a:spcAft>
            </a:pPr>
            <a:r>
              <a:rPr lang="en-GB"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Substance </a:t>
            </a: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is……</a:t>
            </a:r>
          </a:p>
          <a:p>
            <a:pPr lvl="1">
              <a:spcBef>
                <a:spcPts val="600"/>
              </a:spcBef>
              <a:spcAft>
                <a:spcPts val="600"/>
              </a:spcAft>
              <a:buFont typeface="Arial" panose="020B0604020202020204" pitchFamily="34" charset="0"/>
              <a:buChar char="•"/>
            </a:pPr>
            <a:r>
              <a:rPr lang="en-GB"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not hazardous </a:t>
            </a:r>
          </a:p>
          <a:p>
            <a:pPr lvl="1">
              <a:spcBef>
                <a:spcPts val="600"/>
              </a:spcBef>
              <a:spcAft>
                <a:spcPts val="600"/>
              </a:spcAft>
              <a:buFont typeface="Arial" panose="020B0604020202020204" pitchFamily="34" charset="0"/>
              <a:buChar char="•"/>
            </a:pP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exempt </a:t>
            </a:r>
            <a:r>
              <a:rPr lang="en-GB"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from registration </a:t>
            </a:r>
          </a:p>
          <a:p>
            <a:pPr lvl="1">
              <a:spcBef>
                <a:spcPts val="600"/>
              </a:spcBef>
              <a:spcAft>
                <a:spcPts val="600"/>
              </a:spcAft>
              <a:buFont typeface="Arial" panose="020B0604020202020204" pitchFamily="34" charset="0"/>
              <a:buChar char="•"/>
            </a:pP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not </a:t>
            </a:r>
            <a:r>
              <a:rPr lang="en-GB"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registered </a:t>
            </a: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yet (next deadline 2018)</a:t>
            </a:r>
            <a:endParaRPr lang="en-GB"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lvl="1">
              <a:spcBef>
                <a:spcPts val="600"/>
              </a:spcBef>
              <a:spcAft>
                <a:spcPts val="600"/>
              </a:spcAft>
              <a:buFont typeface="Arial" panose="020B0604020202020204" pitchFamily="34" charset="0"/>
              <a:buChar char="•"/>
            </a:pP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registered </a:t>
            </a:r>
            <a:r>
              <a:rPr lang="en-GB"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as an intermediate</a:t>
            </a:r>
          </a:p>
          <a:p>
            <a:pPr lvl="1">
              <a:spcBef>
                <a:spcPts val="600"/>
              </a:spcBef>
              <a:spcAft>
                <a:spcPts val="600"/>
              </a:spcAft>
              <a:buFont typeface="Arial" panose="020B0604020202020204" pitchFamily="34" charset="0"/>
              <a:buChar char="•"/>
            </a:pP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registered </a:t>
            </a:r>
            <a:r>
              <a:rPr lang="en-GB"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below 10 tonnes/year</a:t>
            </a:r>
          </a:p>
          <a:p>
            <a:pPr>
              <a:spcBef>
                <a:spcPts val="600"/>
              </a:spcBef>
              <a:spcAft>
                <a:spcPts val="600"/>
              </a:spcAft>
            </a:pPr>
            <a:r>
              <a:rPr lang="en-GB"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SDS </a:t>
            </a: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is…</a:t>
            </a:r>
          </a:p>
          <a:p>
            <a:pPr lvl="1">
              <a:spcBef>
                <a:spcPts val="600"/>
              </a:spcBef>
              <a:spcAft>
                <a:spcPts val="600"/>
              </a:spcAft>
              <a:buFont typeface="Arial" panose="020B0604020202020204" pitchFamily="34" charset="0"/>
              <a:buChar char="•"/>
            </a:pP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provided </a:t>
            </a:r>
            <a:r>
              <a:rPr lang="en-GB"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on a voluntary </a:t>
            </a: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basis</a:t>
            </a:r>
          </a:p>
          <a:p>
            <a:pPr lvl="1">
              <a:spcBef>
                <a:spcPts val="600"/>
              </a:spcBef>
              <a:spcAft>
                <a:spcPts val="600"/>
              </a:spcAft>
              <a:buFont typeface="Arial" panose="020B0604020202020204" pitchFamily="34" charset="0"/>
              <a:buChar char="•"/>
            </a:pP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for a mixture</a:t>
            </a:r>
            <a:endParaRPr lang="en-GB" altLang="en-US" sz="2400" dirty="0" smtClean="0">
              <a:solidFill>
                <a:schemeClr val="tx2"/>
              </a:solidFill>
            </a:endParaRPr>
          </a:p>
        </p:txBody>
      </p:sp>
      <p:sp>
        <p:nvSpPr>
          <p:cNvPr id="4" name="Slide Number Placeholder 1"/>
          <p:cNvSpPr>
            <a:spLocks noGrp="1"/>
          </p:cNvSpPr>
          <p:nvPr>
            <p:ph type="sldNum" sz="quarter" idx="4294967295"/>
          </p:nvPr>
        </p:nvSpPr>
        <p:spPr>
          <a:xfrm>
            <a:off x="6553200" y="6356350"/>
            <a:ext cx="2133600" cy="365125"/>
          </a:xfrm>
          <a:prstGeom prst="rect">
            <a:avLst/>
          </a:prstGeom>
        </p:spPr>
        <p:txBody>
          <a:bodyPr/>
          <a:lstStyle/>
          <a:p>
            <a:pPr algn="r"/>
            <a:fld id="{FBF7E9CE-8ECA-47E2-BD73-4D736B317C11}" type="slidenum">
              <a:rPr lang="en-GB" sz="100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pPr algn="r"/>
              <a:t>127</a:t>
            </a:fld>
            <a:endParaRPr lang="en-GB" sz="10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1884973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332656"/>
            <a:ext cx="8229600" cy="1143000"/>
          </a:xfrm>
        </p:spPr>
        <p:txBody>
          <a:bodyPr>
            <a:normAutofit/>
          </a:bodyPr>
          <a:lstStyle/>
          <a:p>
            <a:pPr algn="l"/>
            <a:r>
              <a:rPr lang="en-GB" b="1" dirty="0" smtClean="0">
                <a:latin typeface="Verdana" panose="020B0604030504040204" pitchFamily="34" charset="0"/>
                <a:ea typeface="Verdana" panose="020B0604030504040204" pitchFamily="34" charset="0"/>
                <a:cs typeface="Verdana" panose="020B0604030504040204" pitchFamily="34" charset="0"/>
              </a:rPr>
              <a:t>When exposure scenarios should be provided</a:t>
            </a:r>
            <a:endParaRPr lang="en-GB" b="1" dirty="0">
              <a:latin typeface="Verdana" panose="020B0604030504040204" pitchFamily="34" charset="0"/>
              <a:ea typeface="Verdana" panose="020B0604030504040204" pitchFamily="34" charset="0"/>
              <a:cs typeface="Verdana" panose="020B0604030504040204" pitchFamily="34" charset="0"/>
            </a:endParaRPr>
          </a:p>
        </p:txBody>
      </p:sp>
      <p:sp>
        <p:nvSpPr>
          <p:cNvPr id="4" name="Bent-Up Arrow 3"/>
          <p:cNvSpPr/>
          <p:nvPr/>
        </p:nvSpPr>
        <p:spPr>
          <a:xfrm rot="5400000">
            <a:off x="783640" y="2861610"/>
            <a:ext cx="1051281" cy="1196847"/>
          </a:xfrm>
          <a:prstGeom prst="bentUpArrow">
            <a:avLst>
              <a:gd name="adj1" fmla="val 32840"/>
              <a:gd name="adj2" fmla="val 25000"/>
              <a:gd name="adj3" fmla="val 35780"/>
            </a:avLst>
          </a:prstGeom>
          <a:solidFill>
            <a:srgbClr val="D7EFFA"/>
          </a:solid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Freeform 4"/>
          <p:cNvSpPr/>
          <p:nvPr/>
        </p:nvSpPr>
        <p:spPr>
          <a:xfrm>
            <a:off x="457200" y="1695633"/>
            <a:ext cx="2133890" cy="1238760"/>
          </a:xfrm>
          <a:custGeom>
            <a:avLst/>
            <a:gdLst>
              <a:gd name="connsiteX0" fmla="*/ 0 w 1769739"/>
              <a:gd name="connsiteY0" fmla="*/ 206501 h 1238760"/>
              <a:gd name="connsiteX1" fmla="*/ 206501 w 1769739"/>
              <a:gd name="connsiteY1" fmla="*/ 0 h 1238760"/>
              <a:gd name="connsiteX2" fmla="*/ 1563238 w 1769739"/>
              <a:gd name="connsiteY2" fmla="*/ 0 h 1238760"/>
              <a:gd name="connsiteX3" fmla="*/ 1769739 w 1769739"/>
              <a:gd name="connsiteY3" fmla="*/ 206501 h 1238760"/>
              <a:gd name="connsiteX4" fmla="*/ 1769739 w 1769739"/>
              <a:gd name="connsiteY4" fmla="*/ 1032259 h 1238760"/>
              <a:gd name="connsiteX5" fmla="*/ 1563238 w 1769739"/>
              <a:gd name="connsiteY5" fmla="*/ 1238760 h 1238760"/>
              <a:gd name="connsiteX6" fmla="*/ 206501 w 1769739"/>
              <a:gd name="connsiteY6" fmla="*/ 1238760 h 1238760"/>
              <a:gd name="connsiteX7" fmla="*/ 0 w 1769739"/>
              <a:gd name="connsiteY7" fmla="*/ 1032259 h 1238760"/>
              <a:gd name="connsiteX8" fmla="*/ 0 w 1769739"/>
              <a:gd name="connsiteY8" fmla="*/ 206501 h 123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739" h="1238760">
                <a:moveTo>
                  <a:pt x="0" y="206501"/>
                </a:moveTo>
                <a:cubicBezTo>
                  <a:pt x="0" y="92454"/>
                  <a:pt x="92454" y="0"/>
                  <a:pt x="206501" y="0"/>
                </a:cubicBezTo>
                <a:lnTo>
                  <a:pt x="1563238" y="0"/>
                </a:lnTo>
                <a:cubicBezTo>
                  <a:pt x="1677285" y="0"/>
                  <a:pt x="1769739" y="92454"/>
                  <a:pt x="1769739" y="206501"/>
                </a:cubicBezTo>
                <a:lnTo>
                  <a:pt x="1769739" y="1032259"/>
                </a:lnTo>
                <a:cubicBezTo>
                  <a:pt x="1769739" y="1146306"/>
                  <a:pt x="1677285" y="1238760"/>
                  <a:pt x="1563238" y="1238760"/>
                </a:cubicBezTo>
                <a:lnTo>
                  <a:pt x="206501" y="1238760"/>
                </a:lnTo>
                <a:cubicBezTo>
                  <a:pt x="92454" y="1238760"/>
                  <a:pt x="0" y="1146306"/>
                  <a:pt x="0" y="1032259"/>
                </a:cubicBezTo>
                <a:lnTo>
                  <a:pt x="0" y="206501"/>
                </a:lnTo>
                <a:close/>
              </a:path>
            </a:pathLst>
          </a:custGeom>
          <a:solidFill>
            <a:srgbClr val="008B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1442" tIns="121442" rIns="121442" bIns="121442" numCol="1" spcCol="1270" anchor="ctr" anchorCtr="0">
            <a:noAutofit/>
          </a:bodyPr>
          <a:lstStyle/>
          <a:p>
            <a:pPr lvl="0" algn="ctr" defTabSz="711200">
              <a:lnSpc>
                <a:spcPct val="90000"/>
              </a:lnSpc>
              <a:spcBef>
                <a:spcPct val="0"/>
              </a:spcBef>
              <a:spcAft>
                <a:spcPct val="35000"/>
              </a:spcAft>
            </a:pPr>
            <a:r>
              <a:rPr lang="en-GB" sz="2400" b="1" kern="1200" dirty="0" smtClean="0">
                <a:latin typeface="Verdana" panose="020B0604030504040204" pitchFamily="34" charset="0"/>
                <a:ea typeface="Verdana" panose="020B0604030504040204" pitchFamily="34" charset="0"/>
                <a:cs typeface="Verdana" panose="020B0604030504040204" pitchFamily="34" charset="0"/>
              </a:rPr>
              <a:t>For a substance</a:t>
            </a:r>
            <a:endParaRPr lang="en-GB" sz="2400" b="1" kern="1200" dirty="0">
              <a:latin typeface="Verdana" panose="020B0604030504040204" pitchFamily="34" charset="0"/>
              <a:ea typeface="Verdana" panose="020B0604030504040204" pitchFamily="34" charset="0"/>
              <a:cs typeface="Verdana" panose="020B0604030504040204" pitchFamily="34" charset="0"/>
            </a:endParaRPr>
          </a:p>
        </p:txBody>
      </p:sp>
      <p:sp>
        <p:nvSpPr>
          <p:cNvPr id="6" name="Freeform 5"/>
          <p:cNvSpPr/>
          <p:nvPr/>
        </p:nvSpPr>
        <p:spPr>
          <a:xfrm>
            <a:off x="4572000" y="1916832"/>
            <a:ext cx="4268683" cy="1800200"/>
          </a:xfrm>
          <a:custGeom>
            <a:avLst/>
            <a:gdLst>
              <a:gd name="connsiteX0" fmla="*/ 0 w 4268683"/>
              <a:gd name="connsiteY0" fmla="*/ 0 h 1001220"/>
              <a:gd name="connsiteX1" fmla="*/ 4268683 w 4268683"/>
              <a:gd name="connsiteY1" fmla="*/ 0 h 1001220"/>
              <a:gd name="connsiteX2" fmla="*/ 4268683 w 4268683"/>
              <a:gd name="connsiteY2" fmla="*/ 1001220 h 1001220"/>
              <a:gd name="connsiteX3" fmla="*/ 0 w 4268683"/>
              <a:gd name="connsiteY3" fmla="*/ 1001220 h 1001220"/>
              <a:gd name="connsiteX4" fmla="*/ 0 w 4268683"/>
              <a:gd name="connsiteY4" fmla="*/ 0 h 100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683" h="1001220">
                <a:moveTo>
                  <a:pt x="0" y="0"/>
                </a:moveTo>
                <a:lnTo>
                  <a:pt x="4268683" y="0"/>
                </a:lnTo>
                <a:lnTo>
                  <a:pt x="4268683" y="1001220"/>
                </a:lnTo>
                <a:lnTo>
                  <a:pt x="0" y="10012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SzPct val="70000"/>
              <a:buChar char="••"/>
            </a:pPr>
            <a:r>
              <a:rPr lang="en-GB" sz="20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For mixtures, supplier may communicate information from exposure scenarios for ingredient substances in:</a:t>
            </a:r>
          </a:p>
          <a:p>
            <a:pPr marL="114300" lvl="1" indent="-114300" algn="l" defTabSz="622300">
              <a:lnSpc>
                <a:spcPct val="90000"/>
              </a:lnSpc>
              <a:spcBef>
                <a:spcPct val="0"/>
              </a:spcBef>
              <a:spcAft>
                <a:spcPct val="15000"/>
              </a:spcAft>
              <a:buSzPct val="70000"/>
              <a:buChar char="••"/>
            </a:pPr>
            <a:r>
              <a:rPr lang="en-GB" sz="20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SDS or </a:t>
            </a:r>
          </a:p>
          <a:p>
            <a:pPr marL="114300" lvl="1" indent="-114300" algn="l" defTabSz="622300">
              <a:lnSpc>
                <a:spcPct val="90000"/>
              </a:lnSpc>
              <a:spcBef>
                <a:spcPct val="0"/>
              </a:spcBef>
              <a:spcAft>
                <a:spcPct val="15000"/>
              </a:spcAft>
              <a:buSzPct val="70000"/>
              <a:buChar char="••"/>
            </a:pPr>
            <a:r>
              <a:rPr lang="en-GB" sz="20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as one ES or </a:t>
            </a:r>
          </a:p>
          <a:p>
            <a:pPr marL="114300" lvl="1" indent="-114300" algn="l" defTabSz="622300">
              <a:lnSpc>
                <a:spcPct val="90000"/>
              </a:lnSpc>
              <a:spcBef>
                <a:spcPct val="0"/>
              </a:spcBef>
              <a:spcAft>
                <a:spcPct val="15000"/>
              </a:spcAft>
              <a:buSzPct val="70000"/>
              <a:buChar char="••"/>
            </a:pPr>
            <a:r>
              <a:rPr lang="en-GB" sz="20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as individual ESs</a:t>
            </a:r>
            <a:endParaRPr lang="en-GB" sz="2000" kern="12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Bent-Up Arrow 7"/>
          <p:cNvSpPr/>
          <p:nvPr/>
        </p:nvSpPr>
        <p:spPr>
          <a:xfrm rot="5400000">
            <a:off x="2663873" y="4275643"/>
            <a:ext cx="1051281" cy="1196847"/>
          </a:xfrm>
          <a:prstGeom prst="bentUpArrow">
            <a:avLst>
              <a:gd name="adj1" fmla="val 32840"/>
              <a:gd name="adj2" fmla="val 25000"/>
              <a:gd name="adj3" fmla="val 35780"/>
            </a:avLst>
          </a:prstGeom>
          <a:solidFill>
            <a:srgbClr val="D7EFFA"/>
          </a:solid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1907704" y="2934393"/>
            <a:ext cx="2448271" cy="1414639"/>
          </a:xfrm>
          <a:custGeom>
            <a:avLst/>
            <a:gdLst>
              <a:gd name="connsiteX0" fmla="*/ 0 w 1769739"/>
              <a:gd name="connsiteY0" fmla="*/ 206501 h 1238760"/>
              <a:gd name="connsiteX1" fmla="*/ 206501 w 1769739"/>
              <a:gd name="connsiteY1" fmla="*/ 0 h 1238760"/>
              <a:gd name="connsiteX2" fmla="*/ 1563238 w 1769739"/>
              <a:gd name="connsiteY2" fmla="*/ 0 h 1238760"/>
              <a:gd name="connsiteX3" fmla="*/ 1769739 w 1769739"/>
              <a:gd name="connsiteY3" fmla="*/ 206501 h 1238760"/>
              <a:gd name="connsiteX4" fmla="*/ 1769739 w 1769739"/>
              <a:gd name="connsiteY4" fmla="*/ 1032259 h 1238760"/>
              <a:gd name="connsiteX5" fmla="*/ 1563238 w 1769739"/>
              <a:gd name="connsiteY5" fmla="*/ 1238760 h 1238760"/>
              <a:gd name="connsiteX6" fmla="*/ 206501 w 1769739"/>
              <a:gd name="connsiteY6" fmla="*/ 1238760 h 1238760"/>
              <a:gd name="connsiteX7" fmla="*/ 0 w 1769739"/>
              <a:gd name="connsiteY7" fmla="*/ 1032259 h 1238760"/>
              <a:gd name="connsiteX8" fmla="*/ 0 w 1769739"/>
              <a:gd name="connsiteY8" fmla="*/ 206501 h 123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739" h="1238760">
                <a:moveTo>
                  <a:pt x="0" y="206501"/>
                </a:moveTo>
                <a:cubicBezTo>
                  <a:pt x="0" y="92454"/>
                  <a:pt x="92454" y="0"/>
                  <a:pt x="206501" y="0"/>
                </a:cubicBezTo>
                <a:lnTo>
                  <a:pt x="1563238" y="0"/>
                </a:lnTo>
                <a:cubicBezTo>
                  <a:pt x="1677285" y="0"/>
                  <a:pt x="1769739" y="92454"/>
                  <a:pt x="1769739" y="206501"/>
                </a:cubicBezTo>
                <a:lnTo>
                  <a:pt x="1769739" y="1032259"/>
                </a:lnTo>
                <a:cubicBezTo>
                  <a:pt x="1769739" y="1146306"/>
                  <a:pt x="1677285" y="1238760"/>
                  <a:pt x="1563238" y="1238760"/>
                </a:cubicBezTo>
                <a:lnTo>
                  <a:pt x="206501" y="1238760"/>
                </a:lnTo>
                <a:cubicBezTo>
                  <a:pt x="92454" y="1238760"/>
                  <a:pt x="0" y="1146306"/>
                  <a:pt x="0" y="1032259"/>
                </a:cubicBezTo>
                <a:lnTo>
                  <a:pt x="0" y="206501"/>
                </a:lnTo>
                <a:close/>
              </a:path>
            </a:pathLst>
          </a:custGeom>
          <a:solidFill>
            <a:srgbClr val="008B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1442" tIns="121442" rIns="121442" bIns="121442" numCol="1" spcCol="1270" anchor="ctr" anchorCtr="0">
            <a:noAutofit/>
          </a:bodyPr>
          <a:lstStyle/>
          <a:p>
            <a:pPr lvl="0" algn="ctr" defTabSz="711200">
              <a:lnSpc>
                <a:spcPct val="90000"/>
              </a:lnSpc>
              <a:spcBef>
                <a:spcPct val="0"/>
              </a:spcBef>
              <a:spcAft>
                <a:spcPct val="35000"/>
              </a:spcAft>
            </a:pPr>
            <a:r>
              <a:rPr lang="en-GB" sz="2400" b="1" dirty="0" smtClean="0">
                <a:latin typeface="Verdana" panose="020B0604030504040204" pitchFamily="34" charset="0"/>
                <a:ea typeface="Verdana" panose="020B0604030504040204" pitchFamily="34" charset="0"/>
                <a:cs typeface="Verdana" panose="020B0604030504040204" pitchFamily="34" charset="0"/>
              </a:rPr>
              <a:t>…</a:t>
            </a:r>
            <a:r>
              <a:rPr lang="en-GB" sz="2400" b="1" kern="1200" dirty="0" smtClean="0">
                <a:latin typeface="Verdana" panose="020B0604030504040204" pitchFamily="34" charset="0"/>
                <a:ea typeface="Verdana" panose="020B0604030504040204" pitchFamily="34" charset="0"/>
                <a:cs typeface="Verdana" panose="020B0604030504040204" pitchFamily="34" charset="0"/>
              </a:rPr>
              <a:t> registered &gt; 10 tonnes/year</a:t>
            </a:r>
            <a:endParaRPr lang="en-GB" sz="2400" b="1" kern="1200" dirty="0"/>
          </a:p>
        </p:txBody>
      </p:sp>
      <p:sp>
        <p:nvSpPr>
          <p:cNvPr id="12" name="Freeform 11"/>
          <p:cNvSpPr/>
          <p:nvPr/>
        </p:nvSpPr>
        <p:spPr>
          <a:xfrm>
            <a:off x="3787937" y="4669834"/>
            <a:ext cx="2193643" cy="1238760"/>
          </a:xfrm>
          <a:custGeom>
            <a:avLst/>
            <a:gdLst>
              <a:gd name="connsiteX0" fmla="*/ 0 w 1769739"/>
              <a:gd name="connsiteY0" fmla="*/ 206501 h 1238760"/>
              <a:gd name="connsiteX1" fmla="*/ 206501 w 1769739"/>
              <a:gd name="connsiteY1" fmla="*/ 0 h 1238760"/>
              <a:gd name="connsiteX2" fmla="*/ 1563238 w 1769739"/>
              <a:gd name="connsiteY2" fmla="*/ 0 h 1238760"/>
              <a:gd name="connsiteX3" fmla="*/ 1769739 w 1769739"/>
              <a:gd name="connsiteY3" fmla="*/ 206501 h 1238760"/>
              <a:gd name="connsiteX4" fmla="*/ 1769739 w 1769739"/>
              <a:gd name="connsiteY4" fmla="*/ 1032259 h 1238760"/>
              <a:gd name="connsiteX5" fmla="*/ 1563238 w 1769739"/>
              <a:gd name="connsiteY5" fmla="*/ 1238760 h 1238760"/>
              <a:gd name="connsiteX6" fmla="*/ 206501 w 1769739"/>
              <a:gd name="connsiteY6" fmla="*/ 1238760 h 1238760"/>
              <a:gd name="connsiteX7" fmla="*/ 0 w 1769739"/>
              <a:gd name="connsiteY7" fmla="*/ 1032259 h 1238760"/>
              <a:gd name="connsiteX8" fmla="*/ 0 w 1769739"/>
              <a:gd name="connsiteY8" fmla="*/ 206501 h 123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739" h="1238760">
                <a:moveTo>
                  <a:pt x="0" y="206501"/>
                </a:moveTo>
                <a:cubicBezTo>
                  <a:pt x="0" y="92454"/>
                  <a:pt x="92454" y="0"/>
                  <a:pt x="206501" y="0"/>
                </a:cubicBezTo>
                <a:lnTo>
                  <a:pt x="1563238" y="0"/>
                </a:lnTo>
                <a:cubicBezTo>
                  <a:pt x="1677285" y="0"/>
                  <a:pt x="1769739" y="92454"/>
                  <a:pt x="1769739" y="206501"/>
                </a:cubicBezTo>
                <a:lnTo>
                  <a:pt x="1769739" y="1032259"/>
                </a:lnTo>
                <a:cubicBezTo>
                  <a:pt x="1769739" y="1146306"/>
                  <a:pt x="1677285" y="1238760"/>
                  <a:pt x="1563238" y="1238760"/>
                </a:cubicBezTo>
                <a:lnTo>
                  <a:pt x="206501" y="1238760"/>
                </a:lnTo>
                <a:cubicBezTo>
                  <a:pt x="92454" y="1238760"/>
                  <a:pt x="0" y="1146306"/>
                  <a:pt x="0" y="1032259"/>
                </a:cubicBezTo>
                <a:lnTo>
                  <a:pt x="0" y="206501"/>
                </a:lnTo>
                <a:close/>
              </a:path>
            </a:pathLst>
          </a:custGeom>
          <a:solidFill>
            <a:srgbClr val="008B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1442" tIns="121442" rIns="121442" bIns="121442" numCol="1" spcCol="1270" anchor="ctr" anchorCtr="0">
            <a:noAutofit/>
          </a:bodyPr>
          <a:lstStyle/>
          <a:p>
            <a:pPr lvl="0" algn="ctr" defTabSz="711200">
              <a:lnSpc>
                <a:spcPct val="90000"/>
              </a:lnSpc>
              <a:spcBef>
                <a:spcPct val="0"/>
              </a:spcBef>
              <a:spcAft>
                <a:spcPct val="35000"/>
              </a:spcAft>
            </a:pPr>
            <a:r>
              <a:rPr lang="en-GB" sz="2400" b="1" dirty="0" smtClean="0">
                <a:latin typeface="Verdana" panose="020B0604030504040204" pitchFamily="34" charset="0"/>
                <a:ea typeface="Verdana" panose="020B0604030504040204" pitchFamily="34" charset="0"/>
                <a:cs typeface="Verdana" panose="020B0604030504040204" pitchFamily="34" charset="0"/>
              </a:rPr>
              <a:t>…a</a:t>
            </a:r>
            <a:r>
              <a:rPr lang="en-GB" sz="2400" b="1" kern="1200" dirty="0" smtClean="0">
                <a:latin typeface="Verdana" panose="020B0604030504040204" pitchFamily="34" charset="0"/>
                <a:ea typeface="Verdana" panose="020B0604030504040204" pitchFamily="34" charset="0"/>
                <a:cs typeface="Verdana" panose="020B0604030504040204" pitchFamily="34" charset="0"/>
              </a:rPr>
              <a:t>nd is hazardous</a:t>
            </a:r>
            <a:endParaRPr lang="en-GB" sz="2400" b="1" kern="1200" dirty="0">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lgn="r"/>
            <a:fld id="{FBF7E9CE-8ECA-47E2-BD73-4D736B317C11}" type="slidenum">
              <a:rPr lang="en-GB" sz="100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pPr algn="r"/>
              <a:t>128</a:t>
            </a:fld>
            <a:endParaRPr lang="en-GB" sz="10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8919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latin typeface="Verdana" pitchFamily="34" charset="0"/>
                <a:ea typeface="Verdana" pitchFamily="34" charset="0"/>
                <a:cs typeface="Verdana" pitchFamily="34" charset="0"/>
              </a:rPr>
              <a:t>Protect workers</a:t>
            </a:r>
            <a:endParaRPr lang="en-IE" dirty="0">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268760"/>
            <a:ext cx="8229600" cy="5112568"/>
          </a:xfrm>
        </p:spPr>
        <p:txBody>
          <a:bodyPr>
            <a:normAutofit/>
          </a:bodyPr>
          <a:lstStyle/>
          <a:p>
            <a:pPr marL="82800" indent="0">
              <a:buNone/>
            </a:pPr>
            <a:endParaRPr lang="en-IE" dirty="0" smtClean="0"/>
          </a:p>
          <a:p>
            <a:r>
              <a:rPr lang="en-IE" sz="2400" dirty="0" smtClean="0">
                <a:solidFill>
                  <a:schemeClr val="tx2"/>
                </a:solidFill>
                <a:latin typeface="Verdana" pitchFamily="34" charset="0"/>
                <a:ea typeface="Verdana" pitchFamily="34" charset="0"/>
                <a:cs typeface="Verdana" pitchFamily="34" charset="0"/>
              </a:rPr>
              <a:t>Provide information as per the SDS to workers and those exposed </a:t>
            </a:r>
          </a:p>
          <a:p>
            <a:r>
              <a:rPr lang="en-IE" sz="2400" dirty="0" smtClean="0">
                <a:solidFill>
                  <a:schemeClr val="tx2"/>
                </a:solidFill>
                <a:latin typeface="Verdana" pitchFamily="34" charset="0"/>
                <a:ea typeface="Verdana" pitchFamily="34" charset="0"/>
                <a:cs typeface="Verdana" pitchFamily="34" charset="0"/>
              </a:rPr>
              <a:t>Hazards, emergency info, accidental release measures, 1</a:t>
            </a:r>
            <a:r>
              <a:rPr lang="en-IE" sz="2400" baseline="30000" dirty="0" smtClean="0">
                <a:solidFill>
                  <a:schemeClr val="tx2"/>
                </a:solidFill>
                <a:latin typeface="Verdana" pitchFamily="34" charset="0"/>
                <a:ea typeface="Verdana" pitchFamily="34" charset="0"/>
                <a:cs typeface="Verdana" pitchFamily="34" charset="0"/>
              </a:rPr>
              <a:t>st</a:t>
            </a:r>
            <a:r>
              <a:rPr lang="en-IE" sz="2400" dirty="0" smtClean="0">
                <a:solidFill>
                  <a:schemeClr val="tx2"/>
                </a:solidFill>
                <a:latin typeface="Verdana" pitchFamily="34" charset="0"/>
                <a:ea typeface="Verdana" pitchFamily="34" charset="0"/>
                <a:cs typeface="Verdana" pitchFamily="34" charset="0"/>
              </a:rPr>
              <a:t> aid, disposal, handling, storage, PPE/controls…..</a:t>
            </a:r>
          </a:p>
          <a:p>
            <a:r>
              <a:rPr lang="en-IE" sz="2400" dirty="0">
                <a:solidFill>
                  <a:schemeClr val="tx2"/>
                </a:solidFill>
                <a:latin typeface="Verdana" pitchFamily="34" charset="0"/>
                <a:ea typeface="Verdana" pitchFamily="34" charset="0"/>
                <a:cs typeface="Verdana" pitchFamily="34" charset="0"/>
              </a:rPr>
              <a:t>I</a:t>
            </a:r>
            <a:r>
              <a:rPr lang="en-IE" sz="2400" dirty="0" smtClean="0">
                <a:solidFill>
                  <a:schemeClr val="tx2"/>
                </a:solidFill>
                <a:latin typeface="Verdana" pitchFamily="34" charset="0"/>
                <a:ea typeface="Verdana" pitchFamily="34" charset="0"/>
                <a:cs typeface="Verdana" pitchFamily="34" charset="0"/>
              </a:rPr>
              <a:t>nformation in a clear format </a:t>
            </a:r>
          </a:p>
          <a:p>
            <a:pPr marL="82800" indent="0">
              <a:buNone/>
            </a:pPr>
            <a:r>
              <a:rPr lang="en-IE" sz="2400" dirty="0">
                <a:solidFill>
                  <a:schemeClr val="tx2"/>
                </a:solidFill>
                <a:latin typeface="Verdana" pitchFamily="34" charset="0"/>
                <a:ea typeface="Verdana" pitchFamily="34" charset="0"/>
                <a:cs typeface="Verdana" pitchFamily="34" charset="0"/>
              </a:rPr>
              <a:t>	</a:t>
            </a:r>
            <a:r>
              <a:rPr lang="en-IE" sz="2400" dirty="0" smtClean="0">
                <a:solidFill>
                  <a:schemeClr val="tx2"/>
                </a:solidFill>
                <a:latin typeface="Verdana" pitchFamily="34" charset="0"/>
                <a:ea typeface="Verdana" pitchFamily="34" charset="0"/>
                <a:cs typeface="Verdana" pitchFamily="34" charset="0"/>
              </a:rPr>
              <a:t> in a known location and easily accessible </a:t>
            </a:r>
          </a:p>
          <a:p>
            <a:pPr marL="82800" indent="0">
              <a:buNone/>
            </a:pPr>
            <a:r>
              <a:rPr lang="en-IE" sz="2400" dirty="0">
                <a:solidFill>
                  <a:schemeClr val="tx2"/>
                </a:solidFill>
                <a:latin typeface="Verdana" pitchFamily="34" charset="0"/>
                <a:ea typeface="Verdana" pitchFamily="34" charset="0"/>
                <a:cs typeface="Verdana" pitchFamily="34" charset="0"/>
              </a:rPr>
              <a:t>	</a:t>
            </a:r>
            <a:r>
              <a:rPr lang="en-IE" sz="2400" dirty="0" smtClean="0">
                <a:solidFill>
                  <a:schemeClr val="tx2"/>
                </a:solidFill>
                <a:latin typeface="Verdana" pitchFamily="34" charset="0"/>
                <a:ea typeface="Verdana" pitchFamily="34" charset="0"/>
                <a:cs typeface="Verdana" pitchFamily="34" charset="0"/>
              </a:rPr>
              <a:t> to workers</a:t>
            </a:r>
          </a:p>
          <a:p>
            <a:pPr marL="82800" indent="0">
              <a:buNone/>
            </a:pPr>
            <a:endParaRPr lang="en-IE" sz="2400" dirty="0">
              <a:solidFill>
                <a:schemeClr val="tx2"/>
              </a:solidFill>
              <a:latin typeface="Verdana" pitchFamily="34" charset="0"/>
              <a:ea typeface="Verdana" pitchFamily="34" charset="0"/>
              <a:cs typeface="Verdana" pitchFamily="34" charset="0"/>
            </a:endParaRPr>
          </a:p>
          <a:p>
            <a:pPr marL="82800" indent="0">
              <a:buNone/>
            </a:pPr>
            <a:r>
              <a:rPr lang="en-IE" sz="2400" dirty="0" smtClean="0">
                <a:solidFill>
                  <a:schemeClr val="tx2"/>
                </a:solidFill>
                <a:latin typeface="Verdana" pitchFamily="34" charset="0"/>
                <a:ea typeface="Verdana" pitchFamily="34" charset="0"/>
                <a:cs typeface="Verdana" pitchFamily="34" charset="0"/>
              </a:rPr>
              <a:t>Applies to all chemicals on site</a:t>
            </a:r>
          </a:p>
        </p:txBody>
      </p:sp>
      <p:pic>
        <p:nvPicPr>
          <p:cNvPr id="5" name="Picture 3" descr="3001_picture_of_a_bedraggled_woman_searching_a_file_cabin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3622306"/>
            <a:ext cx="1288284" cy="299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536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098" name="Picture 2">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13"/>
          <p:cNvSpPr>
            <a:spLocks noChangeArrowheads="1"/>
          </p:cNvSpPr>
          <p:nvPr/>
        </p:nvSpPr>
        <p:spPr bwMode="auto">
          <a:xfrm>
            <a:off x="546956" y="3212976"/>
            <a:ext cx="2224843" cy="648072"/>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dirty="0"/>
          </a:p>
        </p:txBody>
      </p:sp>
    </p:spTree>
    <p:extLst>
      <p:ext uri="{BB962C8B-B14F-4D97-AF65-F5344CB8AC3E}">
        <p14:creationId xmlns:p14="http://schemas.microsoft.com/office/powerpoint/2010/main" val="26457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332656"/>
            <a:ext cx="8363272" cy="1143000"/>
          </a:xfrm>
        </p:spPr>
        <p:txBody>
          <a:bodyPr>
            <a:noAutofit/>
          </a:bodyPr>
          <a:lstStyle/>
          <a:p>
            <a:r>
              <a:rPr lang="en-GB" b="1" dirty="0" smtClean="0">
                <a:latin typeface="Verdana" panose="020B0604030504040204" pitchFamily="34" charset="0"/>
                <a:ea typeface="Verdana" panose="020B0604030504040204" pitchFamily="34" charset="0"/>
                <a:cs typeface="Verdana" panose="020B0604030504040204" pitchFamily="34" charset="0"/>
              </a:rPr>
              <a:t>Keep yourself informed</a:t>
            </a:r>
            <a:endParaRPr lang="en-GB" b="1"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673696"/>
            <a:ext cx="74168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lgn="r"/>
            <a:fld id="{FBF7E9CE-8ECA-47E2-BD73-4D736B317C11}" type="slidenum">
              <a:rPr lang="en-GB" sz="100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pPr algn="r"/>
              <a:t>130</a:t>
            </a:fld>
            <a:endParaRPr lang="en-GB" sz="10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1831243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bwMode="auto">
          <a:xfrm>
            <a:off x="395288" y="548680"/>
            <a:ext cx="8208962"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charset="0"/>
              <a:buNone/>
              <a:defRPr sz="3000" b="1" kern="1200" baseline="0">
                <a:solidFill>
                  <a:srgbClr val="0046AD"/>
                </a:solidFill>
                <a:latin typeface="Verdan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GB" altLang="en-US" sz="3200" b="1" i="0" u="none" strike="noStrike" kern="1200" cap="none" spc="0" normalizeH="0" baseline="0" noProof="0" dirty="0" err="1" smtClean="0">
                <a:ln>
                  <a:noFill/>
                </a:ln>
                <a:solidFill>
                  <a:srgbClr val="FF6600"/>
                </a:solidFill>
                <a:effectLst/>
                <a:uLnTx/>
                <a:uFillTx/>
              </a:rPr>
              <a:t>eGuide</a:t>
            </a:r>
            <a:r>
              <a:rPr kumimoji="0" lang="en-GB" altLang="en-US" sz="3200" b="1" i="0" u="none" strike="noStrike" kern="1200" cap="none" spc="0" normalizeH="0" baseline="0" noProof="0" dirty="0" smtClean="0">
                <a:ln>
                  <a:noFill/>
                </a:ln>
                <a:solidFill>
                  <a:srgbClr val="FF6600"/>
                </a:solidFill>
                <a:effectLst/>
                <a:uLnTx/>
                <a:uFillTx/>
              </a:rPr>
              <a:t> on safety data sheets </a:t>
            </a:r>
            <a:r>
              <a:rPr lang="en-GB" altLang="en-US" sz="3200" noProof="0" dirty="0">
                <a:solidFill>
                  <a:srgbClr val="FF6600"/>
                </a:solidFill>
              </a:rPr>
              <a:t>&amp;</a:t>
            </a:r>
            <a:r>
              <a:rPr lang="en-GB" altLang="en-US" sz="3200" dirty="0" smtClean="0">
                <a:solidFill>
                  <a:srgbClr val="FF6600"/>
                </a:solidFill>
              </a:rPr>
              <a:t> </a:t>
            </a:r>
            <a:r>
              <a:rPr lang="en-GB" altLang="en-US" sz="3200" dirty="0">
                <a:solidFill>
                  <a:srgbClr val="FF6600"/>
                </a:solidFill>
              </a:rPr>
              <a:t>exposure scenarios</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GB" altLang="en-US" sz="2800" b="1" i="0" u="none" strike="noStrike" kern="1200" cap="none" spc="0" normalizeH="0" baseline="0" noProof="0" dirty="0" smtClean="0">
              <a:ln>
                <a:noFill/>
              </a:ln>
              <a:solidFill>
                <a:srgbClr val="0046AD"/>
              </a:solidFill>
              <a:effectLst/>
              <a:uLnTx/>
              <a:uFillTx/>
              <a:latin typeface="Verdana" pitchFamily="34" charset="0"/>
              <a:ea typeface="+mn-ea"/>
              <a:cs typeface="+mn-cs"/>
            </a:endParaRPr>
          </a:p>
        </p:txBody>
      </p:sp>
      <p:sp>
        <p:nvSpPr>
          <p:cNvPr id="9" name="Text Placeholder 3"/>
          <p:cNvSpPr txBox="1">
            <a:spLocks/>
          </p:cNvSpPr>
          <p:nvPr/>
        </p:nvSpPr>
        <p:spPr>
          <a:xfrm>
            <a:off x="395288" y="1772816"/>
            <a:ext cx="4321175" cy="3959225"/>
          </a:xfrm>
          <a:prstGeom prst="rect">
            <a:avLst/>
          </a:prstGeom>
          <a:noFill/>
        </p:spPr>
        <p:txBody>
          <a:bodyPr>
            <a:normAutofit lnSpcReduction="10000"/>
          </a:bodyPr>
          <a:lstStyle>
            <a:lvl1pPr marL="342900" indent="-342900" algn="l" rtl="0" eaLnBrk="0" fontAlgn="base" hangingPunct="0">
              <a:spcBef>
                <a:spcPct val="20000"/>
              </a:spcBef>
              <a:spcAft>
                <a:spcPct val="0"/>
              </a:spcAft>
              <a:buFont typeface="Arial" pitchFamily="34" charset="0"/>
              <a:buChar char="•"/>
              <a:defRPr sz="2400" kern="1200" baseline="0">
                <a:solidFill>
                  <a:schemeClr val="tx1"/>
                </a:solidFill>
                <a:latin typeface="+mn-lt"/>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baseline="0">
                <a:solidFill>
                  <a:schemeClr val="tx1"/>
                </a:solidFill>
                <a:latin typeface="+mn-lt"/>
                <a:ea typeface="+mn-ea"/>
                <a:cs typeface="Arial" pitchFamily="34" charset="0"/>
              </a:defRPr>
            </a:lvl2pPr>
            <a:lvl3pPr marL="1200150" indent="-285750"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6700" marR="0" lvl="0" indent="-266700" algn="l" defTabSz="914400" rtl="0" eaLnBrk="0" fontAlgn="base" latinLnBrk="0" hangingPunct="0">
              <a:lnSpc>
                <a:spcPct val="100000"/>
              </a:lnSpc>
              <a:spcBef>
                <a:spcPct val="20000"/>
              </a:spcBef>
              <a:spcAft>
                <a:spcPct val="0"/>
              </a:spcAft>
              <a:buSzPct val="60000"/>
              <a:buFontTx/>
              <a:buChar char="•"/>
              <a:tabLst/>
              <a:defRPr/>
            </a:pPr>
            <a:r>
              <a:rPr kumimoji="0" lang="en-GB" b="0" i="0" u="none" strike="noStrike" kern="0" cap="none" spc="0" normalizeH="0" baseline="0" noProof="0" dirty="0" smtClean="0">
                <a:ln>
                  <a:noFill/>
                </a:ln>
                <a:solidFill>
                  <a:schemeClr val="tx2"/>
                </a:solidFill>
                <a:effectLst/>
                <a:uLnTx/>
                <a:uFillTx/>
                <a:latin typeface="Verdana"/>
                <a:ea typeface="ＭＳ Ｐゴシック"/>
              </a:rPr>
              <a:t>Aimed at recipients of </a:t>
            </a:r>
            <a:r>
              <a:rPr kumimoji="0" lang="en-GB" b="0" i="0" strike="noStrike" kern="0" cap="none" spc="0" normalizeH="0" baseline="0" noProof="0" dirty="0" smtClean="0">
                <a:ln>
                  <a:noFill/>
                </a:ln>
                <a:solidFill>
                  <a:schemeClr val="tx2"/>
                </a:solidFill>
                <a:effectLst/>
                <a:uLnTx/>
                <a:uFillTx/>
                <a:latin typeface="Verdana"/>
                <a:ea typeface="ＭＳ Ｐゴシック"/>
              </a:rPr>
              <a:t>extended</a:t>
            </a:r>
            <a:r>
              <a:rPr kumimoji="0" lang="en-GB" b="0" i="0" u="none" strike="noStrike" kern="0" cap="none" spc="0" normalizeH="0" baseline="0" noProof="0" dirty="0" smtClean="0">
                <a:ln>
                  <a:noFill/>
                </a:ln>
                <a:solidFill>
                  <a:schemeClr val="tx2"/>
                </a:solidFill>
                <a:effectLst/>
                <a:uLnTx/>
                <a:uFillTx/>
                <a:latin typeface="Verdana"/>
                <a:ea typeface="ＭＳ Ｐゴシック"/>
              </a:rPr>
              <a:t> safety data sheets </a:t>
            </a:r>
            <a:r>
              <a:rPr kumimoji="0" lang="fi-FI" b="0" i="0" u="none" strike="noStrike" kern="0" cap="none" spc="0" normalizeH="0" baseline="0" noProof="0" dirty="0" smtClean="0">
                <a:ln>
                  <a:noFill/>
                </a:ln>
                <a:solidFill>
                  <a:schemeClr val="tx2"/>
                </a:solidFill>
                <a:effectLst/>
                <a:uLnTx/>
                <a:uFillTx/>
                <a:latin typeface="Verdana"/>
                <a:ea typeface="ＭＳ Ｐゴシック"/>
              </a:rPr>
              <a:t> </a:t>
            </a:r>
            <a:endParaRPr kumimoji="0" lang="en-GB" b="0" i="0" u="none" strike="noStrike" kern="0" cap="none" spc="0" normalizeH="0" baseline="0" noProof="0" dirty="0" smtClean="0">
              <a:ln>
                <a:noFill/>
              </a:ln>
              <a:solidFill>
                <a:schemeClr val="tx2"/>
              </a:solidFill>
              <a:effectLst/>
              <a:uLnTx/>
              <a:uFillTx/>
              <a:latin typeface="Verdana"/>
              <a:ea typeface="ＭＳ Ｐゴシック"/>
            </a:endParaRPr>
          </a:p>
          <a:p>
            <a:pPr marL="742950" marR="0" lvl="1" indent="-285750" algn="l" defTabSz="914400" rtl="0" eaLnBrk="0" fontAlgn="base" latinLnBrk="0" hangingPunct="0">
              <a:lnSpc>
                <a:spcPct val="100000"/>
              </a:lnSpc>
              <a:spcBef>
                <a:spcPct val="20000"/>
              </a:spcBef>
              <a:spcAft>
                <a:spcPct val="0"/>
              </a:spcAft>
              <a:buSzTx/>
              <a:buFont typeface="Arial" pitchFamily="34" charset="0"/>
              <a:buChar char="•"/>
              <a:tabLst/>
              <a:defRPr/>
            </a:pPr>
            <a:r>
              <a:rPr kumimoji="0" lang="en-GB" sz="2400" b="0" i="0" u="none" strike="noStrike" kern="0" cap="none" spc="0" normalizeH="0" baseline="0" noProof="0" dirty="0" smtClean="0">
                <a:ln>
                  <a:noFill/>
                </a:ln>
                <a:solidFill>
                  <a:schemeClr val="tx2"/>
                </a:solidFill>
                <a:effectLst/>
                <a:uLnTx/>
                <a:uFillTx/>
                <a:latin typeface="Verdana"/>
                <a:ea typeface="ＭＳ Ｐゴシック"/>
              </a:rPr>
              <a:t>Workers</a:t>
            </a:r>
          </a:p>
          <a:p>
            <a:pPr marL="742950" marR="0" lvl="1" indent="-285750" algn="l" defTabSz="914400" rtl="0" eaLnBrk="0" fontAlgn="base" latinLnBrk="0" hangingPunct="0">
              <a:lnSpc>
                <a:spcPct val="100000"/>
              </a:lnSpc>
              <a:spcBef>
                <a:spcPct val="20000"/>
              </a:spcBef>
              <a:spcAft>
                <a:spcPct val="0"/>
              </a:spcAft>
              <a:buSzTx/>
              <a:buFont typeface="Arial" pitchFamily="34" charset="0"/>
              <a:buChar char="•"/>
              <a:tabLst/>
              <a:defRPr/>
            </a:pPr>
            <a:r>
              <a:rPr kumimoji="0" lang="en-GB" sz="2400" b="0" i="0" u="none" strike="noStrike" kern="0" cap="none" spc="0" normalizeH="0" baseline="0" noProof="0" dirty="0" smtClean="0">
                <a:ln>
                  <a:noFill/>
                </a:ln>
                <a:solidFill>
                  <a:schemeClr val="tx2"/>
                </a:solidFill>
                <a:effectLst/>
                <a:uLnTx/>
                <a:uFillTx/>
                <a:latin typeface="Verdana"/>
                <a:ea typeface="ＭＳ Ｐゴシック"/>
              </a:rPr>
              <a:t>Environmental, health and safety managers</a:t>
            </a:r>
          </a:p>
          <a:p>
            <a:pPr marL="342900" marR="0" lvl="0" indent="-342900" algn="l" defTabSz="914400" rtl="0" eaLnBrk="0" fontAlgn="base" latinLnBrk="0" hangingPunct="0">
              <a:lnSpc>
                <a:spcPct val="100000"/>
              </a:lnSpc>
              <a:spcBef>
                <a:spcPct val="20000"/>
              </a:spcBef>
              <a:spcAft>
                <a:spcPct val="0"/>
              </a:spcAft>
              <a:buSzTx/>
              <a:buFont typeface="Arial" pitchFamily="34" charset="0"/>
              <a:buChar char="•"/>
              <a:tabLst/>
              <a:defRPr/>
            </a:pPr>
            <a:r>
              <a:rPr kumimoji="0" lang="en-GB" b="0" i="0" u="none" strike="noStrike" kern="0" cap="none" spc="0" normalizeH="0" baseline="0" noProof="0" dirty="0" smtClean="0">
                <a:ln>
                  <a:noFill/>
                </a:ln>
                <a:solidFill>
                  <a:schemeClr val="tx2"/>
                </a:solidFill>
                <a:effectLst/>
                <a:uLnTx/>
                <a:uFillTx/>
                <a:latin typeface="Verdana"/>
                <a:ea typeface="ＭＳ Ｐゴシック"/>
              </a:rPr>
              <a:t>Examples of SDS and exposure scenario</a:t>
            </a:r>
          </a:p>
          <a:p>
            <a:pPr>
              <a:defRPr/>
            </a:pPr>
            <a:r>
              <a:rPr lang="en-GB" kern="0" dirty="0">
                <a:solidFill>
                  <a:schemeClr val="tx2"/>
                </a:solidFill>
                <a:latin typeface="Verdana"/>
                <a:ea typeface="ＭＳ Ｐゴシック"/>
              </a:rPr>
              <a:t>How to </a:t>
            </a:r>
            <a:r>
              <a:rPr lang="en-GB" kern="0" dirty="0" smtClean="0">
                <a:solidFill>
                  <a:schemeClr val="tx2"/>
                </a:solidFill>
                <a:latin typeface="Verdana"/>
                <a:ea typeface="ＭＳ Ｐゴシック"/>
              </a:rPr>
              <a:t>understand </a:t>
            </a:r>
            <a:r>
              <a:rPr lang="en-GB" kern="0" dirty="0">
                <a:solidFill>
                  <a:schemeClr val="tx2"/>
                </a:solidFill>
                <a:latin typeface="Verdana"/>
                <a:ea typeface="ＭＳ Ｐゴシック"/>
              </a:rPr>
              <a:t>and use</a:t>
            </a:r>
            <a:r>
              <a:rPr lang="en-GB" kern="0" dirty="0" smtClean="0">
                <a:solidFill>
                  <a:schemeClr val="tx2"/>
                </a:solidFill>
                <a:latin typeface="Verdana"/>
                <a:ea typeface="ＭＳ Ｐゴシック"/>
              </a:rPr>
              <a:t> them</a:t>
            </a:r>
            <a:endParaRPr lang="en-GB" kern="0" dirty="0">
              <a:solidFill>
                <a:schemeClr val="tx2"/>
              </a:solidFill>
              <a:latin typeface="Verdana"/>
              <a:ea typeface="ＭＳ Ｐゴシック"/>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400" b="0" i="0" u="none" strike="noStrike" kern="1200" cap="none" spc="0" normalizeH="0" baseline="0" noProof="0" dirty="0">
              <a:ln>
                <a:noFill/>
              </a:ln>
              <a:effectLst/>
              <a:uLnTx/>
              <a:uFillTx/>
              <a:latin typeface="Verdana"/>
              <a:ea typeface="+mn-ea"/>
              <a:cs typeface="Arial" pitchFamily="34" charset="0"/>
            </a:endParaRPr>
          </a:p>
        </p:txBody>
      </p:sp>
      <p:pic>
        <p:nvPicPr>
          <p:cNvPr id="1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628800"/>
            <a:ext cx="3251200" cy="42481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6"/>
          <p:cNvSpPr>
            <a:spLocks noChangeArrowheads="1"/>
          </p:cNvSpPr>
          <p:nvPr/>
        </p:nvSpPr>
        <p:spPr bwMode="auto">
          <a:xfrm>
            <a:off x="395536" y="5661248"/>
            <a:ext cx="457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46AD"/>
                </a:solidFill>
                <a:latin typeface="Verdana" pitchFamily="34" charset="0"/>
                <a:ea typeface="ＭＳ Ｐゴシック" charset="-128"/>
              </a:defRPr>
            </a:lvl1pPr>
            <a:lvl2pPr marL="742950" indent="-285750" eaLnBrk="0" hangingPunct="0">
              <a:defRPr sz="2800">
                <a:solidFill>
                  <a:srgbClr val="0046AD"/>
                </a:solidFill>
                <a:latin typeface="Verdana" pitchFamily="34" charset="0"/>
                <a:ea typeface="ＭＳ Ｐゴシック" charset="-128"/>
              </a:defRPr>
            </a:lvl2pPr>
            <a:lvl3pPr marL="1143000" indent="-228600" eaLnBrk="0" hangingPunct="0">
              <a:defRPr sz="2800">
                <a:solidFill>
                  <a:srgbClr val="0046AD"/>
                </a:solidFill>
                <a:latin typeface="Verdana" pitchFamily="34" charset="0"/>
                <a:ea typeface="ＭＳ Ｐゴシック" charset="-128"/>
              </a:defRPr>
            </a:lvl3pPr>
            <a:lvl4pPr marL="1600200" indent="-228600" eaLnBrk="0" hangingPunct="0">
              <a:defRPr sz="2800">
                <a:solidFill>
                  <a:srgbClr val="0046AD"/>
                </a:solidFill>
                <a:latin typeface="Verdana" pitchFamily="34" charset="0"/>
                <a:ea typeface="ＭＳ Ｐゴシック" charset="-128"/>
              </a:defRPr>
            </a:lvl4pPr>
            <a:lvl5pPr marL="2057400" indent="-228600" eaLnBrk="0" hangingPunct="0">
              <a:defRPr sz="2800">
                <a:solidFill>
                  <a:srgbClr val="0046AD"/>
                </a:solidFill>
                <a:latin typeface="Verdana" pitchFamily="34" charset="0"/>
                <a:ea typeface="ＭＳ Ｐゴシック" charset="-128"/>
              </a:defRPr>
            </a:lvl5pPr>
            <a:lvl6pPr marL="2514600" indent="-228600" eaLnBrk="0" fontAlgn="base" hangingPunct="0">
              <a:spcBef>
                <a:spcPct val="20000"/>
              </a:spcBef>
              <a:spcAft>
                <a:spcPct val="0"/>
              </a:spcAft>
              <a:buChar char="•"/>
              <a:defRPr sz="2800">
                <a:solidFill>
                  <a:srgbClr val="0046AD"/>
                </a:solidFill>
                <a:latin typeface="Verdana" pitchFamily="34" charset="0"/>
                <a:ea typeface="ＭＳ Ｐゴシック" charset="-128"/>
              </a:defRPr>
            </a:lvl6pPr>
            <a:lvl7pPr marL="2971800" indent="-228600" eaLnBrk="0" fontAlgn="base" hangingPunct="0">
              <a:spcBef>
                <a:spcPct val="20000"/>
              </a:spcBef>
              <a:spcAft>
                <a:spcPct val="0"/>
              </a:spcAft>
              <a:buChar char="•"/>
              <a:defRPr sz="2800">
                <a:solidFill>
                  <a:srgbClr val="0046AD"/>
                </a:solidFill>
                <a:latin typeface="Verdana" pitchFamily="34" charset="0"/>
                <a:ea typeface="ＭＳ Ｐゴシック" charset="-128"/>
              </a:defRPr>
            </a:lvl7pPr>
            <a:lvl8pPr marL="3429000" indent="-228600" eaLnBrk="0" fontAlgn="base" hangingPunct="0">
              <a:spcBef>
                <a:spcPct val="20000"/>
              </a:spcBef>
              <a:spcAft>
                <a:spcPct val="0"/>
              </a:spcAft>
              <a:buChar char="•"/>
              <a:defRPr sz="2800">
                <a:solidFill>
                  <a:srgbClr val="0046AD"/>
                </a:solidFill>
                <a:latin typeface="Verdana" pitchFamily="34" charset="0"/>
                <a:ea typeface="ＭＳ Ｐゴシック" charset="-128"/>
              </a:defRPr>
            </a:lvl8pPr>
            <a:lvl9pPr marL="3886200" indent="-228600" eaLnBrk="0" fontAlgn="base" hangingPunct="0">
              <a:spcBef>
                <a:spcPct val="20000"/>
              </a:spcBef>
              <a:spcAft>
                <a:spcPct val="0"/>
              </a:spcAft>
              <a:buChar char="•"/>
              <a:defRPr sz="2800">
                <a:solidFill>
                  <a:srgbClr val="0046AD"/>
                </a:solidFill>
                <a:latin typeface="Verdana" pitchFamily="34" charset="0"/>
                <a:ea typeface="ＭＳ Ｐゴシック" charset="-128"/>
              </a:defRPr>
            </a:lvl9pPr>
          </a:lstStyle>
          <a:p>
            <a:pPr marL="285750" marR="0" lvl="0" indent="-285750" defTabSz="914400" eaLnBrk="1" fontAlgn="base" latinLnBrk="0" hangingPunct="1">
              <a:lnSpc>
                <a:spcPct val="100000"/>
              </a:lnSpc>
              <a:spcBef>
                <a:spcPct val="0"/>
              </a:spcBef>
              <a:spcAft>
                <a:spcPct val="0"/>
              </a:spcAft>
              <a:buClr>
                <a:schemeClr val="tx1"/>
              </a:buClr>
              <a:buSzTx/>
              <a:buFont typeface="Arial" panose="020B0604020202020204" pitchFamily="34" charset="0"/>
              <a:buChar char="•"/>
              <a:tabLst/>
              <a:defRPr/>
            </a:pPr>
            <a:r>
              <a:rPr kumimoji="0" lang="en-GB" altLang="en-US" sz="1600" b="0" i="0" u="none" strike="noStrike" kern="0" cap="none" spc="0" normalizeH="0" baseline="0" noProof="0" dirty="0" smtClean="0">
                <a:ln>
                  <a:noFill/>
                </a:ln>
                <a:solidFill>
                  <a:srgbClr val="0046AD"/>
                </a:solidFill>
                <a:effectLst/>
                <a:uLnTx/>
                <a:uFillTx/>
                <a:latin typeface="Verdana" pitchFamily="34" charset="0"/>
                <a:ea typeface="ＭＳ Ｐゴシック" charset="-128"/>
                <a:hlinkClick r:id="rId3"/>
              </a:rPr>
              <a:t>Hyperlink to </a:t>
            </a:r>
            <a:r>
              <a:rPr kumimoji="0" lang="en-GB" altLang="en-US" sz="1600" b="0" i="0" u="none" strike="noStrike" kern="0" cap="none" spc="0" normalizeH="0" baseline="0" noProof="0" dirty="0" err="1" smtClean="0">
                <a:ln>
                  <a:noFill/>
                </a:ln>
                <a:solidFill>
                  <a:srgbClr val="0046AD"/>
                </a:solidFill>
                <a:effectLst/>
                <a:uLnTx/>
                <a:uFillTx/>
                <a:latin typeface="Verdana" pitchFamily="34" charset="0"/>
                <a:ea typeface="ＭＳ Ｐゴシック" charset="-128"/>
                <a:hlinkClick r:id="rId3"/>
              </a:rPr>
              <a:t>eGuide</a:t>
            </a:r>
            <a:endParaRPr kumimoji="0" lang="en-GB" altLang="en-US" sz="1600" b="0" i="0" u="none" strike="noStrike" kern="0" cap="none" spc="0" normalizeH="0" baseline="0" noProof="0" dirty="0" smtClean="0">
              <a:ln>
                <a:noFill/>
              </a:ln>
              <a:solidFill>
                <a:srgbClr val="0046AD"/>
              </a:solidFill>
              <a:effectLst/>
              <a:uLnTx/>
              <a:uFillTx/>
              <a:latin typeface="Verdana" pitchFamily="34" charset="0"/>
              <a:ea typeface="ＭＳ Ｐゴシック" charset="-128"/>
            </a:endParaRPr>
          </a:p>
        </p:txBody>
      </p:sp>
      <p:sp>
        <p:nvSpPr>
          <p:cNvPr id="12" name="Slide Number Placeholder 1"/>
          <p:cNvSpPr>
            <a:spLocks noGrp="1"/>
          </p:cNvSpPr>
          <p:nvPr>
            <p:ph type="sldNum" sz="quarter" idx="4294967295"/>
          </p:nvPr>
        </p:nvSpPr>
        <p:spPr>
          <a:xfrm>
            <a:off x="6553200" y="6356350"/>
            <a:ext cx="2133600" cy="365125"/>
          </a:xfrm>
          <a:prstGeom prst="rect">
            <a:avLst/>
          </a:prstGeom>
        </p:spPr>
        <p:txBody>
          <a:bodyPr/>
          <a:lstStyle/>
          <a:p>
            <a:pPr algn="r"/>
            <a:fld id="{FBF7E9CE-8ECA-47E2-BD73-4D736B317C11}" type="slidenum">
              <a:rPr lang="en-GB" sz="100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pPr algn="r"/>
              <a:t>131</a:t>
            </a:fld>
            <a:endParaRPr lang="en-GB" sz="10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2724647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tion 3b title.jpg"/>
          <p:cNvPicPr>
            <a:picLocks noChangeAspect="1"/>
          </p:cNvPicPr>
          <p:nvPr/>
        </p:nvPicPr>
        <p:blipFill>
          <a:blip r:embed="rId3"/>
          <a:stretch>
            <a:fillRect/>
          </a:stretch>
        </p:blipFill>
        <p:spPr>
          <a:xfrm>
            <a:off x="-4214" y="-6322"/>
            <a:ext cx="9152428" cy="6864322"/>
          </a:xfrm>
          <a:prstGeom prst="rect">
            <a:avLst/>
          </a:prstGeom>
        </p:spPr>
      </p:pic>
      <p:sp>
        <p:nvSpPr>
          <p:cNvPr id="2" name="Title 1"/>
          <p:cNvSpPr>
            <a:spLocks noGrp="1"/>
          </p:cNvSpPr>
          <p:nvPr>
            <p:ph type="ctrTitle"/>
          </p:nvPr>
        </p:nvSpPr>
        <p:spPr>
          <a:xfrm>
            <a:off x="685800" y="2084387"/>
            <a:ext cx="7772400" cy="45719"/>
          </a:xfrm>
        </p:spPr>
        <p:txBody>
          <a:bodyPr>
            <a:normAutofit fontScale="90000"/>
          </a:bodyPr>
          <a:lstStyle/>
          <a:p>
            <a:endParaRPr lang="en-US" sz="4400" dirty="0">
              <a:solidFill>
                <a:schemeClr val="bg1"/>
              </a:solidFill>
            </a:endParaRPr>
          </a:p>
        </p:txBody>
      </p:sp>
      <p:sp>
        <p:nvSpPr>
          <p:cNvPr id="3" name="Subtitle 2"/>
          <p:cNvSpPr>
            <a:spLocks noGrp="1"/>
          </p:cNvSpPr>
          <p:nvPr>
            <p:ph type="subTitle" idx="1"/>
          </p:nvPr>
        </p:nvSpPr>
        <p:spPr>
          <a:xfrm>
            <a:off x="395536" y="3112433"/>
            <a:ext cx="8640960" cy="1840568"/>
          </a:xfrm>
        </p:spPr>
        <p:txBody>
          <a:bodyPr>
            <a:noAutofit/>
          </a:bodyPr>
          <a:lstStyle/>
          <a:p>
            <a:r>
              <a:rPr lang="en-US" sz="3200" b="1" dirty="0" smtClean="0">
                <a:solidFill>
                  <a:schemeClr val="accent5">
                    <a:lumMod val="40000"/>
                    <a:lumOff val="60000"/>
                  </a:schemeClr>
                </a:solidFill>
                <a:latin typeface="Arial" pitchFamily="34" charset="0"/>
                <a:cs typeface="Arial" pitchFamily="34" charset="0"/>
              </a:rPr>
              <a:t>Question and Answer </a:t>
            </a:r>
          </a:p>
          <a:p>
            <a:r>
              <a:rPr lang="en-US" sz="3200" b="1" dirty="0" smtClean="0">
                <a:solidFill>
                  <a:schemeClr val="accent5">
                    <a:lumMod val="40000"/>
                    <a:lumOff val="60000"/>
                  </a:schemeClr>
                </a:solidFill>
                <a:latin typeface="Arial" pitchFamily="34" charset="0"/>
                <a:cs typeface="Arial" pitchFamily="34" charset="0"/>
              </a:rPr>
              <a:t>Session 1 </a:t>
            </a:r>
          </a:p>
        </p:txBody>
      </p:sp>
      <p:pic>
        <p:nvPicPr>
          <p:cNvPr id="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3" y="1412776"/>
            <a:ext cx="9148214" cy="169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745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Classification in practice </a:t>
            </a:r>
            <a:endParaRPr lang="en-IE" sz="4000" b="0" dirty="0"/>
          </a:p>
        </p:txBody>
      </p:sp>
      <p:sp>
        <p:nvSpPr>
          <p:cNvPr id="3" name="Content Placeholder 2"/>
          <p:cNvSpPr>
            <a:spLocks noGrp="1"/>
          </p:cNvSpPr>
          <p:nvPr>
            <p:ph idx="1"/>
          </p:nvPr>
        </p:nvSpPr>
        <p:spPr/>
        <p:txBody>
          <a:bodyPr>
            <a:normAutofit/>
          </a:bodyPr>
          <a:lstStyle/>
          <a:p>
            <a:r>
              <a:rPr lang="en-IE" sz="2400" dirty="0" smtClean="0"/>
              <a:t>Most  classifications are done by suppliers themselves </a:t>
            </a:r>
            <a:endParaRPr lang="en-IE" sz="2400" dirty="0"/>
          </a:p>
        </p:txBody>
      </p:sp>
      <p:sp>
        <p:nvSpPr>
          <p:cNvPr id="4" name="Flowchart: Magnetic Disk 3"/>
          <p:cNvSpPr/>
          <p:nvPr/>
        </p:nvSpPr>
        <p:spPr>
          <a:xfrm>
            <a:off x="1907704" y="2060848"/>
            <a:ext cx="5178250" cy="4537405"/>
          </a:xfrm>
          <a:prstGeom prst="flowChartMagneticDisk">
            <a:avLst/>
          </a:prstGeom>
          <a:solidFill>
            <a:schemeClr val="accent3"/>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IE" b="1" dirty="0" smtClean="0">
                <a:solidFill>
                  <a:schemeClr val="tx1"/>
                </a:solidFill>
              </a:rPr>
              <a:t>Self Classification of tens of thousands </a:t>
            </a:r>
          </a:p>
          <a:p>
            <a:r>
              <a:rPr lang="en-IE" b="1" dirty="0" smtClean="0">
                <a:solidFill>
                  <a:schemeClr val="tx1"/>
                </a:solidFill>
              </a:rPr>
              <a:t>of substances </a:t>
            </a:r>
            <a:endParaRPr lang="en-IE" dirty="0">
              <a:ln w="18415" cmpd="sng">
                <a:solidFill>
                  <a:schemeClr val="tx1"/>
                </a:solidFill>
                <a:prstDash val="solid"/>
              </a:ln>
              <a:solidFill>
                <a:schemeClr val="tx1"/>
              </a:solidFill>
            </a:endParaRPr>
          </a:p>
        </p:txBody>
      </p:sp>
      <p:sp>
        <p:nvSpPr>
          <p:cNvPr id="5" name="Flowchart: Magnetic Disk 4"/>
          <p:cNvSpPr/>
          <p:nvPr/>
        </p:nvSpPr>
        <p:spPr>
          <a:xfrm>
            <a:off x="2723647" y="5095264"/>
            <a:ext cx="914400" cy="1142048"/>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7" name="Flowchart: Magnetic Disk 6"/>
          <p:cNvSpPr/>
          <p:nvPr/>
        </p:nvSpPr>
        <p:spPr>
          <a:xfrm>
            <a:off x="2894176" y="5719037"/>
            <a:ext cx="457200" cy="306324"/>
          </a:xfrm>
          <a:prstGeom prst="flowChartMagneticDisk">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8" name="TextBox 7"/>
          <p:cNvSpPr txBox="1"/>
          <p:nvPr/>
        </p:nvSpPr>
        <p:spPr>
          <a:xfrm>
            <a:off x="1332306" y="2261725"/>
            <a:ext cx="5327926" cy="923330"/>
          </a:xfrm>
          <a:prstGeom prst="rect">
            <a:avLst/>
          </a:prstGeom>
          <a:noFill/>
        </p:spPr>
        <p:txBody>
          <a:bodyPr wrap="square" rtlCol="0">
            <a:spAutoFit/>
          </a:bodyPr>
          <a:lstStyle/>
          <a:p>
            <a:pPr algn="ctr"/>
            <a:r>
              <a:rPr lang="en-IE" b="1" dirty="0" smtClean="0"/>
              <a:t>             </a:t>
            </a:r>
          </a:p>
          <a:p>
            <a:pPr algn="ctr"/>
            <a:r>
              <a:rPr lang="en-IE" b="1" dirty="0"/>
              <a:t> </a:t>
            </a:r>
            <a:r>
              <a:rPr lang="en-IE" b="1" dirty="0" smtClean="0"/>
              <a:t>                            Self Classification of millions </a:t>
            </a:r>
          </a:p>
          <a:p>
            <a:pPr algn="ctr"/>
            <a:r>
              <a:rPr lang="en-IE" b="1" dirty="0" smtClean="0"/>
              <a:t>                  of mixtures </a:t>
            </a:r>
            <a:endParaRPr lang="en-IE" b="1" dirty="0"/>
          </a:p>
        </p:txBody>
      </p:sp>
      <p:sp>
        <p:nvSpPr>
          <p:cNvPr id="9" name="TextBox 8"/>
          <p:cNvSpPr txBox="1"/>
          <p:nvPr/>
        </p:nvSpPr>
        <p:spPr>
          <a:xfrm>
            <a:off x="4355976" y="5095264"/>
            <a:ext cx="2729978" cy="646331"/>
          </a:xfrm>
          <a:prstGeom prst="rect">
            <a:avLst/>
          </a:prstGeom>
          <a:noFill/>
        </p:spPr>
        <p:txBody>
          <a:bodyPr wrap="none" rtlCol="0">
            <a:spAutoFit/>
          </a:bodyPr>
          <a:lstStyle/>
          <a:p>
            <a:r>
              <a:rPr lang="en-IE" b="1" dirty="0" smtClean="0"/>
              <a:t>Harmonised classification  </a:t>
            </a:r>
          </a:p>
          <a:p>
            <a:r>
              <a:rPr lang="en-IE" b="1" dirty="0" smtClean="0"/>
              <a:t>of substances ( Annex VI) </a:t>
            </a:r>
            <a:endParaRPr lang="en-IE" b="1" dirty="0"/>
          </a:p>
        </p:txBody>
      </p:sp>
      <p:cxnSp>
        <p:nvCxnSpPr>
          <p:cNvPr id="11" name="Straight Connector 10"/>
          <p:cNvCxnSpPr/>
          <p:nvPr/>
        </p:nvCxnSpPr>
        <p:spPr>
          <a:xfrm flipH="1" flipV="1">
            <a:off x="2195736" y="4941168"/>
            <a:ext cx="495014" cy="451886"/>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flipH="1">
            <a:off x="3328416" y="5393053"/>
            <a:ext cx="1027561" cy="349379"/>
          </a:xfrm>
          <a:prstGeom prst="line">
            <a:avLst/>
          </a:prstGeom>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437159" y="2400224"/>
            <a:ext cx="1319336"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IE" dirty="0" smtClean="0"/>
              <a:t>Importers</a:t>
            </a:r>
          </a:p>
          <a:p>
            <a:r>
              <a:rPr lang="en-IE" dirty="0" smtClean="0"/>
              <a:t>Formulators</a:t>
            </a:r>
            <a:endParaRPr lang="en-IE" dirty="0"/>
          </a:p>
        </p:txBody>
      </p:sp>
      <p:cxnSp>
        <p:nvCxnSpPr>
          <p:cNvPr id="12" name="Straight Arrow Connector 11"/>
          <p:cNvCxnSpPr/>
          <p:nvPr/>
        </p:nvCxnSpPr>
        <p:spPr>
          <a:xfrm>
            <a:off x="1776536" y="2723390"/>
            <a:ext cx="1404311"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201984" y="4432666"/>
            <a:ext cx="1584177"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IE" dirty="0" smtClean="0"/>
              <a:t>Importers</a:t>
            </a:r>
          </a:p>
          <a:p>
            <a:r>
              <a:rPr lang="en-IE" dirty="0" smtClean="0"/>
              <a:t>Manufacturers</a:t>
            </a:r>
            <a:endParaRPr lang="en-IE" dirty="0"/>
          </a:p>
        </p:txBody>
      </p:sp>
      <p:cxnSp>
        <p:nvCxnSpPr>
          <p:cNvPr id="18" name="Straight Arrow Connector 17"/>
          <p:cNvCxnSpPr/>
          <p:nvPr/>
        </p:nvCxnSpPr>
        <p:spPr>
          <a:xfrm>
            <a:off x="1776958" y="4725144"/>
            <a:ext cx="27476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7956376" y="4869160"/>
            <a:ext cx="2179379" cy="120032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IE" dirty="0" smtClean="0"/>
              <a:t>Competent Authority</a:t>
            </a:r>
          </a:p>
          <a:p>
            <a:r>
              <a:rPr lang="en-IE" dirty="0" smtClean="0"/>
              <a:t>Manufacturer</a:t>
            </a:r>
          </a:p>
          <a:p>
            <a:r>
              <a:rPr lang="en-IE" dirty="0" smtClean="0"/>
              <a:t>Importer</a:t>
            </a:r>
          </a:p>
          <a:p>
            <a:r>
              <a:rPr lang="en-IE" dirty="0" smtClean="0"/>
              <a:t>Downstream User</a:t>
            </a:r>
            <a:endParaRPr lang="en-IE" dirty="0"/>
          </a:p>
        </p:txBody>
      </p:sp>
      <p:cxnSp>
        <p:nvCxnSpPr>
          <p:cNvPr id="21" name="Straight Arrow Connector 20"/>
          <p:cNvCxnSpPr>
            <a:stCxn id="19" idx="1"/>
          </p:cNvCxnSpPr>
          <p:nvPr/>
        </p:nvCxnSpPr>
        <p:spPr>
          <a:xfrm flipH="1" flipV="1">
            <a:off x="7085954" y="5469324"/>
            <a:ext cx="870422" cy="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33951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Harmonised Classification (HCL)  </a:t>
            </a:r>
            <a:endParaRPr lang="en-IE" sz="4000" b="0" dirty="0"/>
          </a:p>
        </p:txBody>
      </p:sp>
      <p:sp>
        <p:nvSpPr>
          <p:cNvPr id="3" name="Content Placeholder 2"/>
          <p:cNvSpPr>
            <a:spLocks noGrp="1"/>
          </p:cNvSpPr>
          <p:nvPr>
            <p:ph idx="1"/>
          </p:nvPr>
        </p:nvSpPr>
        <p:spPr/>
        <p:txBody>
          <a:bodyPr>
            <a:normAutofit/>
          </a:bodyPr>
          <a:lstStyle/>
          <a:p>
            <a:pPr lvl="4">
              <a:tabLst>
                <a:tab pos="1076325" algn="l"/>
              </a:tabLst>
            </a:pPr>
            <a:r>
              <a:rPr lang="en-IE" sz="2800" dirty="0" smtClean="0"/>
              <a:t>Substances can be </a:t>
            </a:r>
            <a:r>
              <a:rPr lang="en-IE" sz="2800" b="1" dirty="0" smtClean="0"/>
              <a:t>part- harmonised </a:t>
            </a:r>
            <a:r>
              <a:rPr lang="en-IE" sz="2800" dirty="0" smtClean="0"/>
              <a:t>and </a:t>
            </a:r>
            <a:r>
              <a:rPr lang="en-IE" sz="2800" b="1" dirty="0" smtClean="0"/>
              <a:t>part self- classified </a:t>
            </a:r>
          </a:p>
          <a:p>
            <a:pPr lvl="4"/>
            <a:endParaRPr lang="en-IE" sz="2800" dirty="0" smtClean="0"/>
          </a:p>
          <a:p>
            <a:pPr lvl="4"/>
            <a:r>
              <a:rPr lang="en-IE" sz="2800" dirty="0" smtClean="0"/>
              <a:t>Example : </a:t>
            </a:r>
            <a:r>
              <a:rPr lang="en-IE" sz="2800" dirty="0" smtClean="0">
                <a:hlinkClick r:id="rId3"/>
              </a:rPr>
              <a:t>Hydrochloric Acid % </a:t>
            </a:r>
            <a:endParaRPr lang="en-IE" sz="2800" dirty="0" smtClean="0"/>
          </a:p>
          <a:p>
            <a:pPr lvl="5"/>
            <a:r>
              <a:rPr lang="en-IE" sz="3000" dirty="0"/>
              <a:t> </a:t>
            </a:r>
            <a:r>
              <a:rPr lang="en-IE" sz="3000" dirty="0" smtClean="0"/>
              <a:t>HCL = H314,  H335</a:t>
            </a:r>
          </a:p>
          <a:p>
            <a:pPr lvl="5"/>
            <a:endParaRPr lang="en-IE" sz="3000" dirty="0" smtClean="0"/>
          </a:p>
          <a:p>
            <a:pPr lvl="5"/>
            <a:r>
              <a:rPr lang="en-IE" sz="3000" dirty="0" smtClean="0"/>
              <a:t>CL* = H290 </a:t>
            </a:r>
          </a:p>
          <a:p>
            <a:pPr marL="82800" lvl="4" indent="0">
              <a:buNone/>
            </a:pPr>
            <a:r>
              <a:rPr lang="en-IE" sz="2800" dirty="0" smtClean="0"/>
              <a:t> </a:t>
            </a:r>
            <a:endParaRPr lang="en-IE" sz="2800" dirty="0"/>
          </a:p>
          <a:p>
            <a:pPr lvl="4"/>
            <a:r>
              <a:rPr lang="en-IE" dirty="0" smtClean="0"/>
              <a:t>* self- classified by notifiers/registrants</a:t>
            </a:r>
            <a:endParaRPr lang="en-IE" dirty="0"/>
          </a:p>
        </p:txBody>
      </p:sp>
      <p:pic>
        <p:nvPicPr>
          <p:cNvPr id="4" name="Picture 8" descr="ac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227" y="3573016"/>
            <a:ext cx="6762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excl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3583479"/>
            <a:ext cx="6762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ac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691201"/>
            <a:ext cx="6762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3600596"/>
            <a:ext cx="1724025" cy="2088232"/>
          </a:xfrm>
          <a:prstGeom prst="rect">
            <a:avLst/>
          </a:prstGeom>
        </p:spPr>
      </p:pic>
    </p:spTree>
    <p:extLst>
      <p:ext uri="{BB962C8B-B14F-4D97-AF65-F5344CB8AC3E}">
        <p14:creationId xmlns:p14="http://schemas.microsoft.com/office/powerpoint/2010/main" val="18837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Self-Classification</a:t>
            </a:r>
            <a:endParaRPr lang="en-IE" sz="4000" b="0" dirty="0"/>
          </a:p>
        </p:txBody>
      </p:sp>
      <p:sp>
        <p:nvSpPr>
          <p:cNvPr id="3" name="Content Placeholder 2"/>
          <p:cNvSpPr>
            <a:spLocks noGrp="1"/>
          </p:cNvSpPr>
          <p:nvPr>
            <p:ph idx="1"/>
          </p:nvPr>
        </p:nvSpPr>
        <p:spPr/>
        <p:txBody>
          <a:bodyPr>
            <a:normAutofit/>
          </a:bodyPr>
          <a:lstStyle/>
          <a:p>
            <a:pPr lvl="4">
              <a:tabLst>
                <a:tab pos="1076325" algn="l"/>
              </a:tabLst>
            </a:pPr>
            <a:r>
              <a:rPr lang="en-IE" sz="2800" dirty="0" smtClean="0"/>
              <a:t>Most substances are </a:t>
            </a:r>
            <a:r>
              <a:rPr lang="en-IE" sz="2800" b="1" dirty="0" smtClean="0"/>
              <a:t>self- classified </a:t>
            </a:r>
          </a:p>
          <a:p>
            <a:pPr lvl="4"/>
            <a:endParaRPr lang="en-IE" sz="2800" dirty="0" smtClean="0"/>
          </a:p>
          <a:p>
            <a:pPr lvl="4"/>
            <a:r>
              <a:rPr lang="en-IE" sz="2800" dirty="0" smtClean="0"/>
              <a:t>Example : </a:t>
            </a:r>
            <a:r>
              <a:rPr lang="en-IE" sz="2800" dirty="0" smtClean="0">
                <a:hlinkClick r:id="rId2"/>
              </a:rPr>
              <a:t>Portland Cement </a:t>
            </a:r>
            <a:endParaRPr lang="en-IE" sz="2800" dirty="0" smtClean="0"/>
          </a:p>
          <a:p>
            <a:pPr lvl="5"/>
            <a:r>
              <a:rPr lang="en-IE" sz="3000" dirty="0" smtClean="0"/>
              <a:t>H318,  315, H317, H335</a:t>
            </a:r>
          </a:p>
          <a:p>
            <a:pPr lvl="5"/>
            <a:endParaRPr lang="en-IE" sz="3000" dirty="0" smtClean="0"/>
          </a:p>
          <a:p>
            <a:pPr lvl="5"/>
            <a:endParaRPr lang="en-IE" sz="3000" dirty="0" smtClean="0"/>
          </a:p>
          <a:p>
            <a:pPr marL="82800" lvl="4" indent="0">
              <a:buNone/>
            </a:pPr>
            <a:r>
              <a:rPr lang="en-IE" sz="2800" dirty="0" smtClean="0"/>
              <a:t> </a:t>
            </a:r>
            <a:endParaRPr lang="en-IE" sz="2800" dirty="0"/>
          </a:p>
        </p:txBody>
      </p:sp>
      <p:pic>
        <p:nvPicPr>
          <p:cNvPr id="6" name="Picture 10" descr="exc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909182"/>
            <a:ext cx="6762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ac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809" y="3909182"/>
            <a:ext cx="6762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00" y="3972848"/>
            <a:ext cx="2847975" cy="1800225"/>
          </a:xfrm>
          <a:prstGeom prst="rect">
            <a:avLst/>
          </a:prstGeom>
        </p:spPr>
      </p:pic>
    </p:spTree>
    <p:extLst>
      <p:ext uri="{BB962C8B-B14F-4D97-AF65-F5344CB8AC3E}">
        <p14:creationId xmlns:p14="http://schemas.microsoft.com/office/powerpoint/2010/main" val="38982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072188" y="2357438"/>
            <a:ext cx="2571750" cy="264318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55299" name="Title 1"/>
          <p:cNvSpPr>
            <a:spLocks noGrp="1"/>
          </p:cNvSpPr>
          <p:nvPr>
            <p:ph type="title"/>
          </p:nvPr>
        </p:nvSpPr>
        <p:spPr>
          <a:xfrm>
            <a:off x="785813" y="274638"/>
            <a:ext cx="7314579" cy="1143000"/>
          </a:xfrm>
        </p:spPr>
        <p:txBody>
          <a:bodyPr>
            <a:normAutofit/>
          </a:bodyPr>
          <a:lstStyle/>
          <a:p>
            <a:r>
              <a:rPr lang="en-GB" altLang="en-US" sz="4000" b="0" dirty="0" smtClean="0"/>
              <a:t>Hazard Communication </a:t>
            </a:r>
            <a:endParaRPr lang="en-IE" altLang="en-US" sz="4000" b="0" dirty="0" smtClean="0">
              <a:solidFill>
                <a:srgbClr val="FB5D43"/>
              </a:solidFill>
            </a:endParaRPr>
          </a:p>
        </p:txBody>
      </p:sp>
      <p:graphicFrame>
        <p:nvGraphicFramePr>
          <p:cNvPr id="6" name="Diagram 5"/>
          <p:cNvGraphicFramePr/>
          <p:nvPr/>
        </p:nvGraphicFramePr>
        <p:xfrm>
          <a:off x="428596" y="1714488"/>
          <a:ext cx="5500726" cy="3643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2786050" y="2571744"/>
            <a:ext cx="1928826" cy="707886"/>
          </a:xfrm>
          <a:prstGeom prst="rect">
            <a:avLst/>
          </a:prstGeom>
          <a:noFill/>
          <a:scene3d>
            <a:camera prst="perspectiveRelaxedModerately"/>
            <a:lightRig rig="threePt" dir="t"/>
          </a:scene3d>
        </p:spPr>
        <p:txBody>
          <a:bodyPr>
            <a:spAutoFit/>
          </a:bodyPr>
          <a:lstStyle/>
          <a:p>
            <a:pPr algn="ctr">
              <a:defRPr/>
            </a:pPr>
            <a:r>
              <a:rPr lang="en-IE" sz="4000" dirty="0">
                <a:effectLst>
                  <a:outerShdw blurRad="38100" dist="38100" dir="2700000" algn="tl">
                    <a:srgbClr val="000000">
                      <a:alpha val="43137"/>
                    </a:srgbClr>
                  </a:outerShdw>
                </a:effectLst>
                <a:cs typeface="+mn-cs"/>
              </a:rPr>
              <a:t>Label</a:t>
            </a:r>
          </a:p>
        </p:txBody>
      </p:sp>
      <p:sp>
        <p:nvSpPr>
          <p:cNvPr id="9" name="TextBox 8"/>
          <p:cNvSpPr txBox="1"/>
          <p:nvPr/>
        </p:nvSpPr>
        <p:spPr>
          <a:xfrm>
            <a:off x="2786050" y="4000504"/>
            <a:ext cx="1928826" cy="707886"/>
          </a:xfrm>
          <a:prstGeom prst="rect">
            <a:avLst/>
          </a:prstGeom>
          <a:noFill/>
          <a:scene3d>
            <a:camera prst="perspectiveRelaxedModerately"/>
            <a:lightRig rig="threePt" dir="t"/>
          </a:scene3d>
        </p:spPr>
        <p:txBody>
          <a:bodyPr>
            <a:spAutoFit/>
          </a:bodyPr>
          <a:lstStyle/>
          <a:p>
            <a:pPr algn="ctr">
              <a:defRPr/>
            </a:pPr>
            <a:r>
              <a:rPr lang="en-IE" sz="4000" dirty="0">
                <a:effectLst>
                  <a:outerShdw blurRad="38100" dist="38100" dir="2700000" algn="tl">
                    <a:srgbClr val="000000">
                      <a:alpha val="43137"/>
                    </a:srgbClr>
                  </a:outerShdw>
                </a:effectLst>
                <a:cs typeface="+mn-cs"/>
              </a:rPr>
              <a:t>SDS</a:t>
            </a:r>
          </a:p>
        </p:txBody>
      </p:sp>
      <p:sp>
        <p:nvSpPr>
          <p:cNvPr id="55303" name="TextBox 9"/>
          <p:cNvSpPr txBox="1">
            <a:spLocks noChangeArrowheads="1"/>
          </p:cNvSpPr>
          <p:nvPr/>
        </p:nvSpPr>
        <p:spPr bwMode="auto">
          <a:xfrm>
            <a:off x="6215063" y="2571750"/>
            <a:ext cx="22860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IE" altLang="en-US" sz="3400" b="1">
                <a:solidFill>
                  <a:srgbClr val="000000"/>
                </a:solidFill>
              </a:rPr>
              <a:t>Tools for using chemicals safely</a:t>
            </a:r>
          </a:p>
        </p:txBody>
      </p:sp>
    </p:spTree>
    <p:extLst>
      <p:ext uri="{BB962C8B-B14F-4D97-AF65-F5344CB8AC3E}">
        <p14:creationId xmlns:p14="http://schemas.microsoft.com/office/powerpoint/2010/main" val="3073467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Labelling </a:t>
            </a:r>
            <a:endParaRPr lang="en-IE" sz="4000" b="0" dirty="0"/>
          </a:p>
        </p:txBody>
      </p:sp>
      <p:pic>
        <p:nvPicPr>
          <p:cNvPr id="20482" name="Picture 2" descr="C:\CLP label examples\P10108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988840"/>
            <a:ext cx="3279530" cy="1833067"/>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CLP label examples\GHS-Etiketten_FOX_110701_01 (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11760" y="3428111"/>
            <a:ext cx="2340488" cy="245004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CLP label examples\fold out label cropp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664" y="1700808"/>
            <a:ext cx="3720777" cy="16215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1068" y="4509120"/>
            <a:ext cx="1607820" cy="115062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0115" y="4398630"/>
            <a:ext cx="1828800" cy="1371600"/>
          </a:xfrm>
          <a:prstGeom prst="rect">
            <a:avLst/>
          </a:prstGeom>
        </p:spPr>
      </p:pic>
      <p:sp>
        <p:nvSpPr>
          <p:cNvPr id="6" name="AutoShape 10" descr="Image result for ghs label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7" name="AutoShape 12" descr="Image result for ghs labels"/>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4653136"/>
            <a:ext cx="914400" cy="1371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19841"/>
            <a:ext cx="2080260" cy="1402080"/>
          </a:xfrm>
          <a:prstGeom prst="rect">
            <a:avLst/>
          </a:prstGeom>
        </p:spPr>
      </p:pic>
    </p:spTree>
    <p:extLst>
      <p:ext uri="{BB962C8B-B14F-4D97-AF65-F5344CB8AC3E}">
        <p14:creationId xmlns:p14="http://schemas.microsoft.com/office/powerpoint/2010/main" val="1282001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23528" y="274638"/>
            <a:ext cx="8229600" cy="1143000"/>
          </a:xfrm>
        </p:spPr>
        <p:txBody>
          <a:bodyPr>
            <a:normAutofit/>
          </a:bodyPr>
          <a:lstStyle/>
          <a:p>
            <a:r>
              <a:rPr lang="en-GB" altLang="en-US" sz="4000" b="0" dirty="0" smtClean="0"/>
              <a:t>Label elements</a:t>
            </a:r>
            <a:endParaRPr lang="en-US" altLang="en-US" sz="4000" b="0" dirty="0" smtClean="0"/>
          </a:p>
        </p:txBody>
      </p:sp>
      <p:sp>
        <p:nvSpPr>
          <p:cNvPr id="3" name="Content Placeholder 2"/>
          <p:cNvSpPr>
            <a:spLocks noGrp="1"/>
          </p:cNvSpPr>
          <p:nvPr>
            <p:ph idx="1"/>
          </p:nvPr>
        </p:nvSpPr>
        <p:spPr/>
        <p:txBody>
          <a:bodyPr/>
          <a:lstStyle/>
          <a:p>
            <a:pPr marL="609600" indent="-609600" eaLnBrk="1" hangingPunct="1">
              <a:buSzPct val="145000"/>
              <a:defRPr/>
            </a:pPr>
            <a:r>
              <a:rPr lang="en-US" sz="2400" dirty="0" smtClean="0"/>
              <a:t>Name, address &amp; telephone number of supplier</a:t>
            </a:r>
          </a:p>
          <a:p>
            <a:pPr marL="609600" indent="-609600" eaLnBrk="1" hangingPunct="1">
              <a:buSzPct val="145000"/>
              <a:defRPr/>
            </a:pPr>
            <a:r>
              <a:rPr lang="en-US" sz="2400" dirty="0" smtClean="0"/>
              <a:t>Nominal quantity</a:t>
            </a:r>
            <a:r>
              <a:rPr lang="en-US" sz="2400" i="1" dirty="0" smtClean="0"/>
              <a:t>  </a:t>
            </a:r>
          </a:p>
          <a:p>
            <a:pPr marL="609600" indent="-609600" eaLnBrk="1" hangingPunct="1">
              <a:buSzPct val="145000"/>
              <a:defRPr/>
            </a:pPr>
            <a:r>
              <a:rPr lang="en-US" sz="2400" dirty="0" smtClean="0"/>
              <a:t>Product identifier </a:t>
            </a:r>
            <a:endParaRPr lang="en-US" sz="2400" i="1" dirty="0" smtClean="0"/>
          </a:p>
          <a:p>
            <a:pPr marL="609600" indent="-609600" eaLnBrk="1" hangingPunct="1">
              <a:buSzPct val="145000"/>
              <a:defRPr/>
            </a:pPr>
            <a:r>
              <a:rPr lang="en-US" sz="2400" dirty="0" smtClean="0"/>
              <a:t>Hazard Pictogram(s) </a:t>
            </a:r>
          </a:p>
          <a:p>
            <a:pPr marL="609600" indent="-609600" eaLnBrk="1" hangingPunct="1">
              <a:buSzPct val="145000"/>
              <a:defRPr/>
            </a:pPr>
            <a:r>
              <a:rPr lang="en-US" sz="2400" dirty="0" smtClean="0"/>
              <a:t>Signal word</a:t>
            </a:r>
          </a:p>
          <a:p>
            <a:pPr marL="609600" indent="-609600" eaLnBrk="1" hangingPunct="1">
              <a:buSzPct val="145000"/>
              <a:defRPr/>
            </a:pPr>
            <a:r>
              <a:rPr lang="en-US" sz="2400" dirty="0" smtClean="0"/>
              <a:t>Hazard (H) Statements</a:t>
            </a:r>
          </a:p>
          <a:p>
            <a:pPr marL="609600" indent="-609600" eaLnBrk="1" hangingPunct="1">
              <a:buSzPct val="145000"/>
              <a:defRPr/>
            </a:pPr>
            <a:r>
              <a:rPr lang="en-US" sz="2400" dirty="0" smtClean="0"/>
              <a:t>Precautionary (P) Statements</a:t>
            </a:r>
          </a:p>
          <a:p>
            <a:pPr marL="609600" indent="-609600" eaLnBrk="1" hangingPunct="1">
              <a:buSzPct val="145000"/>
              <a:defRPr/>
            </a:pPr>
            <a:r>
              <a:rPr lang="en-US" sz="2400" dirty="0" smtClean="0"/>
              <a:t>Supplemental information</a:t>
            </a:r>
          </a:p>
          <a:p>
            <a:pPr marL="609600" indent="-609600" eaLnBrk="1" hangingPunct="1">
              <a:buSzPct val="145000"/>
              <a:defRPr/>
            </a:pPr>
            <a:r>
              <a:rPr lang="en-US" sz="2400" dirty="0" smtClean="0"/>
              <a:t>Official language = </a:t>
            </a:r>
            <a:r>
              <a:rPr lang="en-US" sz="2400" b="1" dirty="0" smtClean="0"/>
              <a:t>English</a:t>
            </a:r>
          </a:p>
          <a:p>
            <a:pPr marL="609600" indent="-609600">
              <a:buSzPct val="145000"/>
              <a:defRPr/>
            </a:pPr>
            <a:r>
              <a:rPr lang="en-US" sz="2400" b="1" dirty="0" smtClean="0"/>
              <a:t> </a:t>
            </a:r>
            <a:r>
              <a:rPr lang="en-IE" sz="2400" b="1" dirty="0">
                <a:solidFill>
                  <a:srgbClr val="FB5D43"/>
                </a:solidFill>
              </a:rPr>
              <a:t>Article 17</a:t>
            </a:r>
          </a:p>
          <a:p>
            <a:pPr marL="609600" indent="-609600" eaLnBrk="1" hangingPunct="1">
              <a:buSzPct val="145000"/>
              <a:defRPr/>
            </a:pPr>
            <a:endParaRPr lang="en-US" sz="2400" b="1" dirty="0" smtClean="0"/>
          </a:p>
          <a:p>
            <a:pPr>
              <a:defRPr/>
            </a:pPr>
            <a:endParaRPr lang="en-US" sz="2400" dirty="0"/>
          </a:p>
        </p:txBody>
      </p:sp>
      <p:sp>
        <p:nvSpPr>
          <p:cNvPr id="4" name="TextBox 3"/>
          <p:cNvSpPr txBox="1"/>
          <p:nvPr/>
        </p:nvSpPr>
        <p:spPr>
          <a:xfrm>
            <a:off x="1979712" y="6097166"/>
            <a:ext cx="3744416" cy="461665"/>
          </a:xfrm>
          <a:prstGeom prst="rect">
            <a:avLst/>
          </a:prstGeom>
          <a:noFill/>
        </p:spPr>
        <p:txBody>
          <a:bodyPr wrap="square" rtlCol="0">
            <a:spAutoFit/>
          </a:bodyPr>
          <a:lstStyle/>
          <a:p>
            <a:r>
              <a:rPr lang="en-IE" sz="2400" b="1" dirty="0" smtClean="0">
                <a:solidFill>
                  <a:srgbClr val="FB5D43"/>
                </a:solidFill>
              </a:rPr>
              <a:t>                                </a:t>
            </a:r>
            <a:endParaRPr lang="en-IE" sz="2400" b="1" dirty="0">
              <a:solidFill>
                <a:srgbClr val="FB5D43"/>
              </a:solidFill>
            </a:endParaRPr>
          </a:p>
        </p:txBody>
      </p:sp>
    </p:spTree>
    <p:extLst>
      <p:ext uri="{BB962C8B-B14F-4D97-AF65-F5344CB8AC3E}">
        <p14:creationId xmlns:p14="http://schemas.microsoft.com/office/powerpoint/2010/main" val="891002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tion 3b title.jpg"/>
          <p:cNvPicPr>
            <a:picLocks noChangeAspect="1"/>
          </p:cNvPicPr>
          <p:nvPr/>
        </p:nvPicPr>
        <p:blipFill>
          <a:blip r:embed="rId3"/>
          <a:stretch>
            <a:fillRect/>
          </a:stretch>
        </p:blipFill>
        <p:spPr>
          <a:xfrm>
            <a:off x="-4214" y="-6322"/>
            <a:ext cx="9152428" cy="6864322"/>
          </a:xfrm>
          <a:prstGeom prst="rect">
            <a:avLst/>
          </a:prstGeom>
        </p:spPr>
      </p:pic>
      <p:sp>
        <p:nvSpPr>
          <p:cNvPr id="2" name="Title 1"/>
          <p:cNvSpPr>
            <a:spLocks noGrp="1"/>
          </p:cNvSpPr>
          <p:nvPr>
            <p:ph type="ctrTitle"/>
          </p:nvPr>
        </p:nvSpPr>
        <p:spPr>
          <a:xfrm>
            <a:off x="685800" y="2084387"/>
            <a:ext cx="7772400" cy="45719"/>
          </a:xfrm>
        </p:spPr>
        <p:txBody>
          <a:bodyPr>
            <a:normAutofit fontScale="90000"/>
          </a:bodyPr>
          <a:lstStyle/>
          <a:p>
            <a:endParaRPr lang="en-US" sz="4400" dirty="0">
              <a:solidFill>
                <a:schemeClr val="bg1"/>
              </a:solidFill>
            </a:endParaRPr>
          </a:p>
        </p:txBody>
      </p:sp>
      <p:sp>
        <p:nvSpPr>
          <p:cNvPr id="3" name="Subtitle 2"/>
          <p:cNvSpPr>
            <a:spLocks noGrp="1"/>
          </p:cNvSpPr>
          <p:nvPr>
            <p:ph type="subTitle" idx="1"/>
          </p:nvPr>
        </p:nvSpPr>
        <p:spPr>
          <a:xfrm>
            <a:off x="395536" y="3112433"/>
            <a:ext cx="8640960" cy="1840568"/>
          </a:xfrm>
        </p:spPr>
        <p:txBody>
          <a:bodyPr>
            <a:noAutofit/>
          </a:bodyPr>
          <a:lstStyle/>
          <a:p>
            <a:r>
              <a:rPr lang="en-US" sz="3200" b="1" dirty="0" smtClean="0">
                <a:solidFill>
                  <a:schemeClr val="accent5">
                    <a:lumMod val="40000"/>
                    <a:lumOff val="60000"/>
                  </a:schemeClr>
                </a:solidFill>
                <a:latin typeface="Arial" pitchFamily="34" charset="0"/>
                <a:cs typeface="Arial" pitchFamily="34" charset="0"/>
              </a:rPr>
              <a:t>Understanding hazard communication </a:t>
            </a:r>
          </a:p>
          <a:p>
            <a:r>
              <a:rPr lang="en-US" sz="3200" b="1" dirty="0" smtClean="0">
                <a:solidFill>
                  <a:schemeClr val="accent5">
                    <a:lumMod val="40000"/>
                    <a:lumOff val="60000"/>
                  </a:schemeClr>
                </a:solidFill>
                <a:latin typeface="Arial" pitchFamily="34" charset="0"/>
                <a:cs typeface="Arial" pitchFamily="34" charset="0"/>
              </a:rPr>
              <a:t>in the workplace</a:t>
            </a:r>
          </a:p>
          <a:p>
            <a:r>
              <a:rPr lang="en-US" sz="3200" b="1" dirty="0" smtClean="0">
                <a:solidFill>
                  <a:schemeClr val="accent5">
                    <a:lumMod val="40000"/>
                    <a:lumOff val="60000"/>
                  </a:schemeClr>
                </a:solidFill>
                <a:latin typeface="Arial" pitchFamily="34" charset="0"/>
                <a:cs typeface="Arial" pitchFamily="34" charset="0"/>
              </a:rPr>
              <a:t>Caroline Walsh </a:t>
            </a:r>
          </a:p>
        </p:txBody>
      </p:sp>
      <p:pic>
        <p:nvPicPr>
          <p:cNvPr id="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3" y="1412776"/>
            <a:ext cx="9148214" cy="169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473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25351153"/>
              </p:ext>
            </p:extLst>
          </p:nvPr>
        </p:nvGraphicFramePr>
        <p:xfrm>
          <a:off x="2000250" y="1571625"/>
          <a:ext cx="5643563" cy="4053734"/>
        </p:xfrm>
        <a:graphic>
          <a:graphicData uri="http://schemas.openxmlformats.org/drawingml/2006/table">
            <a:tbl>
              <a:tblPr firstRow="1" bandRow="1">
                <a:tableStyleId>{2D5ABB26-0587-4C30-8999-92F81FD0307C}</a:tableStyleId>
              </a:tblPr>
              <a:tblGrid>
                <a:gridCol w="5643563"/>
              </a:tblGrid>
              <a:tr h="4022725">
                <a:tc>
                  <a:txBody>
                    <a:bodyPr/>
                    <a:lstStyle/>
                    <a:p>
                      <a:endParaRPr lang="en-GB" sz="1600" kern="1200" dirty="0" smtClean="0">
                        <a:solidFill>
                          <a:schemeClr val="tx1"/>
                        </a:solidFill>
                        <a:latin typeface="+mn-lt"/>
                        <a:ea typeface="+mn-ea"/>
                        <a:cs typeface="+mn-cs"/>
                      </a:endParaRPr>
                    </a:p>
                    <a:p>
                      <a:r>
                        <a:rPr lang="en-IE" sz="1400" b="1" kern="1200" dirty="0" smtClean="0">
                          <a:solidFill>
                            <a:schemeClr val="tx1"/>
                          </a:solidFill>
                          <a:latin typeface="+mn-lt"/>
                          <a:ea typeface="+mn-ea"/>
                          <a:cs typeface="+mn-cs"/>
                        </a:rPr>
                        <a:t>PRODUCT</a:t>
                      </a:r>
                      <a:r>
                        <a:rPr lang="en-IE" sz="1400" b="1" kern="1200" baseline="0" dirty="0" smtClean="0">
                          <a:solidFill>
                            <a:schemeClr val="tx1"/>
                          </a:solidFill>
                          <a:latin typeface="+mn-lt"/>
                          <a:ea typeface="+mn-ea"/>
                          <a:cs typeface="+mn-cs"/>
                        </a:rPr>
                        <a:t> ABC </a:t>
                      </a:r>
                      <a:endParaRPr lang="en-US" sz="1400" b="0" kern="1200" dirty="0" smtClean="0">
                        <a:solidFill>
                          <a:schemeClr val="tx1"/>
                        </a:solidFill>
                        <a:latin typeface="+mn-lt"/>
                        <a:ea typeface="+mn-ea"/>
                        <a:cs typeface="+mn-cs"/>
                      </a:endParaRPr>
                    </a:p>
                    <a:p>
                      <a:r>
                        <a:rPr lang="en-GB" sz="1800" kern="1200" dirty="0" smtClean="0">
                          <a:solidFill>
                            <a:schemeClr val="tx1"/>
                          </a:solidFill>
                          <a:latin typeface="+mn-lt"/>
                          <a:ea typeface="+mn-ea"/>
                          <a:cs typeface="+mn-cs"/>
                        </a:rPr>
                        <a:t> </a:t>
                      </a:r>
                      <a:endParaRPr lang="en-US" sz="1800" kern="1200" dirty="0" smtClean="0">
                        <a:solidFill>
                          <a:schemeClr val="tx1"/>
                        </a:solidFill>
                        <a:latin typeface="+mn-lt"/>
                        <a:ea typeface="+mn-ea"/>
                        <a:cs typeface="+mn-cs"/>
                      </a:endParaRPr>
                    </a:p>
                    <a:p>
                      <a:r>
                        <a:rPr lang="en-US" sz="1400" dirty="0" smtClean="0"/>
                        <a:t/>
                      </a:r>
                      <a:br>
                        <a:rPr lang="en-US" sz="1400" dirty="0" smtClean="0"/>
                      </a:br>
                      <a:endParaRPr lang="en-US" sz="1400" dirty="0" smtClean="0"/>
                    </a:p>
                    <a:p>
                      <a:endParaRPr lang="en-US" sz="1400" kern="1200" dirty="0" smtClean="0">
                        <a:solidFill>
                          <a:schemeClr val="tx1"/>
                        </a:solidFill>
                        <a:latin typeface="+mn-lt"/>
                        <a:ea typeface="+mn-ea"/>
                        <a:cs typeface="+mn-cs"/>
                      </a:endParaRPr>
                    </a:p>
                    <a:p>
                      <a:r>
                        <a:rPr lang="en-GB" sz="1100" kern="1200" dirty="0" smtClean="0">
                          <a:solidFill>
                            <a:schemeClr val="tx1"/>
                          </a:solidFill>
                          <a:latin typeface="+mn-lt"/>
                          <a:ea typeface="+mn-ea"/>
                          <a:cs typeface="+mn-cs"/>
                        </a:rPr>
                        <a:t> </a:t>
                      </a:r>
                      <a:r>
                        <a:rPr lang="en-GB" sz="1400" b="1" kern="1200" dirty="0" smtClean="0">
                          <a:solidFill>
                            <a:schemeClr val="tx1"/>
                          </a:solidFill>
                          <a:latin typeface="+mn-lt"/>
                          <a:ea typeface="+mn-ea"/>
                          <a:cs typeface="+mn-cs"/>
                        </a:rPr>
                        <a:t>Danger</a:t>
                      </a:r>
                      <a:endParaRPr lang="en-US" sz="1400" kern="1200" dirty="0" smtClean="0">
                        <a:solidFill>
                          <a:schemeClr val="tx1"/>
                        </a:solidFill>
                        <a:latin typeface="+mn-lt"/>
                        <a:ea typeface="+mn-ea"/>
                        <a:cs typeface="+mn-cs"/>
                      </a:endParaRPr>
                    </a:p>
                    <a:p>
                      <a:endParaRPr lang="en-US" sz="1400" kern="1200" dirty="0" smtClean="0">
                        <a:solidFill>
                          <a:schemeClr val="tx1"/>
                        </a:solidFill>
                        <a:latin typeface="+mn-lt"/>
                        <a:ea typeface="+mn-ea"/>
                        <a:cs typeface="+mn-cs"/>
                      </a:endParaRPr>
                    </a:p>
                    <a:p>
                      <a:r>
                        <a:rPr lang="en-GB" sz="1200" kern="1200" dirty="0" smtClean="0">
                          <a:solidFill>
                            <a:schemeClr val="tx1"/>
                          </a:solidFill>
                          <a:latin typeface="Arial Narrow" pitchFamily="34" charset="0"/>
                          <a:ea typeface="+mn-ea"/>
                          <a:cs typeface="+mn-cs"/>
                        </a:rPr>
                        <a:t>Highly flammable liquid and vapour. May be fatal if swallowed and enters airways. Causes skin irritation. May cause drowsiness or dizziness. Very toxic to aquatic life with long lasting effects.</a:t>
                      </a:r>
                      <a:endParaRPr lang="en-US" sz="1200" kern="1200" dirty="0" smtClean="0">
                        <a:solidFill>
                          <a:schemeClr val="tx1"/>
                        </a:solidFill>
                        <a:latin typeface="Arial Narrow" pitchFamily="34" charset="0"/>
                        <a:ea typeface="+mn-ea"/>
                        <a:cs typeface="+mn-cs"/>
                      </a:endParaRPr>
                    </a:p>
                    <a:p>
                      <a:r>
                        <a:rPr lang="en-GB" sz="1200" kern="1200" dirty="0" smtClean="0">
                          <a:solidFill>
                            <a:schemeClr val="tx1"/>
                          </a:solidFill>
                          <a:latin typeface="Arial Narrow" pitchFamily="34" charset="0"/>
                          <a:ea typeface="+mn-ea"/>
                          <a:cs typeface="+mn-cs"/>
                        </a:rPr>
                        <a:t> </a:t>
                      </a:r>
                      <a:endParaRPr lang="en-US" sz="1200" kern="1200" dirty="0" smtClean="0">
                        <a:solidFill>
                          <a:schemeClr val="tx1"/>
                        </a:solidFill>
                        <a:latin typeface="Arial Narrow" pitchFamily="34" charset="0"/>
                        <a:ea typeface="+mn-ea"/>
                        <a:cs typeface="+mn-cs"/>
                      </a:endParaRPr>
                    </a:p>
                    <a:p>
                      <a:r>
                        <a:rPr lang="en-GB" sz="1200" kern="1200" dirty="0" smtClean="0">
                          <a:solidFill>
                            <a:schemeClr val="tx1"/>
                          </a:solidFill>
                          <a:latin typeface="Arial Narrow" pitchFamily="34" charset="0"/>
                          <a:ea typeface="+mn-ea"/>
                          <a:cs typeface="+mn-cs"/>
                        </a:rPr>
                        <a:t>Keep away from heat/sparks/open flames/hot surfaces. – No smoking. Avoid breathing dust/fume/gas/mist/vapours/spray. Wear protective gloves/protective clothing/eye protection/face protection. IF SWALLOWED:  Immediately call a POISON CENTER or doctor/physician. IF ON SKIN: Wash with plenty of soap and water. IF INHALED: Remove victim to fresh air and keep at rest in a position comfortable for breathing. Avoid release to the environment. </a:t>
                      </a:r>
                    </a:p>
                    <a:p>
                      <a:endParaRPr lang="en-GB" sz="10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Contains</a:t>
                      </a:r>
                      <a:r>
                        <a:rPr lang="en-US" sz="1200" kern="1200" baseline="0" dirty="0" smtClean="0">
                          <a:solidFill>
                            <a:schemeClr val="tx1"/>
                          </a:solidFill>
                          <a:latin typeface="+mn-lt"/>
                          <a:ea typeface="+mn-ea"/>
                          <a:cs typeface="+mn-cs"/>
                        </a:rPr>
                        <a:t> substance  XYZ</a:t>
                      </a:r>
                      <a:endParaRPr lang="en-US" sz="12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a:t>
                      </a:r>
                    </a:p>
                    <a:p>
                      <a:r>
                        <a:rPr lang="en-US" sz="1400" kern="1200" dirty="0" smtClean="0">
                          <a:solidFill>
                            <a:schemeClr val="tx1"/>
                          </a:solidFill>
                          <a:latin typeface="+mn-lt"/>
                          <a:ea typeface="+mn-ea"/>
                          <a:cs typeface="+mn-cs"/>
                        </a:rPr>
                        <a:t>200 L*</a:t>
                      </a:r>
                    </a:p>
                  </a:txBody>
                  <a:tcPr marL="91439" marR="91439" marT="45667" marB="456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358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208213"/>
            <a:ext cx="2087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nvGraphicFramePr>
        <p:xfrm>
          <a:off x="5286375" y="2108200"/>
          <a:ext cx="2214563" cy="1006475"/>
        </p:xfrm>
        <a:graphic>
          <a:graphicData uri="http://schemas.openxmlformats.org/drawingml/2006/table">
            <a:tbl>
              <a:tblPr firstRow="1" bandRow="1">
                <a:tableStyleId>{F5AB1C69-6EDB-4FF4-983F-18BD219EF322}</a:tableStyleId>
              </a:tblPr>
              <a:tblGrid>
                <a:gridCol w="2214563"/>
              </a:tblGrid>
              <a:tr h="1006475">
                <a:tc>
                  <a:txBody>
                    <a:bodyPr/>
                    <a:lstStyle/>
                    <a:p>
                      <a:r>
                        <a:rPr lang="en-GB" sz="1200" b="0" kern="1200" dirty="0" smtClean="0">
                          <a:solidFill>
                            <a:schemeClr val="tx1"/>
                          </a:solidFill>
                          <a:latin typeface="+mn-lt"/>
                          <a:ea typeface="+mn-ea"/>
                          <a:cs typeface="+mn-cs"/>
                        </a:rPr>
                        <a:t>Company X  Y Z</a:t>
                      </a:r>
                      <a:endParaRPr lang="en-US"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Alphabet Street</a:t>
                      </a:r>
                      <a:endParaRPr lang="en-US"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Number Town</a:t>
                      </a:r>
                      <a:endParaRPr lang="en-US"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Code ABCD</a:t>
                      </a:r>
                      <a:endParaRPr lang="en-US"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Phone: +353 1 0000000</a:t>
                      </a:r>
                      <a:endParaRPr lang="en-US" sz="1800" dirty="0">
                        <a:solidFill>
                          <a:schemeClr val="tx1"/>
                        </a:solidFill>
                      </a:endParaRPr>
                    </a:p>
                  </a:txBody>
                  <a:tcPr marL="91439" marR="91439" marT="45749" marB="457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8" name="Rectangle 17"/>
          <p:cNvSpPr/>
          <p:nvPr/>
        </p:nvSpPr>
        <p:spPr>
          <a:xfrm>
            <a:off x="500063" y="1643063"/>
            <a:ext cx="1071562"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Product Identifier </a:t>
            </a:r>
          </a:p>
        </p:txBody>
      </p:sp>
      <p:cxnSp>
        <p:nvCxnSpPr>
          <p:cNvPr id="20" name="Straight Arrow Connector 19"/>
          <p:cNvCxnSpPr>
            <a:stCxn id="18" idx="3"/>
          </p:cNvCxnSpPr>
          <p:nvPr/>
        </p:nvCxnSpPr>
        <p:spPr>
          <a:xfrm>
            <a:off x="1571625" y="1928813"/>
            <a:ext cx="428625" cy="1428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428625" y="3357563"/>
            <a:ext cx="1285875"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Signal Word</a:t>
            </a:r>
          </a:p>
        </p:txBody>
      </p:sp>
      <p:cxnSp>
        <p:nvCxnSpPr>
          <p:cNvPr id="24" name="Straight Arrow Connector 23"/>
          <p:cNvCxnSpPr>
            <a:stCxn id="22" idx="3"/>
          </p:cNvCxnSpPr>
          <p:nvPr/>
        </p:nvCxnSpPr>
        <p:spPr>
          <a:xfrm flipV="1">
            <a:off x="1714500" y="3214688"/>
            <a:ext cx="357188" cy="3937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7" name="Rectangle 26"/>
          <p:cNvSpPr/>
          <p:nvPr/>
        </p:nvSpPr>
        <p:spPr>
          <a:xfrm>
            <a:off x="7715250" y="3786188"/>
            <a:ext cx="1428750"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Hazard &amp; Precautionary Statements </a:t>
            </a:r>
          </a:p>
        </p:txBody>
      </p:sp>
      <p:sp>
        <p:nvSpPr>
          <p:cNvPr id="33" name="Rectangle 32"/>
          <p:cNvSpPr/>
          <p:nvPr/>
        </p:nvSpPr>
        <p:spPr>
          <a:xfrm>
            <a:off x="7858125" y="2143125"/>
            <a:ext cx="1343025"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Supplier</a:t>
            </a:r>
          </a:p>
          <a:p>
            <a:pPr algn="ctr">
              <a:defRPr/>
            </a:pPr>
            <a:r>
              <a:rPr lang="en-US" sz="1400" dirty="0">
                <a:solidFill>
                  <a:schemeClr val="tx1"/>
                </a:solidFill>
              </a:rPr>
              <a:t>Information</a:t>
            </a:r>
          </a:p>
        </p:txBody>
      </p:sp>
      <p:cxnSp>
        <p:nvCxnSpPr>
          <p:cNvPr id="35" name="Straight Arrow Connector 34"/>
          <p:cNvCxnSpPr>
            <a:stCxn id="33" idx="1"/>
          </p:cNvCxnSpPr>
          <p:nvPr/>
        </p:nvCxnSpPr>
        <p:spPr>
          <a:xfrm rot="10800000" flipV="1">
            <a:off x="7500938" y="2571750"/>
            <a:ext cx="357187" cy="714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6" name="Rectangle 35"/>
          <p:cNvSpPr/>
          <p:nvPr/>
        </p:nvSpPr>
        <p:spPr>
          <a:xfrm>
            <a:off x="7786688" y="5072063"/>
            <a:ext cx="141446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Space for Supplemental information</a:t>
            </a:r>
          </a:p>
        </p:txBody>
      </p:sp>
      <p:cxnSp>
        <p:nvCxnSpPr>
          <p:cNvPr id="38" name="Straight Arrow Connector 37"/>
          <p:cNvCxnSpPr>
            <a:stCxn id="36" idx="1"/>
          </p:cNvCxnSpPr>
          <p:nvPr/>
        </p:nvCxnSpPr>
        <p:spPr>
          <a:xfrm rot="10800000">
            <a:off x="7000875" y="5357813"/>
            <a:ext cx="785813" cy="171450"/>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35864" name="TextBox 39"/>
          <p:cNvSpPr txBox="1">
            <a:spLocks noChangeArrowheads="1"/>
          </p:cNvSpPr>
          <p:nvPr/>
        </p:nvSpPr>
        <p:spPr bwMode="auto">
          <a:xfrm>
            <a:off x="1071563" y="500063"/>
            <a:ext cx="6643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000" dirty="0" smtClean="0">
                <a:solidFill>
                  <a:srgbClr val="F5521F"/>
                </a:solidFill>
              </a:rPr>
              <a:t>Labelling</a:t>
            </a:r>
            <a:endParaRPr lang="en-US" altLang="en-US" sz="4000" dirty="0">
              <a:solidFill>
                <a:srgbClr val="F5521F"/>
              </a:solidFill>
            </a:endParaRPr>
          </a:p>
        </p:txBody>
      </p:sp>
      <p:sp>
        <p:nvSpPr>
          <p:cNvPr id="17" name="Rectangle 16"/>
          <p:cNvSpPr/>
          <p:nvPr/>
        </p:nvSpPr>
        <p:spPr>
          <a:xfrm>
            <a:off x="428625" y="5286375"/>
            <a:ext cx="1414463" cy="500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Nominal quantity</a:t>
            </a:r>
          </a:p>
        </p:txBody>
      </p:sp>
      <p:cxnSp>
        <p:nvCxnSpPr>
          <p:cNvPr id="21" name="Straight Arrow Connector 20"/>
          <p:cNvCxnSpPr>
            <a:stCxn id="17" idx="3"/>
          </p:cNvCxnSpPr>
          <p:nvPr/>
        </p:nvCxnSpPr>
        <p:spPr>
          <a:xfrm flipV="1">
            <a:off x="1843088" y="5429250"/>
            <a:ext cx="157162" cy="1079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6" name="Rectangle 25"/>
          <p:cNvSpPr/>
          <p:nvPr/>
        </p:nvSpPr>
        <p:spPr>
          <a:xfrm>
            <a:off x="357188" y="2428875"/>
            <a:ext cx="1428750" cy="642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Hazard Pictogram</a:t>
            </a:r>
          </a:p>
        </p:txBody>
      </p:sp>
      <p:cxnSp>
        <p:nvCxnSpPr>
          <p:cNvPr id="43" name="Straight Arrow Connector 42"/>
          <p:cNvCxnSpPr/>
          <p:nvPr/>
        </p:nvCxnSpPr>
        <p:spPr>
          <a:xfrm rot="10800000">
            <a:off x="7358063" y="3786188"/>
            <a:ext cx="357187" cy="1428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rot="10800000">
            <a:off x="7500938" y="4500563"/>
            <a:ext cx="142875"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1" name="Straight Arrow Connector 50"/>
          <p:cNvCxnSpPr>
            <a:stCxn id="26" idx="3"/>
          </p:cNvCxnSpPr>
          <p:nvPr/>
        </p:nvCxnSpPr>
        <p:spPr>
          <a:xfrm flipV="1">
            <a:off x="1785938" y="2571750"/>
            <a:ext cx="785812" cy="177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35871" name="Picture 4" descr="flam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975" y="2262188"/>
            <a:ext cx="6413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72947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23528" y="274638"/>
            <a:ext cx="8229600" cy="1143000"/>
          </a:xfrm>
        </p:spPr>
        <p:txBody>
          <a:bodyPr>
            <a:normAutofit/>
          </a:bodyPr>
          <a:lstStyle/>
          <a:p>
            <a:r>
              <a:rPr lang="en-GB" altLang="en-US" sz="4000" b="0" dirty="0" smtClean="0"/>
              <a:t>Labelling rules</a:t>
            </a:r>
            <a:endParaRPr lang="en-US" altLang="en-US" sz="4000" b="0" dirty="0" smtClean="0"/>
          </a:p>
        </p:txBody>
      </p:sp>
      <p:sp>
        <p:nvSpPr>
          <p:cNvPr id="3" name="Content Placeholder 2"/>
          <p:cNvSpPr>
            <a:spLocks noGrp="1"/>
          </p:cNvSpPr>
          <p:nvPr>
            <p:ph idx="1"/>
          </p:nvPr>
        </p:nvSpPr>
        <p:spPr/>
        <p:txBody>
          <a:bodyPr>
            <a:normAutofit lnSpcReduction="10000"/>
          </a:bodyPr>
          <a:lstStyle/>
          <a:p>
            <a:r>
              <a:rPr lang="en-US" altLang="en-US" sz="2400" b="1" dirty="0">
                <a:cs typeface="Arial" charset="0"/>
              </a:rPr>
              <a:t>Article 31</a:t>
            </a:r>
          </a:p>
          <a:p>
            <a:pPr>
              <a:lnSpc>
                <a:spcPct val="150000"/>
              </a:lnSpc>
            </a:pPr>
            <a:r>
              <a:rPr lang="en-US" altLang="en-US" sz="2400" dirty="0">
                <a:cs typeface="Arial" charset="0"/>
              </a:rPr>
              <a:t>Firmly affixed to immediate packaging</a:t>
            </a:r>
          </a:p>
          <a:p>
            <a:pPr>
              <a:lnSpc>
                <a:spcPct val="150000"/>
              </a:lnSpc>
            </a:pPr>
            <a:r>
              <a:rPr lang="en-US" altLang="en-US" sz="2400" dirty="0">
                <a:cs typeface="Arial" charset="0"/>
              </a:rPr>
              <a:t>Readable horizontally when set down</a:t>
            </a:r>
          </a:p>
          <a:p>
            <a:pPr>
              <a:lnSpc>
                <a:spcPct val="150000"/>
              </a:lnSpc>
            </a:pPr>
            <a:r>
              <a:rPr lang="en-US" altLang="en-US" sz="2400" dirty="0">
                <a:cs typeface="Arial" charset="0"/>
              </a:rPr>
              <a:t>Hazard pictogram stands out clearly</a:t>
            </a:r>
          </a:p>
          <a:p>
            <a:pPr>
              <a:lnSpc>
                <a:spcPct val="150000"/>
              </a:lnSpc>
            </a:pPr>
            <a:r>
              <a:rPr lang="en-US" altLang="en-US" sz="2400" dirty="0">
                <a:cs typeface="Arial" charset="0"/>
              </a:rPr>
              <a:t>Text easy to read</a:t>
            </a:r>
          </a:p>
          <a:p>
            <a:pPr>
              <a:lnSpc>
                <a:spcPct val="150000"/>
              </a:lnSpc>
            </a:pPr>
            <a:r>
              <a:rPr lang="en-IE" altLang="en-US" sz="2400" dirty="0">
                <a:cs typeface="Arial" charset="0"/>
              </a:rPr>
              <a:t>“Non-Toxic” “Non-Harmful” “Non-polluting” or other misleading statements </a:t>
            </a:r>
            <a:r>
              <a:rPr lang="en-IE" altLang="en-US" sz="2400" b="1" dirty="0">
                <a:cs typeface="Arial" charset="0"/>
              </a:rPr>
              <a:t>NOT </a:t>
            </a:r>
            <a:r>
              <a:rPr lang="en-IE" altLang="en-US" sz="2400" dirty="0">
                <a:cs typeface="Arial" charset="0"/>
              </a:rPr>
              <a:t>to be used on Label</a:t>
            </a:r>
          </a:p>
          <a:p>
            <a:pPr>
              <a:lnSpc>
                <a:spcPct val="150000"/>
              </a:lnSpc>
            </a:pPr>
            <a:r>
              <a:rPr lang="en-IE" altLang="en-US" sz="2400" dirty="0">
                <a:cs typeface="Arial" charset="0"/>
              </a:rPr>
              <a:t>Must be in  official language(s)  of Member State </a:t>
            </a:r>
          </a:p>
          <a:p>
            <a:pPr marL="609600" indent="-609600" eaLnBrk="1" hangingPunct="1">
              <a:buSzPct val="145000"/>
              <a:defRPr/>
            </a:pPr>
            <a:endParaRPr lang="en-US" sz="2400" b="1" dirty="0" smtClean="0"/>
          </a:p>
          <a:p>
            <a:pPr>
              <a:defRPr/>
            </a:pPr>
            <a:endParaRPr lang="en-US" sz="2400" dirty="0"/>
          </a:p>
        </p:txBody>
      </p:sp>
      <p:sp>
        <p:nvSpPr>
          <p:cNvPr id="4" name="TextBox 3"/>
          <p:cNvSpPr txBox="1"/>
          <p:nvPr/>
        </p:nvSpPr>
        <p:spPr>
          <a:xfrm>
            <a:off x="1979712" y="6097166"/>
            <a:ext cx="3744416" cy="461665"/>
          </a:xfrm>
          <a:prstGeom prst="rect">
            <a:avLst/>
          </a:prstGeom>
          <a:noFill/>
        </p:spPr>
        <p:txBody>
          <a:bodyPr wrap="square" rtlCol="0">
            <a:spAutoFit/>
          </a:bodyPr>
          <a:lstStyle/>
          <a:p>
            <a:r>
              <a:rPr lang="en-IE" sz="2400" b="1" dirty="0" smtClean="0">
                <a:solidFill>
                  <a:srgbClr val="FB5D43"/>
                </a:solidFill>
              </a:rPr>
              <a:t>                                </a:t>
            </a:r>
            <a:endParaRPr lang="en-IE" sz="2400" b="1" dirty="0">
              <a:solidFill>
                <a:srgbClr val="FB5D43"/>
              </a:solidFill>
            </a:endParaRPr>
          </a:p>
        </p:txBody>
      </p:sp>
    </p:spTree>
    <p:extLst>
      <p:ext uri="{BB962C8B-B14F-4D97-AF65-F5344CB8AC3E}">
        <p14:creationId xmlns:p14="http://schemas.microsoft.com/office/powerpoint/2010/main" val="1233968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Updating the label</a:t>
            </a:r>
            <a:endParaRPr lang="en-IE" sz="4000" b="0" dirty="0"/>
          </a:p>
        </p:txBody>
      </p:sp>
      <p:sp>
        <p:nvSpPr>
          <p:cNvPr id="3" name="Content Placeholder 2"/>
          <p:cNvSpPr>
            <a:spLocks noGrp="1"/>
          </p:cNvSpPr>
          <p:nvPr>
            <p:ph idx="1"/>
          </p:nvPr>
        </p:nvSpPr>
        <p:spPr/>
        <p:txBody>
          <a:bodyPr/>
          <a:lstStyle/>
          <a:p>
            <a:pPr marL="539750">
              <a:lnSpc>
                <a:spcPct val="150000"/>
              </a:lnSpc>
              <a:defRPr/>
            </a:pPr>
            <a:r>
              <a:rPr lang="en-GB" altLang="en-US" sz="2400" b="1" dirty="0">
                <a:cs typeface="Arial" charset="0"/>
              </a:rPr>
              <a:t>Article 30</a:t>
            </a:r>
          </a:p>
          <a:p>
            <a:pPr marL="539750">
              <a:lnSpc>
                <a:spcPct val="150000"/>
              </a:lnSpc>
              <a:defRPr/>
            </a:pPr>
            <a:r>
              <a:rPr lang="en-GB" altLang="en-US" sz="2400" dirty="0">
                <a:cs typeface="Arial" charset="0"/>
              </a:rPr>
              <a:t>New requirement under CLP </a:t>
            </a:r>
          </a:p>
          <a:p>
            <a:pPr marL="539750" lvl="1">
              <a:lnSpc>
                <a:spcPct val="150000"/>
              </a:lnSpc>
              <a:buFont typeface="Arial" charset="0"/>
              <a:buChar char="•"/>
              <a:defRPr/>
            </a:pPr>
            <a:r>
              <a:rPr lang="en-GB" altLang="en-US" sz="2400" dirty="0">
                <a:cs typeface="Arial" charset="0"/>
              </a:rPr>
              <a:t>Supplier to ensure label is updated </a:t>
            </a:r>
            <a:r>
              <a:rPr lang="en-GB" altLang="en-US" sz="2400" u="sng" dirty="0">
                <a:cs typeface="Arial" charset="0"/>
              </a:rPr>
              <a:t>without undue delay  if  a m</a:t>
            </a:r>
            <a:r>
              <a:rPr lang="en-GB" altLang="en-US" sz="2400" dirty="0">
                <a:cs typeface="Arial" charset="0"/>
              </a:rPr>
              <a:t>ore severe C&amp;L required</a:t>
            </a:r>
          </a:p>
          <a:p>
            <a:pPr marL="539750" lvl="1">
              <a:lnSpc>
                <a:spcPct val="150000"/>
              </a:lnSpc>
              <a:buFont typeface="Arial" charset="0"/>
              <a:buChar char="•"/>
              <a:defRPr/>
            </a:pPr>
            <a:r>
              <a:rPr lang="en-GB" altLang="en-US" sz="2400" dirty="0">
                <a:cs typeface="Arial" charset="0"/>
              </a:rPr>
              <a:t>Other changes </a:t>
            </a:r>
            <a:r>
              <a:rPr lang="en-GB" altLang="en-US" sz="2400" u="sng" dirty="0">
                <a:cs typeface="Arial" charset="0"/>
              </a:rPr>
              <a:t>within 18 months</a:t>
            </a:r>
          </a:p>
          <a:p>
            <a:pPr marL="539750" lvl="1">
              <a:lnSpc>
                <a:spcPct val="150000"/>
              </a:lnSpc>
              <a:buFont typeface="Arial" charset="0"/>
              <a:buChar char="•"/>
              <a:defRPr/>
            </a:pPr>
            <a:r>
              <a:rPr lang="en-GB" altLang="en-US" sz="2400" dirty="0">
                <a:cs typeface="Arial" charset="0"/>
              </a:rPr>
              <a:t>PPP and Biocides label update in accordance with their Directives</a:t>
            </a:r>
            <a:endParaRPr lang="en-US" altLang="en-US" sz="2400" dirty="0"/>
          </a:p>
          <a:p>
            <a:endParaRPr lang="en-IE" dirty="0"/>
          </a:p>
        </p:txBody>
      </p:sp>
    </p:spTree>
    <p:extLst>
      <p:ext uri="{BB962C8B-B14F-4D97-AF65-F5344CB8AC3E}">
        <p14:creationId xmlns:p14="http://schemas.microsoft.com/office/powerpoint/2010/main" val="1834989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23528" y="274638"/>
            <a:ext cx="8229600" cy="1143000"/>
          </a:xfrm>
        </p:spPr>
        <p:txBody>
          <a:bodyPr>
            <a:normAutofit/>
          </a:bodyPr>
          <a:lstStyle/>
          <a:p>
            <a:r>
              <a:rPr lang="en-GB" altLang="en-US" sz="4000" b="0" dirty="0" smtClean="0"/>
              <a:t>Supplier details </a:t>
            </a:r>
            <a:endParaRPr lang="en-US" altLang="en-US" sz="4000" b="0" dirty="0" smtClean="0"/>
          </a:p>
        </p:txBody>
      </p:sp>
      <p:sp>
        <p:nvSpPr>
          <p:cNvPr id="3" name="Content Placeholder 2"/>
          <p:cNvSpPr>
            <a:spLocks noGrp="1"/>
          </p:cNvSpPr>
          <p:nvPr>
            <p:ph idx="1"/>
          </p:nvPr>
        </p:nvSpPr>
        <p:spPr/>
        <p:txBody>
          <a:bodyPr/>
          <a:lstStyle/>
          <a:p>
            <a:pPr>
              <a:defRPr/>
            </a:pPr>
            <a:r>
              <a:rPr lang="en-GB" sz="2400" b="1" dirty="0"/>
              <a:t>Article 17</a:t>
            </a:r>
          </a:p>
          <a:p>
            <a:pPr>
              <a:defRPr/>
            </a:pPr>
            <a:r>
              <a:rPr lang="en-GB" sz="2400" dirty="0"/>
              <a:t>Must be an EU legal entity </a:t>
            </a:r>
          </a:p>
          <a:p>
            <a:pPr>
              <a:defRPr/>
            </a:pPr>
            <a:r>
              <a:rPr lang="en-GB" sz="2400" dirty="0"/>
              <a:t>More than one supplier possible</a:t>
            </a:r>
          </a:p>
          <a:p>
            <a:pPr>
              <a:defRPr/>
            </a:pPr>
            <a:r>
              <a:rPr lang="en-GB" sz="2400" dirty="0" smtClean="0"/>
              <a:t>Name </a:t>
            </a:r>
            <a:r>
              <a:rPr lang="en-GB" sz="2400" dirty="0"/>
              <a:t>:  Company X Y Z</a:t>
            </a:r>
            <a:endParaRPr lang="en-US" sz="2400" dirty="0"/>
          </a:p>
          <a:p>
            <a:pPr>
              <a:defRPr/>
            </a:pPr>
            <a:r>
              <a:rPr lang="en-GB" sz="2400" dirty="0"/>
              <a:t>Address: Alphabet Street</a:t>
            </a:r>
            <a:endParaRPr lang="en-US" sz="2400" dirty="0"/>
          </a:p>
          <a:p>
            <a:pPr marL="82800" indent="0">
              <a:buNone/>
              <a:defRPr/>
            </a:pPr>
            <a:r>
              <a:rPr lang="en-GB" sz="2400" dirty="0"/>
              <a:t>                 Number Town</a:t>
            </a:r>
            <a:endParaRPr lang="en-US" sz="2400" dirty="0"/>
          </a:p>
          <a:p>
            <a:pPr marL="82800" indent="0">
              <a:buNone/>
              <a:defRPr/>
            </a:pPr>
            <a:r>
              <a:rPr lang="en-GB" sz="2400" dirty="0"/>
              <a:t>                 Code ABCD</a:t>
            </a:r>
            <a:endParaRPr lang="en-US" sz="2400" dirty="0"/>
          </a:p>
          <a:p>
            <a:pPr>
              <a:defRPr/>
            </a:pPr>
            <a:endParaRPr lang="en-GB" sz="2400" dirty="0"/>
          </a:p>
          <a:p>
            <a:pPr>
              <a:defRPr/>
            </a:pPr>
            <a:r>
              <a:rPr lang="en-GB" sz="2400" dirty="0"/>
              <a:t>Telephone :+123 4 000000</a:t>
            </a:r>
          </a:p>
          <a:p>
            <a:pPr>
              <a:defRPr/>
            </a:pPr>
            <a:endParaRPr lang="en-US" sz="2400" dirty="0"/>
          </a:p>
        </p:txBody>
      </p:sp>
      <p:sp>
        <p:nvSpPr>
          <p:cNvPr id="4" name="TextBox 3"/>
          <p:cNvSpPr txBox="1"/>
          <p:nvPr/>
        </p:nvSpPr>
        <p:spPr>
          <a:xfrm>
            <a:off x="1979712" y="6097166"/>
            <a:ext cx="3744416" cy="461665"/>
          </a:xfrm>
          <a:prstGeom prst="rect">
            <a:avLst/>
          </a:prstGeom>
          <a:noFill/>
        </p:spPr>
        <p:txBody>
          <a:bodyPr wrap="square" rtlCol="0">
            <a:spAutoFit/>
          </a:bodyPr>
          <a:lstStyle/>
          <a:p>
            <a:r>
              <a:rPr lang="en-IE" sz="2400" b="1" dirty="0" smtClean="0">
                <a:solidFill>
                  <a:srgbClr val="FB5D43"/>
                </a:solidFill>
              </a:rPr>
              <a:t>                                </a:t>
            </a:r>
            <a:endParaRPr lang="en-IE" sz="2400" b="1" dirty="0">
              <a:solidFill>
                <a:srgbClr val="FB5D43"/>
              </a:solidFill>
            </a:endParaRPr>
          </a:p>
        </p:txBody>
      </p:sp>
    </p:spTree>
    <p:extLst>
      <p:ext uri="{BB962C8B-B14F-4D97-AF65-F5344CB8AC3E}">
        <p14:creationId xmlns:p14="http://schemas.microsoft.com/office/powerpoint/2010/main" val="467406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23528" y="274638"/>
            <a:ext cx="8229600" cy="1143000"/>
          </a:xfrm>
        </p:spPr>
        <p:txBody>
          <a:bodyPr>
            <a:normAutofit/>
          </a:bodyPr>
          <a:lstStyle/>
          <a:p>
            <a:r>
              <a:rPr lang="en-GB" altLang="en-US" sz="4000" b="0" dirty="0" smtClean="0"/>
              <a:t>Product identifier </a:t>
            </a:r>
            <a:endParaRPr lang="en-US" altLang="en-US" sz="4000" b="0" dirty="0" smtClean="0"/>
          </a:p>
        </p:txBody>
      </p:sp>
      <p:sp>
        <p:nvSpPr>
          <p:cNvPr id="3" name="Content Placeholder 2"/>
          <p:cNvSpPr>
            <a:spLocks noGrp="1"/>
          </p:cNvSpPr>
          <p:nvPr>
            <p:ph idx="1"/>
          </p:nvPr>
        </p:nvSpPr>
        <p:spPr/>
        <p:txBody>
          <a:bodyPr>
            <a:normAutofit lnSpcReduction="10000"/>
          </a:bodyPr>
          <a:lstStyle/>
          <a:p>
            <a:pPr marL="539750">
              <a:defRPr/>
            </a:pPr>
            <a:endParaRPr lang="en-US" altLang="en-US" b="1" dirty="0" smtClean="0"/>
          </a:p>
          <a:p>
            <a:pPr marL="539750">
              <a:defRPr/>
            </a:pPr>
            <a:r>
              <a:rPr lang="en-US" altLang="en-US" sz="2400" b="1" dirty="0" smtClean="0"/>
              <a:t>Article </a:t>
            </a:r>
            <a:r>
              <a:rPr lang="en-US" altLang="en-US" sz="2400" b="1" dirty="0"/>
              <a:t>18</a:t>
            </a:r>
          </a:p>
          <a:p>
            <a:pPr marL="539750">
              <a:defRPr/>
            </a:pPr>
            <a:r>
              <a:rPr lang="en-US" altLang="en-US" sz="2400" dirty="0"/>
              <a:t>Product Identifier for substance or mixture on the label must be the </a:t>
            </a:r>
            <a:r>
              <a:rPr lang="en-US" altLang="en-US" sz="2400" u="sng" dirty="0">
                <a:solidFill>
                  <a:srgbClr val="FB5D43"/>
                </a:solidFill>
              </a:rPr>
              <a:t>same</a:t>
            </a:r>
            <a:r>
              <a:rPr lang="en-US" altLang="en-US" sz="2400" dirty="0"/>
              <a:t> as that used on the SDS</a:t>
            </a:r>
          </a:p>
          <a:p>
            <a:pPr marL="539750">
              <a:defRPr/>
            </a:pPr>
            <a:r>
              <a:rPr lang="en-US" altLang="en-US" sz="2400" dirty="0"/>
              <a:t>Product Identifier for  a mixture consists of </a:t>
            </a:r>
            <a:r>
              <a:rPr lang="en-GB" altLang="en-US" sz="2400" dirty="0"/>
              <a:t>Trade name or designation of the mixture	</a:t>
            </a:r>
          </a:p>
          <a:p>
            <a:pPr marL="539750">
              <a:defRPr/>
            </a:pPr>
            <a:r>
              <a:rPr lang="en-GB" altLang="en-US" sz="2400" dirty="0"/>
              <a:t>The identity of the substances contribute to the classification of mixture if:</a:t>
            </a:r>
          </a:p>
          <a:p>
            <a:pPr marL="539750" lvl="1">
              <a:buFont typeface="Arial" charset="0"/>
              <a:buChar char="•"/>
              <a:defRPr/>
            </a:pPr>
            <a:r>
              <a:rPr lang="en-GB" altLang="en-US" sz="2400" dirty="0"/>
              <a:t>Acute toxicity, skin corrosion, serious eye damage, CMR’s, STOT, skin or respiratory sensitisation, aspiration Hazards</a:t>
            </a:r>
          </a:p>
          <a:p>
            <a:pPr marL="539750" lvl="1">
              <a:buFont typeface="Arial" charset="0"/>
              <a:buChar char="•"/>
              <a:defRPr/>
            </a:pPr>
            <a:r>
              <a:rPr lang="en-GB" altLang="en-US" sz="2400" dirty="0"/>
              <a:t>Max of </a:t>
            </a:r>
            <a:r>
              <a:rPr lang="en-US" altLang="en-US" sz="2400" dirty="0"/>
              <a:t>4 names required </a:t>
            </a:r>
            <a:r>
              <a:rPr lang="en-US" altLang="en-US" sz="2400" u="sng" dirty="0"/>
              <a:t>unless</a:t>
            </a:r>
            <a:r>
              <a:rPr lang="en-US" altLang="en-US" sz="2400" dirty="0"/>
              <a:t> more needed to reflect severity of hazards</a:t>
            </a:r>
          </a:p>
          <a:p>
            <a:pPr>
              <a:defRPr/>
            </a:pPr>
            <a:endParaRPr lang="en-US" sz="2400" dirty="0"/>
          </a:p>
        </p:txBody>
      </p:sp>
      <p:sp>
        <p:nvSpPr>
          <p:cNvPr id="4" name="TextBox 3"/>
          <p:cNvSpPr txBox="1"/>
          <p:nvPr/>
        </p:nvSpPr>
        <p:spPr>
          <a:xfrm>
            <a:off x="1979712" y="6097166"/>
            <a:ext cx="3744416" cy="461665"/>
          </a:xfrm>
          <a:prstGeom prst="rect">
            <a:avLst/>
          </a:prstGeom>
          <a:noFill/>
        </p:spPr>
        <p:txBody>
          <a:bodyPr wrap="square" rtlCol="0">
            <a:spAutoFit/>
          </a:bodyPr>
          <a:lstStyle/>
          <a:p>
            <a:r>
              <a:rPr lang="en-IE" sz="2400" b="1" dirty="0" smtClean="0">
                <a:solidFill>
                  <a:srgbClr val="FB5D43"/>
                </a:solidFill>
              </a:rPr>
              <a:t>                                </a:t>
            </a:r>
            <a:endParaRPr lang="en-IE" sz="2400" b="1" dirty="0">
              <a:solidFill>
                <a:srgbClr val="FB5D43"/>
              </a:solidFill>
            </a:endParaRPr>
          </a:p>
        </p:txBody>
      </p:sp>
    </p:spTree>
    <p:extLst>
      <p:ext uri="{BB962C8B-B14F-4D97-AF65-F5344CB8AC3E}">
        <p14:creationId xmlns:p14="http://schemas.microsoft.com/office/powerpoint/2010/main" val="3651174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Label example </a:t>
            </a:r>
            <a:endParaRPr lang="en-IE" sz="4000" b="0" dirty="0"/>
          </a:p>
        </p:txBody>
      </p:sp>
      <p:pic>
        <p:nvPicPr>
          <p:cNvPr id="4" name="Picture 2" descr="C:\CLP label examples\P101066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4764" y="1600200"/>
            <a:ext cx="339447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2673" y="4207067"/>
            <a:ext cx="1080120" cy="14401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E" dirty="0" smtClean="0"/>
              <a:t>Supplier details </a:t>
            </a:r>
            <a:endParaRPr lang="en-IE" dirty="0"/>
          </a:p>
        </p:txBody>
      </p:sp>
      <p:cxnSp>
        <p:nvCxnSpPr>
          <p:cNvPr id="8" name="Straight Arrow Connector 7"/>
          <p:cNvCxnSpPr/>
          <p:nvPr/>
        </p:nvCxnSpPr>
        <p:spPr>
          <a:xfrm>
            <a:off x="1691680" y="2060848"/>
            <a:ext cx="1728192"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115616" y="1347409"/>
            <a:ext cx="1130424"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E" dirty="0" smtClean="0"/>
              <a:t>Product </a:t>
            </a:r>
          </a:p>
          <a:p>
            <a:pPr algn="ctr"/>
            <a:r>
              <a:rPr lang="en-IE" dirty="0" smtClean="0"/>
              <a:t>identifier</a:t>
            </a:r>
            <a:endParaRPr lang="en-IE" dirty="0"/>
          </a:p>
        </p:txBody>
      </p:sp>
      <p:cxnSp>
        <p:nvCxnSpPr>
          <p:cNvPr id="13" name="Straight Arrow Connector 12"/>
          <p:cNvCxnSpPr/>
          <p:nvPr/>
        </p:nvCxnSpPr>
        <p:spPr>
          <a:xfrm flipH="1" flipV="1">
            <a:off x="5722793" y="4581128"/>
            <a:ext cx="1297479" cy="3460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0554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Label issue</a:t>
            </a:r>
            <a:endParaRPr lang="en-IE" sz="4000" b="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2708920"/>
            <a:ext cx="2286000" cy="128016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0" y="3356992"/>
            <a:ext cx="1714500" cy="1714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2564904"/>
            <a:ext cx="2376264" cy="2232248"/>
          </a:xfrm>
          <a:prstGeom prst="rect">
            <a:avLst/>
          </a:prstGeom>
        </p:spPr>
      </p:pic>
    </p:spTree>
    <p:extLst>
      <p:ext uri="{BB962C8B-B14F-4D97-AF65-F5344CB8AC3E}">
        <p14:creationId xmlns:p14="http://schemas.microsoft.com/office/powerpoint/2010/main" val="1622083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Exemptions </a:t>
            </a:r>
            <a:endParaRPr lang="en-IE" sz="4000" b="0" dirty="0"/>
          </a:p>
        </p:txBody>
      </p:sp>
      <p:sp>
        <p:nvSpPr>
          <p:cNvPr id="3" name="Content Placeholder 2"/>
          <p:cNvSpPr>
            <a:spLocks noGrp="1"/>
          </p:cNvSpPr>
          <p:nvPr>
            <p:ph idx="1"/>
          </p:nvPr>
        </p:nvSpPr>
        <p:spPr/>
        <p:txBody>
          <a:bodyPr/>
          <a:lstStyle/>
          <a:p>
            <a:pPr marL="539750"/>
            <a:r>
              <a:rPr lang="en-IE" altLang="en-US" sz="2000" b="1" dirty="0"/>
              <a:t>Article 29(1)</a:t>
            </a:r>
          </a:p>
          <a:p>
            <a:pPr marL="539750"/>
            <a:endParaRPr lang="en-IE" altLang="en-US" dirty="0"/>
          </a:p>
          <a:p>
            <a:pPr marL="539750"/>
            <a:r>
              <a:rPr lang="en-IE" altLang="en-US" dirty="0"/>
              <a:t>Packaging so small or such a shape or form impossible to meet requirements of Article 31</a:t>
            </a:r>
          </a:p>
          <a:p>
            <a:pPr marL="539750"/>
            <a:endParaRPr lang="en-IE" altLang="en-US" dirty="0"/>
          </a:p>
          <a:p>
            <a:pPr marL="539750"/>
            <a:r>
              <a:rPr lang="en-IE" altLang="en-US" dirty="0"/>
              <a:t>Fold out, tie on and outer packaging</a:t>
            </a:r>
          </a:p>
          <a:p>
            <a:endParaRPr lang="en-I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1" y="3573016"/>
            <a:ext cx="4536504" cy="23071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3573016"/>
            <a:ext cx="1798320" cy="1866900"/>
          </a:xfrm>
          <a:prstGeom prst="rect">
            <a:avLst/>
          </a:prstGeom>
        </p:spPr>
      </p:pic>
    </p:spTree>
    <p:extLst>
      <p:ext uri="{BB962C8B-B14F-4D97-AF65-F5344CB8AC3E}">
        <p14:creationId xmlns:p14="http://schemas.microsoft.com/office/powerpoint/2010/main" val="216244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Exemptions </a:t>
            </a:r>
            <a:endParaRPr lang="en-IE" sz="4000" b="0" dirty="0"/>
          </a:p>
        </p:txBody>
      </p:sp>
      <p:sp>
        <p:nvSpPr>
          <p:cNvPr id="3" name="Content Placeholder 2"/>
          <p:cNvSpPr>
            <a:spLocks noGrp="1"/>
          </p:cNvSpPr>
          <p:nvPr>
            <p:ph idx="1"/>
          </p:nvPr>
        </p:nvSpPr>
        <p:spPr/>
        <p:txBody>
          <a:bodyPr>
            <a:normAutofit/>
          </a:bodyPr>
          <a:lstStyle/>
          <a:p>
            <a:pPr marL="539750"/>
            <a:r>
              <a:rPr lang="en-IE" altLang="en-US" sz="2000" b="1" dirty="0"/>
              <a:t>Article 29(2)</a:t>
            </a:r>
          </a:p>
          <a:p>
            <a:pPr marL="539750">
              <a:lnSpc>
                <a:spcPct val="150000"/>
              </a:lnSpc>
            </a:pPr>
            <a:r>
              <a:rPr lang="en-IE" altLang="en-US" sz="2000" dirty="0" smtClean="0"/>
              <a:t>Labelling </a:t>
            </a:r>
            <a:r>
              <a:rPr lang="en-IE" altLang="en-US" sz="2000" dirty="0"/>
              <a:t>of packaging where the contents do not exceed </a:t>
            </a:r>
            <a:r>
              <a:rPr lang="en-IE" altLang="en-US" sz="2000" b="1" dirty="0"/>
              <a:t>125ml</a:t>
            </a:r>
            <a:r>
              <a:rPr lang="en-IE" altLang="en-US" sz="2000" dirty="0"/>
              <a:t> -depends on classification </a:t>
            </a:r>
          </a:p>
          <a:p>
            <a:pPr marL="539750">
              <a:lnSpc>
                <a:spcPct val="150000"/>
              </a:lnSpc>
            </a:pPr>
            <a:r>
              <a:rPr lang="en-IE" altLang="en-US" sz="2000" dirty="0"/>
              <a:t>No labelling of </a:t>
            </a:r>
            <a:r>
              <a:rPr lang="en-IE" altLang="en-US" sz="2000" b="1" dirty="0"/>
              <a:t>soluble packaging </a:t>
            </a:r>
            <a:r>
              <a:rPr lang="en-IE" altLang="en-US" sz="2000" dirty="0"/>
              <a:t>at &lt;25ml </a:t>
            </a:r>
            <a:endParaRPr lang="en-IE" altLang="en-US" sz="2000" dirty="0" smtClean="0"/>
          </a:p>
          <a:p>
            <a:pPr marL="539750">
              <a:lnSpc>
                <a:spcPct val="150000"/>
              </a:lnSpc>
            </a:pPr>
            <a:r>
              <a:rPr lang="en-IE" altLang="en-US" sz="2000" dirty="0" smtClean="0"/>
              <a:t>Reduced </a:t>
            </a:r>
            <a:r>
              <a:rPr lang="en-IE" altLang="en-US" sz="2000" dirty="0"/>
              <a:t>labelling of </a:t>
            </a:r>
            <a:r>
              <a:rPr lang="en-IE" altLang="en-US" sz="2000" b="1" dirty="0"/>
              <a:t>inner packaging </a:t>
            </a:r>
            <a:r>
              <a:rPr lang="en-IE" altLang="en-US" sz="2000" dirty="0"/>
              <a:t>&lt;10ml : RD&amp;E and </a:t>
            </a:r>
            <a:r>
              <a:rPr lang="en-IE" altLang="en-US" sz="2000" dirty="0" smtClean="0"/>
              <a:t>QA</a:t>
            </a:r>
          </a:p>
          <a:p>
            <a:pPr marL="539750">
              <a:lnSpc>
                <a:spcPct val="150000"/>
              </a:lnSpc>
            </a:pPr>
            <a:r>
              <a:rPr lang="en-IE" altLang="en-US" sz="2000" dirty="0" smtClean="0"/>
              <a:t>Supplied </a:t>
            </a:r>
            <a:r>
              <a:rPr lang="en-IE" altLang="en-US" sz="2000" dirty="0"/>
              <a:t>to general public </a:t>
            </a:r>
            <a:r>
              <a:rPr lang="en-IE" altLang="en-US" sz="2000" b="1" dirty="0"/>
              <a:t>without packaging-</a:t>
            </a:r>
            <a:r>
              <a:rPr lang="en-IE" altLang="en-US" sz="2000" dirty="0"/>
              <a:t> cement</a:t>
            </a:r>
            <a:endParaRPr lang="en-IE" sz="2000" dirty="0"/>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352" y="2921133"/>
            <a:ext cx="115093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733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Labelling of articles </a:t>
            </a:r>
            <a:endParaRPr lang="en-IE" dirty="0"/>
          </a:p>
        </p:txBody>
      </p:sp>
      <p:sp>
        <p:nvSpPr>
          <p:cNvPr id="3" name="Content Placeholder 2"/>
          <p:cNvSpPr>
            <a:spLocks noGrp="1"/>
          </p:cNvSpPr>
          <p:nvPr>
            <p:ph idx="1"/>
          </p:nvPr>
        </p:nvSpPr>
        <p:spPr/>
        <p:txBody>
          <a:bodyPr/>
          <a:lstStyle/>
          <a:p>
            <a:r>
              <a:rPr lang="en-IE" altLang="en-US" dirty="0">
                <a:cs typeface="Arial" charset="0"/>
              </a:rPr>
              <a:t>A number of articles are required to be labelled in accordance with CLP</a:t>
            </a:r>
          </a:p>
          <a:p>
            <a:r>
              <a:rPr lang="en-IE" altLang="en-US" dirty="0">
                <a:cs typeface="Arial" charset="0"/>
              </a:rPr>
              <a:t>Considered part article-part substance/mixture</a:t>
            </a:r>
          </a:p>
          <a:p>
            <a:r>
              <a:rPr lang="en-IE" altLang="en-US" dirty="0">
                <a:cs typeface="Arial" charset="0"/>
              </a:rPr>
              <a:t>Includes scented candles, matches, air- fresheners</a:t>
            </a:r>
          </a:p>
          <a:p>
            <a:endParaRPr lang="en-IE" dirty="0"/>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20955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446060"/>
            <a:ext cx="20955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6745" y="3140076"/>
            <a:ext cx="12573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997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11560" y="260350"/>
            <a:ext cx="8148265" cy="1143000"/>
          </a:xfrm>
        </p:spPr>
        <p:txBody>
          <a:bodyPr>
            <a:normAutofit/>
          </a:bodyPr>
          <a:lstStyle/>
          <a:p>
            <a:r>
              <a:rPr lang="en-IE" sz="4000" b="0" dirty="0" smtClean="0"/>
              <a:t>Content </a:t>
            </a:r>
            <a:endParaRPr lang="en-US" altLang="en-US" sz="4000" b="0" dirty="0" smtClean="0">
              <a:solidFill>
                <a:srgbClr val="FB5D43"/>
              </a:solidFill>
            </a:endParaRPr>
          </a:p>
        </p:txBody>
      </p:sp>
      <p:sp>
        <p:nvSpPr>
          <p:cNvPr id="10243" name="Content Placeholder 2"/>
          <p:cNvSpPr>
            <a:spLocks noGrp="1"/>
          </p:cNvSpPr>
          <p:nvPr>
            <p:ph idx="1"/>
          </p:nvPr>
        </p:nvSpPr>
        <p:spPr>
          <a:xfrm>
            <a:off x="457200" y="1428750"/>
            <a:ext cx="8229600" cy="4697413"/>
          </a:xfrm>
        </p:spPr>
        <p:txBody>
          <a:bodyPr>
            <a:normAutofit/>
          </a:bodyPr>
          <a:lstStyle/>
          <a:p>
            <a:pPr>
              <a:buSzPct val="145000"/>
              <a:defRPr/>
            </a:pPr>
            <a:r>
              <a:rPr lang="en-US" sz="2800" dirty="0" smtClean="0"/>
              <a:t>Chemical Safety </a:t>
            </a:r>
          </a:p>
          <a:p>
            <a:pPr>
              <a:buSzPct val="145000"/>
              <a:defRPr/>
            </a:pPr>
            <a:r>
              <a:rPr lang="en-US" sz="2800" b="1" dirty="0" smtClean="0"/>
              <a:t>C</a:t>
            </a:r>
            <a:r>
              <a:rPr lang="en-US" sz="2800" dirty="0" smtClean="0"/>
              <a:t>lassification</a:t>
            </a:r>
          </a:p>
          <a:p>
            <a:pPr>
              <a:buSzPct val="145000"/>
              <a:defRPr/>
            </a:pPr>
            <a:r>
              <a:rPr lang="en-US" sz="2800" b="1" dirty="0" smtClean="0"/>
              <a:t>L</a:t>
            </a:r>
            <a:r>
              <a:rPr lang="en-US" sz="2800" dirty="0" smtClean="0"/>
              <a:t>abelling </a:t>
            </a:r>
          </a:p>
          <a:p>
            <a:pPr>
              <a:buSzPct val="145000"/>
              <a:defRPr/>
            </a:pPr>
            <a:r>
              <a:rPr lang="en-US" sz="2800" b="1" dirty="0" smtClean="0"/>
              <a:t>P</a:t>
            </a:r>
            <a:r>
              <a:rPr lang="en-US" sz="2800" dirty="0" smtClean="0"/>
              <a:t>ackaging  </a:t>
            </a:r>
          </a:p>
          <a:p>
            <a:pPr>
              <a:buSzPct val="145000"/>
              <a:defRPr/>
            </a:pPr>
            <a:r>
              <a:rPr lang="en-US" sz="2800" dirty="0" smtClean="0"/>
              <a:t>Information sources </a:t>
            </a:r>
          </a:p>
          <a:p>
            <a:pPr>
              <a:buSzPct val="145000"/>
              <a:defRPr/>
            </a:pPr>
            <a:endParaRPr lang="en-US" sz="2800" dirty="0"/>
          </a:p>
          <a:p>
            <a:pPr>
              <a:buSzPct val="145000"/>
              <a:defRPr/>
            </a:pPr>
            <a:endParaRPr lang="en-US" sz="2800" dirty="0" smtClean="0"/>
          </a:p>
        </p:txBody>
      </p:sp>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7CA6E09C-97B8-44C9-B712-34275DB95B6D}" type="slidenum">
              <a:rPr lang="en-GB" smtClean="0"/>
              <a:pPr>
                <a:defRPr/>
              </a:pPr>
              <a:t>3</a:t>
            </a:fld>
            <a:endParaRPr lang="en-GB" dirty="0"/>
          </a:p>
        </p:txBody>
      </p:sp>
      <p:sp>
        <p:nvSpPr>
          <p:cNvPr id="2" name="AutoShape 2" descr="https://encrypted-tbn2.gstatic.com/images?q=tbn:ANd9GcTv_jVQ0SlFDJSrEHUutOIrmJ5UbEQkYLhMc0M0dyVTeMqIKiHJh26N3UlT"/>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3" name="AutoShape 5" descr="data:image/jpeg;base64,/9j/4AAQSkZJRgABAQAAAQABAAD/2wCEAAkGBxQTEhUUEhQUFBQWFxgXFxQUFBQUFBYVGBcYFxcXFBUYHCggGBwlHBcYITEhJSkrLi4uFx8zODMsNygtLiwBCgoKDg0OGxAQGywkHyQsLCwsLCwsLCwsLCwsLCwsLCwsLCwsLCwsLCwsLCwsLCwsLCwsLCwsLCwsLCwsLCwsLP/AABEIAOkA2AMBEQACEQEDEQH/xAAcAAEAAgMBAQEAAAAAAAAAAAAABQYDBAcCAQj/xABGEAABAwICBgcEBgcGBwAAAAABAAIDBBEFEgYhMVGBkQcTIkFhcaEyUrHBI0JicoKSFDNjc6LC0RVDRIOTsiRUdLPT4fD/xAAaAQEAAgMBAAAAAAAAAAAAAAAAAgMBBAUG/8QAMREBAAIBAwQBAQcDBAMAAAAAAAECAwQRMQUSIUFREyIyQmFxkbEjodEVUoHwFDPB/9oADAMBAAIRAxEAPwDuKDRxnFGU0RlkvYWAA2ucdgHigh8N0odJrdFladxuR/VI8pdqyscCARsOtEX1AQEBAQEBAQEBAQEBAQEBAQEBAQEBAQEHP+luUhtKO4yuJ3XDNXxKxKVeXrA8QkDACxuW3e35rESlMJPF8efTUMs0bWufGWBoeTl7b2tuba9WY8kzXilZsoyX7K9zm9Rp7iEn+IbGN0UMY5F+Yrl26hf1DUnVW9Qwx6UV3/Oz8of/ABqqeo5Fc6q6ewvpArI7dbkqG9+Zojkt4OZ2b/hCsx9T9Xj9kqa2fxQ6VgeNw1UeeF17anNOp7Hbcr29x9D3XXVpet691eG9W0WjeEipJCAgICAgICAgICAgICAgICAgICDn/Se76WjvrF5CG9xd2ACfIE81GyyiRwjEewARcW15IiW87rFZStCD06ktSTZSCx/VkWNxcTMNjuO3UqtVP9GWrqo/pz/x/LmMblw7Q5ktmIqq0IS2mFUzyrlv4Ni0lLKJYjr2OafZkZ3td8QRsPhcHe0uonFP5e1+HLOOfydnwPF46qISxHUdRabZmOG1rh3EX9Qe9d+totG8OtW0WjeEgpMiAgICAgICAgICAgICAgICAgIOe9LpyMgl90yDiWgj/aVGydJ2ROila97QXOJ4nVwSIZmXvTl1oH3+uG3+8HNsVVqq/wBOVOb7WOXNWu1rizHhzdm3CVTZXLejC155UyPV1eGYSWAYzNSyZ4Tt9uN3sSAbA7cdzhrHjsW3p9TbDP5L8Oecf6Ok4b0gUcg+kcad3eJgQ3hIOyed/BdfHqcV+JdGmaluJSDNLqI2DaqFxOxrHh7z5NbcngFdFoniVndEvf8Ab2b9VT1Mnj1RhHOYtWWX1tfUn/Ci3/UMzcRlt6oMjcYANpmPhJ2F4BjP+a27R+IgoJNAQEBAQEBAQEBAQEBAQRukODR1cD4ZBqINj3tdY2cOaMw5boYCG5TtBI5EhRTS+m+G9fRVAF80cD5mW25oS2W3HLbipXiJjaUJjeJclElw1w7wDzsVwprtMw5m207JCkK1simyVYFq+1MvlS3Ur6sw805WZZZXKi3KLbwGp6uqhfukbfyJyn0Kv02Sa5az+a3Dba8S7aSvUOyzMKD5KwEEEXBGsEXBHiEEHFUfozra+o93WTF4s+xvb9W2rVqFk03jeBPNcCLjWDsI2EKsfUBAQEBAQEBAQEBAQEHIMAZlmmbumkHJ5UVi7UsIe4NOx7XsPk5hVnpB+fKeIsaWHbG50ZvvY4t+S42ojbJLQyxteUrRbAtDK1rpZgWr7US+1OxXVZYadSZZ3qmyDDIsV8Mw7bg9b11PFJ7zGk+drH1uvVYb9+OLO5jt3ViUjE5WpM6CAxnsuur8c+CX2go3ht6eURjaY3s6yP8AAMwLL7gbeCheNpHqtmrI43vvTOytLrZZRewv7xVGS/ZSbfCzHTvvFflVTptV+5TDhKf5lyP9Yj/b/d2/9Dn/AHf2G6b1feynPhaUeuY2Wa9WifwsW6Jt+JPaNaYsqH9TI3qprEtbfMx4G3I6w12+qRfdfWuhp9VTNxy5uq0WTBzx8rQtlpiAgICAgICAg5RCzLX1Td0zjzId81FZHC5Yb7cfmPhZWekJcZ02w/qMTrIwLBzxM3ymbmd/GHLl62NrRLT1EeYlp0a5eVp3SzFq+1EvtRsV1eBhg2rLLZeFVZGWB6jDMOldGlZnpXRnbE8gfdf2h6kr0HTr92Pt+HV0lt6bfC4wroNqWyjCH0jj7F1bjn0S+6Py3amQ9JOojzNc094I5qm0bxMM1ntmJcfkjLSWnUWkg+YNl4u1ZrM1n099S0XrFo9sazQvCJxhzmFsjCWvaQ5rhtDgbgjit7T3mtomHP1dIvSYl13RLSuKsha7M1k1rPiJAcHDaWg7WnaD477r0WPJF43h5XLitjttKwqxUICAgICAgIOV4g3LidSN7mHnGwqM8pxwttDqLD9ofFTjhiXPumWky4hBIB+up3NJ8Yng/CRaOuj+nE/m1dTH2d1Rp9q413Pslo9i1ZUy9TjUrajVhOtSZbjlVZGWF4UIZhZ+jSryVRj7pWH8zDcemZdXp19snb8t3SW2vt8uqMC7jos6DSxaO8ZU8fIidGpO0WqzJwQsaoHNtNaHq6guHsyDN+IanfI8V5rqmHszd0cT/wBl6vo+fvwdk81/hA2XOiXWnzDRxWK7FtY7eYamWu9ZQ+Csa67XtDrHY4A/FX55mPNZ2a2miLb1tDomhWKmKobG4nq5uxrJs2QC7LDuBAcPPKtrpeotNppad92l1jTVisXpG23LpK7bz4gICAgICDmWkkeXFHn3mRn0y/yqMp14WSl9kHip1YlVum+Af8DL3iWWPwtJHmPrG1ausjfFLXzxvSXPIdq4NuHNlKxLWUy9T7FbUaTDrUkm+NgVV0JYpAoQzDZwKq6qphk7myNv5E2d6ErZ09+3JE/muxW7bxLubF6h2GVBgrRdhUq8isYXJlm4q+0bwxC2rWZV3Teiz0+YDXGc3DY70N+C53VMXfh7o/D5/wAun0nN9PURE8W8f4c9XmXrXmRtwVOttkbQrcTOrnI7nLetPfj/AEc+sdmbb5WLXYFps8EOadz2kOaeDgCtbFknHki0em3nxRlxzSfbrmDYgKiCOUC2doJHuu2OafEEEcF66totETHt4i9Zraaz6bqyiICAgICDnWm7LYhGfeiHo939ViU6pui9ngpVYlCdMjb4fA/3aiE/mDm/NU6iN8doU5Y+xLl8e1edtw5c8JWJa3tTL7UK2o0RtWUkhHsULIy+SKuCGs8KcJO56PVnW00Ml/aY0nztY+oK9Tgt3Y6z+Ts47d1YlKK1NjqB2SsxyKhFqm4rZY9rhEdQWtLL5UxB7XNOxwIPkVC1YtWaz7SraazFo9ORTQljnMdtaS08DZeMvSaWms+nusWSMlItHtjIUYWK9jgyuDtxW/p/MTDQ1X2ZiyYopLtBWreNp2bdJ3rErt0dV1nS052fro+JtKB5Oyu/zCu/0vN34u2eYeZ6vg7MvfHFl4XTckQEBAQEFA6Q2WqqV29kg5OYf5liUqpXCz2RwWa8kofpbbfCL+5LAeUzW/NRyx9m36Srt92XLGbV5qeHJlLQ7FrSpkqditqNAbVmeEkhFsULIS9SKuGYapU4SdQ6L63NTOjJ1xPNvuv7Q9cy73Tr74+34dLSW3pt8LqF0G0+SDUfJBT5habitqGPa20x7IWtblllKwOdaaUWSozD2ZBe/wBoaiPhzXmuqYezN3erfy9T0fP34eyea/wgSua66D0hjuw+S3NNb7TU1dd6vWAT3YFjU12szpL70TtHW9RLHOP7t13eMR7MgO/snN5tCs6fn+lmjfifCjqWn+rgnbmPMOvscCAQbg6wRsIXqHkH1AQEBAQUjpJZ2qV25z28w0/JYlKrdwc9hZqzZo9JEOfBqoe4A/8A05WyfJLxvvCuY3jZyBh2H/7WvM2cmUxTeyFrTyosVCnUaA2qXpJIQ7FXZCXqRQgajlOE1p6Na/q6vIfZlaW/ib2m+l+a6PT8nbl2+W1pL7X2+XXQu66T6UFRxUWlv4rZjhiVloHXYFRflKWyosIHTGg6ynJHtR9seQ9ocr8lodSw/UwTMcx5dDpmf6WeN+J8OdkLyz126NxWO7Cr8M7WV543qh9H5LEt3FbeqjeN2no7bTss7di5/Do2hfej/Ec9OYXe3TkM84jriP5ez5sK9Zos/wBbDFvfEvGa/B9HNMeuYWhbTTEBAQEFP6SmfQwu3TD1a5YlKvLJgOtiQzLzpmzNhVeP2Ep5Mv8AJTsg4pT+y0+DfgvM3+9Lk25lOUjewtS3KizHOVKGGl3qfpJIU+xQtwjL65VsQ1XhWQmzYfVGKWOQbWPa7kQSOIuOKnjv22iUqW7bRLvtPIHNDhsIBHkRcL1MTvG7tRO7Isiq6SNs66vp90lNYNJeMKGTkSCrHiRgIIOwrExExtLMTtO8OVVtN1b3sP1XEcO48rLxubH9PJanxL2uny/Ux1v8wjKxtwVik7S2LxvVVqd2SbzXStHdjcqk9mRbIHXAXLtHl19943SujmIdRVRv2MkIhk/Efo3cH2Hk8rqdKz9uTsn24vV9P34/qR6dTXonmRAQEBBV+kZl6S/uyxn1t81iWa8tfRs3aPJISlKVtN1tPUxnX1kL2/mY5qnZB+fcJdeGO+3KL+YFvkvN6iNslv1crLG15Waib9GtK3LXs1JypQxDU71NJv0x1KE8Ivbgq2Ia8gUoSh8a1ZZdl0Eq+soor7WgsP4DlHpZek0V+7DH7Otp7d2OFgW0uV7SaPVdXU4JZtGpLsssZBNqoEFD03pMsokGx7f4m6vhbkvPdWxduSL/ADH94ej6Pl7sc4/if7Sqk4XKh3I4VTFY8rwfFdPBO9dnK1Edt91gwyW7QtHLXaXSw27qt2SMOaWnYRbx4eKqpaa2i0ei9ItWazw6XohihqKVjnG8jPo5f3jNRP4hZ3k4L2OHJGTHF49vE6jFOLJNJ9JpWqRAQEEBp0y9FL4ZTye0pLMcovRTW0eSjCUrHEO04b2lWTwg/OmFt+jA3Fw5OK87q/8A22cvN9+Vno2fQrQty1pR9QVKGIad9an6TbtOVXKEt1rLhV+2GvMxThKGNjUZdJ6L6j6OWP3XNd+YEfFq7PS7+LUb+jt4mF5XWbqKx2O7CrMY0NGX2JCnf7pCyKgEELpZRdZTuPeztjgNY5XWj1HD9TBPzHlvdOzfSzx8T4c1lC8s9jVXsbhuCt7T2aOqr4e8AnuFHU02lPSX3jZYGFaTbsnNDMQ6mr6s+xUC3gJmAub+ZmYfgau70jP4nFP6w891jBxlj9JdGXbcEQEBBE6VsvR1A/ZPPIX+SMwreiTuy3yUYTlZ6qTLmdua8ng0n5Kz0rfnjBtcLDvGbnrXm9VO+W36uVmn7crhGy0C0pa8oSoUqsQ1DtVibbgVUoSmKVtwq2Ia1QxThJrsGtZZXHo8my1GXuewjiO0Pmt7pt9s23zDa0ltr7fLpi9A6TVxFl2nyU6csq7hT8spG9Wz5hiFsBWuPqDzI24IOwrExvGxE7OT4pS9XK9nuuI4bR6ELx2fH9PJanxL3GkzfVxVv8wgcSjuFPFPlnPXeEPg8mV5b4rbzxvXdo6a219lriK5kurL3M1xF2Gz2kPY7c9hDmnyuBdXYMs48kXj01NRijJjmk+3VcGxAVEEczRYPaHW72n6zT4g3HBewraLREw8Zas1tNZ9N1ZREBBqYwzNBM3fG8c2kIKVoW/stUVkp3S+fq6OpkG1sEpHn1b7Kz0rcQwuOzGDc1o9AvL5Z3vMuPed5lbnttAOC1p5VSrs6lUhqlTSbcCrlCU5RHUq2GGpGtShJp21qTKf0blyTxO3PA4Hsn4q3TX7c1bfmsw27bxLrYXqXYYaxt2lSryzCoF9pb+KvhH2uNO+7QteY8ssqwCCiaeUWWRsg2PFj95v/r4Lz/V8W2SMke//AI9H0XNvScc+vKl1rLhczHPl28kbwrLezN5roz9rG5UfZyrZTOuAuZaPLrR5htMKjCFoWTo+r8kklMTqfeaLz2StHHK/8bl6Tpefvx9k8x/DzPVsHZkjJHE/yva6bkiAg8TNu0jeCPRBz3Q821bjb1UVk8LLplT9ZRVDR3wSD+AqfqVc8OLUDPZ4Lytp8uNPK1VrbRAeCpVyrM6zUhqkKxlt06rlGUtRuVbEPtSFKEmtl1rLKVoWpE7eR1ukkzMa7e0HmLr1mO3dSJ/J26zvES+1PsqyOWYUusFpPJXsStuGOuwKq/KUtxQYEENpZR9ZTu3s7Y/Dt9LrS6hi+pgn5jz+ze6dm+lqKz6nx+7l1QNS8vXl7GfMKtiYyvDtxXTw+a7OVnja26w4bLdoWhlrtLpYbd1UiwqhKz26V0ZZNGLyROD2jZmtcObf7TS5vFbmjzfRyxb17aGrw/WxTT26vQ1bZY2SMN2PaHNO8OFwvWPIzG07SzowICDnWjwyyyN3SPHJxCis9LtXR5oiN7SPRThW4lh1OQ62425FeUyeJmHFsn8SH0aqQlVp1mCGBTZbNOoyjKQhKqlFnc5ISh7ZECpJJSljsEHQ9HZs1PH4DL+XV8l6fR27sFZ/J18E744blUdS2oXQqmJs7fFXV4YssODO7AUL8iRVYIPMjLgg7CLHyWJjeNmYnad3IcTpurkew/VcRwB1ei8dlx/TyWp8S9zpsn1cVb/MKpjkepbmnlp6qvtsYDP2QFDU18rdJfxsn4ytGW5LZYVKFFo8rT0eVthLTE/qz1kY/ZSE3A+68O8g5q9N0/N9TDtPMeP8PL9Sw/Ty7xxPn/n2uS33PEBBz+iblq5x+1cebr/NRWRwu9rxhThBSqno7LiXwVckRcc1nRxyNBJubbD6rSvoMNpmdmtOmxzO7C7o3md7eIyH7sEY+JKxHT8Pwx/4uNEYh0aVrbmKeCfc2RroHcXNzC/AKu/Tcc/dnZGdHX0qeJ0U1MbVUMkP23NzRcJW3bzIK0smhy048ta+mvXjy9UzgRcEEHvBuOa0LRMT5a1omOW/Gq5RbDGX7isbSRD22uhjID5YmnuBe3MfJt7q6mHJbisrIpaeIbkeKB2qKGpm7h1VNM5t/v5co5rYpoM9vS2unyT6WnR3FKtkOT+z6i+ZxGd8EYsTfXd99/cu1pMVsWPss6OCk0ptZvT1uJH2aKmt9qtcDxtAQtmJlf4ReIYjIw3qqaWAd8oImgB3l7NbB4uACtrbblifKx4BOHNBaQWnWCCCCD3gjas5OD0mVUw+EoIyq0hpmOLDMwvH92w9ZJ/psu70Q2UnHqSapnMlNSzua4A5pGiAXGrZKWu2Ady42r6ffNmm9fET8u7oep0wYey3mUHiuheIFhP6Ow2F7Mma558A0tAJ8LrOPpt6ee5nL1XHk8dsqng7i1xa4FrmkgtIsQ4GxBHcQdVlraqkxy2tHkifMLVC5cqXY9M7pg0XcQ0byQBzKzWszxCm+0cpzQ4ONVHKxjnMyvY6QNPV5HAO9vYe0xuwnau10zHlpee6JiHC6pkxXxxFZiZiXRV23CEBBQ5hlr5x9pp5taVGVkcLpGOxwUoQe6Y9kcfisywyrAIPjmgixFxuKCuV2gmHykk0zGEm5dCXwOJ8TEWqNqVtzCM1rPMNRnRxRDb+kHwNVUC3FrwVXGmxR+GEIwY49NuDQSgaLGnEn758k/8A3XOU4x0jiI/ZPsr8Ql6LCKeEWhghiG6ONjByaFNJuoCAgEIIV+jUQcXwOkpnHWeodlYTe5JhIMZJO12W53oDcEl2Orak+Qpm+oiQfRoxTkkyCSa9rieeaZlxuje4sHABBJUtHHE0NiYyNo2NY1rQPIAIM6Agq+kWg1NVPMvbhmIsZIS0F24va4FriN5F/FVZMNMn3oXYs+TF92WpS9HcLfbnqZBuzRsv5mNgPIqmNDgjz2tiepamY27kzh+idHCQWQMLhsfJeWQeT5CXeq2K46V+7EQ1b5b3+9MymQFNW+oCAgo+LttiD/tNYf4bfJRlOq3UmtilCMslNsPmsywzLAICAgICAgICAgICAgICAgICAgICAgICCmaSstWsO+Nvo4qMp1WnDz2ApQjLJB3+azLDMsAgICAgICAgICAgICAgICAgICAgICAgIKjpeLVEB3tcORb/AFWJTqsGEnsBIRty2I/aKywzICAgICAgICAgICAgICAgICAgICAgICAgq2mre1TnxeOYb/RYlKqZwc9geSQWbY9pZRZUBAQEBAQEBAQEBAQEBAQEBAQEBAQEBAQVzTZv0cR3SD1aViUq8pDA3dgeSQWb7vaCyiyICAgICAgICAgICAgICAgICAgICAgICAggtMm3pwd0jT8R81iWa8s2AO7I8khmyUftCyi9oCAgICAgICAgICAgICAgICAgICAgICAgidKmXpn+GU8nBYlmOWHRx3YHkkJWTL1lB7QEBAQEBAQEBAQEBAQEBAQEBAQEBAQEBBoY829PL9wnlr+SMxyjtGT2eSjCVk+5SQfQgICAgICAgICAgICAgICAgICAgICAgICDUxf9RL+7f/tKCH0Z9nl8FGE7LEVJACD6gICAgICAgICAgICAgICAgICAgIP/2Q=="/>
          <p:cNvSpPr>
            <a:spLocks noChangeAspect="1" noChangeArrowheads="1"/>
          </p:cNvSpPr>
          <p:nvPr/>
        </p:nvSpPr>
        <p:spPr bwMode="auto">
          <a:xfrm>
            <a:off x="1524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12177666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altLang="en-US" dirty="0" smtClean="0"/>
              <a:t>Labelling errors</a:t>
            </a:r>
          </a:p>
        </p:txBody>
      </p:sp>
      <p:sp>
        <p:nvSpPr>
          <p:cNvPr id="19459" name="Content Placeholder 2"/>
          <p:cNvSpPr>
            <a:spLocks noGrp="1"/>
          </p:cNvSpPr>
          <p:nvPr>
            <p:ph idx="1"/>
          </p:nvPr>
        </p:nvSpPr>
        <p:spPr/>
        <p:txBody>
          <a:bodyPr/>
          <a:lstStyle/>
          <a:p>
            <a:r>
              <a:rPr lang="en-GB" altLang="en-US" smtClean="0"/>
              <a:t>Durablity of label</a:t>
            </a:r>
          </a:p>
        </p:txBody>
      </p:sp>
      <p:pic>
        <p:nvPicPr>
          <p:cNvPr id="19460" name="Picture 3" descr="C:\Users\caroline_walsh\AppData\Local\Microsoft\Windows\Temporary Internet Files\Content.Outlook\MAXLL4UG\sodium nitr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417638"/>
            <a:ext cx="7128792"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13"/>
          <p:cNvSpPr>
            <a:spLocks noChangeArrowheads="1"/>
          </p:cNvSpPr>
          <p:nvPr/>
        </p:nvSpPr>
        <p:spPr bwMode="auto">
          <a:xfrm>
            <a:off x="2555776" y="3933056"/>
            <a:ext cx="1143000" cy="111442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Tree>
    <p:extLst>
      <p:ext uri="{BB962C8B-B14F-4D97-AF65-F5344CB8AC3E}">
        <p14:creationId xmlns:p14="http://schemas.microsoft.com/office/powerpoint/2010/main" val="143245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Labelling errors</a:t>
            </a:r>
            <a:endParaRPr lang="en-IE"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600201"/>
            <a:ext cx="3394472" cy="406104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600200"/>
            <a:ext cx="3312368" cy="4061048"/>
          </a:xfrm>
          <a:prstGeom prst="rect">
            <a:avLst/>
          </a:prstGeom>
        </p:spPr>
      </p:pic>
      <p:sp>
        <p:nvSpPr>
          <p:cNvPr id="6" name="Rectangle 5"/>
          <p:cNvSpPr/>
          <p:nvPr/>
        </p:nvSpPr>
        <p:spPr>
          <a:xfrm>
            <a:off x="2627784" y="4509120"/>
            <a:ext cx="1296144"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IE" sz="1600" dirty="0" smtClean="0"/>
              <a:t>Supplier details</a:t>
            </a:r>
            <a:endParaRPr lang="en-IE" sz="1600" dirty="0"/>
          </a:p>
        </p:txBody>
      </p:sp>
      <p:sp>
        <p:nvSpPr>
          <p:cNvPr id="7" name="Rectangle 6"/>
          <p:cNvSpPr/>
          <p:nvPr/>
        </p:nvSpPr>
        <p:spPr>
          <a:xfrm rot="335990">
            <a:off x="5292080" y="3717032"/>
            <a:ext cx="1296144" cy="57606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IE" sz="1600" dirty="0" smtClean="0"/>
              <a:t>Supplier details</a:t>
            </a:r>
            <a:endParaRPr lang="en-IE" sz="1600" dirty="0"/>
          </a:p>
        </p:txBody>
      </p:sp>
      <p:sp>
        <p:nvSpPr>
          <p:cNvPr id="8" name="Oval 13"/>
          <p:cNvSpPr>
            <a:spLocks noChangeArrowheads="1"/>
          </p:cNvSpPr>
          <p:nvPr/>
        </p:nvSpPr>
        <p:spPr bwMode="auto">
          <a:xfrm>
            <a:off x="2163434" y="3306688"/>
            <a:ext cx="2224843" cy="648072"/>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dirty="0"/>
          </a:p>
        </p:txBody>
      </p:sp>
      <p:sp>
        <p:nvSpPr>
          <p:cNvPr id="9" name="Oval 13"/>
          <p:cNvSpPr>
            <a:spLocks noChangeArrowheads="1"/>
          </p:cNvSpPr>
          <p:nvPr/>
        </p:nvSpPr>
        <p:spPr bwMode="auto">
          <a:xfrm>
            <a:off x="5904755" y="3375355"/>
            <a:ext cx="2224843" cy="648072"/>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dirty="0"/>
          </a:p>
        </p:txBody>
      </p:sp>
    </p:spTree>
    <p:extLst>
      <p:ext uri="{BB962C8B-B14F-4D97-AF65-F5344CB8AC3E}">
        <p14:creationId xmlns:p14="http://schemas.microsoft.com/office/powerpoint/2010/main" val="347707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Labelling errors</a:t>
            </a:r>
            <a:endParaRPr lang="en-IE" sz="4000" b="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6431" y="1268760"/>
            <a:ext cx="3394472" cy="409391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265769"/>
            <a:ext cx="3276872" cy="4536504"/>
          </a:xfrm>
          <a:prstGeom prst="rect">
            <a:avLst/>
          </a:prstGeom>
        </p:spPr>
      </p:pic>
      <p:sp>
        <p:nvSpPr>
          <p:cNvPr id="6" name="Oval 13"/>
          <p:cNvSpPr>
            <a:spLocks noChangeArrowheads="1"/>
          </p:cNvSpPr>
          <p:nvPr/>
        </p:nvSpPr>
        <p:spPr bwMode="auto">
          <a:xfrm rot="949493">
            <a:off x="5521903" y="3606721"/>
            <a:ext cx="2224843" cy="249874"/>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dirty="0"/>
          </a:p>
        </p:txBody>
      </p:sp>
      <p:sp>
        <p:nvSpPr>
          <p:cNvPr id="7" name="Oval 13"/>
          <p:cNvSpPr>
            <a:spLocks noChangeArrowheads="1"/>
          </p:cNvSpPr>
          <p:nvPr/>
        </p:nvSpPr>
        <p:spPr bwMode="auto">
          <a:xfrm>
            <a:off x="1331640" y="3731659"/>
            <a:ext cx="1440159" cy="921478"/>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dirty="0"/>
          </a:p>
        </p:txBody>
      </p:sp>
    </p:spTree>
    <p:extLst>
      <p:ext uri="{BB962C8B-B14F-4D97-AF65-F5344CB8AC3E}">
        <p14:creationId xmlns:p14="http://schemas.microsoft.com/office/powerpoint/2010/main" val="275125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857375" y="1260475"/>
          <a:ext cx="6096000" cy="4740275"/>
        </p:xfrm>
        <a:graphic>
          <a:graphicData uri="http://schemas.openxmlformats.org/drawingml/2006/table">
            <a:tbl>
              <a:tblPr firstRow="1" bandRow="1">
                <a:tableStyleId>{5C22544A-7EE6-4342-B048-85BDC9FD1C3A}</a:tableStyleId>
              </a:tblPr>
              <a:tblGrid>
                <a:gridCol w="2032000"/>
                <a:gridCol w="2032000"/>
                <a:gridCol w="2032000"/>
              </a:tblGrid>
              <a:tr h="4740275">
                <a:tc>
                  <a:txBody>
                    <a:bodyPr/>
                    <a:lstStyle/>
                    <a:p>
                      <a:pPr marL="0" marR="0" algn="ctr">
                        <a:spcBef>
                          <a:spcPts val="0"/>
                        </a:spcBef>
                        <a:spcAft>
                          <a:spcPts val="600"/>
                        </a:spcAft>
                      </a:pPr>
                      <a:endParaRPr lang="en-GB" sz="1400" dirty="0">
                        <a:solidFill>
                          <a:srgbClr val="000000"/>
                        </a:solidFill>
                        <a:latin typeface="Arial"/>
                        <a:ea typeface="Calibri"/>
                      </a:endParaRPr>
                    </a:p>
                    <a:p>
                      <a:pPr marL="0" marR="0" algn="ctr">
                        <a:spcBef>
                          <a:spcPts val="0"/>
                        </a:spcBef>
                        <a:spcAft>
                          <a:spcPts val="600"/>
                        </a:spcAft>
                      </a:pPr>
                      <a:r>
                        <a:rPr lang="en-GB" sz="1400" b="1" dirty="0">
                          <a:solidFill>
                            <a:srgbClr val="000000"/>
                          </a:solidFill>
                          <a:latin typeface="Arial"/>
                          <a:ea typeface="Calibri"/>
                        </a:rPr>
                        <a:t>TOXIFLAM </a:t>
                      </a:r>
                      <a:endParaRPr lang="en-US" sz="1200" dirty="0">
                        <a:latin typeface="Times New Roman"/>
                        <a:ea typeface="Calibri"/>
                      </a:endParaRPr>
                    </a:p>
                    <a:p>
                      <a:pPr marL="0" marR="0" algn="l">
                        <a:spcBef>
                          <a:spcPts val="0"/>
                        </a:spcBef>
                        <a:spcAft>
                          <a:spcPts val="600"/>
                        </a:spcAft>
                      </a:pPr>
                      <a:endParaRPr lang="en-GB" sz="1000" b="1" dirty="0" smtClean="0">
                        <a:solidFill>
                          <a:srgbClr val="000000"/>
                        </a:solidFill>
                        <a:latin typeface="Arial"/>
                        <a:ea typeface="Calibri"/>
                      </a:endParaRPr>
                    </a:p>
                    <a:p>
                      <a:pPr marL="0" marR="0" algn="l">
                        <a:spcBef>
                          <a:spcPts val="0"/>
                        </a:spcBef>
                        <a:spcAft>
                          <a:spcPts val="600"/>
                        </a:spcAft>
                      </a:pPr>
                      <a:r>
                        <a:rPr lang="en-GB" sz="1000" b="1" dirty="0" smtClean="0">
                          <a:solidFill>
                            <a:srgbClr val="000000"/>
                          </a:solidFill>
                          <a:latin typeface="Arial"/>
                          <a:ea typeface="Calibri"/>
                        </a:rPr>
                        <a:t>Manufactured </a:t>
                      </a:r>
                      <a:r>
                        <a:rPr lang="en-GB" sz="1000" b="1" dirty="0">
                          <a:solidFill>
                            <a:srgbClr val="000000"/>
                          </a:solidFill>
                          <a:latin typeface="Arial"/>
                          <a:ea typeface="Calibri"/>
                        </a:rPr>
                        <a:t>by</a:t>
                      </a:r>
                      <a:endParaRPr lang="en-US" sz="1200" dirty="0">
                        <a:latin typeface="Times New Roman"/>
                        <a:ea typeface="Calibri"/>
                      </a:endParaRPr>
                    </a:p>
                    <a:p>
                      <a:pPr marL="0" marR="0" indent="0" algn="l" defTabSz="914400" rtl="0" eaLnBrk="1" fontAlgn="auto" latinLnBrk="0" hangingPunct="1">
                        <a:lnSpc>
                          <a:spcPct val="100000"/>
                        </a:lnSpc>
                        <a:spcBef>
                          <a:spcPts val="0"/>
                        </a:spcBef>
                        <a:spcAft>
                          <a:spcPts val="600"/>
                        </a:spcAft>
                        <a:buClrTx/>
                        <a:buSzTx/>
                        <a:buFontTx/>
                        <a:buNone/>
                        <a:tabLst/>
                        <a:defRPr/>
                      </a:pPr>
                      <a:r>
                        <a:rPr lang="en-GB" sz="1000" dirty="0" err="1" smtClean="0">
                          <a:latin typeface="Arial"/>
                          <a:ea typeface="Times New Roman"/>
                        </a:rPr>
                        <a:t>Compa</a:t>
                      </a:r>
                      <a:r>
                        <a:rPr lang="en-GB" sz="1000" dirty="0" smtClean="0">
                          <a:latin typeface="Arial"/>
                          <a:ea typeface="Times New Roman"/>
                        </a:rPr>
                        <a:t> , </a:t>
                      </a:r>
                      <a:endParaRPr lang="en-US" sz="1200" dirty="0">
                        <a:latin typeface="Times New Roman"/>
                        <a:ea typeface="Calibri"/>
                      </a:endParaRPr>
                    </a:p>
                    <a:p>
                      <a:r>
                        <a:rPr lang="en-GB" sz="1200" b="0" kern="1200" dirty="0" smtClean="0">
                          <a:solidFill>
                            <a:schemeClr val="tx1"/>
                          </a:solidFill>
                          <a:latin typeface="+mn-lt"/>
                          <a:ea typeface="+mn-ea"/>
                          <a:cs typeface="+mn-cs"/>
                        </a:rPr>
                        <a:t>Company X  Y Z</a:t>
                      </a:r>
                      <a:endParaRPr lang="en-US"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Alphabet Street</a:t>
                      </a:r>
                      <a:endParaRPr lang="en-US"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Number Town</a:t>
                      </a:r>
                      <a:endParaRPr lang="en-US"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Code ABCD</a:t>
                      </a:r>
                      <a:endParaRPr lang="en-US"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Phone: +353 1 0000000</a:t>
                      </a:r>
                      <a:endParaRPr lang="en-US" sz="1200" dirty="0" smtClean="0">
                        <a:solidFill>
                          <a:schemeClr val="tx1"/>
                        </a:solidFill>
                      </a:endParaRPr>
                    </a:p>
                    <a:p>
                      <a:pPr marL="0" marR="0" algn="l">
                        <a:spcBef>
                          <a:spcPts val="0"/>
                        </a:spcBef>
                        <a:spcAft>
                          <a:spcPts val="600"/>
                        </a:spcAft>
                      </a:pPr>
                      <a:endParaRPr lang="en-US" sz="1200" dirty="0">
                        <a:latin typeface="Times New Roman"/>
                        <a:ea typeface="Calibri"/>
                      </a:endParaRPr>
                    </a:p>
                    <a:p>
                      <a:pPr marL="0" marR="0" algn="l">
                        <a:spcBef>
                          <a:spcPts val="0"/>
                        </a:spcBef>
                        <a:spcAft>
                          <a:spcPts val="600"/>
                        </a:spcAft>
                      </a:pPr>
                      <a:r>
                        <a:rPr lang="en-GB" sz="1000" dirty="0" smtClean="0">
                          <a:latin typeface="Arial"/>
                          <a:ea typeface="Times New Roman"/>
                        </a:rPr>
                        <a:t>9</a:t>
                      </a:r>
                      <a:endParaRPr lang="en-US" sz="1200" dirty="0">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endParaRPr lang="en-US" sz="1200" dirty="0">
                        <a:latin typeface="Times New Roman"/>
                        <a:ea typeface="Calibri"/>
                      </a:endParaRPr>
                    </a:p>
                    <a:p>
                      <a:pPr marL="0" marR="0" algn="ctr">
                        <a:spcBef>
                          <a:spcPts val="0"/>
                        </a:spcBef>
                        <a:spcAft>
                          <a:spcPts val="600"/>
                        </a:spcAft>
                      </a:pPr>
                      <a:endParaRPr lang="en-GB" sz="1400" dirty="0" smtClean="0">
                        <a:solidFill>
                          <a:srgbClr val="000000"/>
                        </a:solidFill>
                        <a:latin typeface="Arial"/>
                        <a:ea typeface="Calibri"/>
                      </a:endParaRPr>
                    </a:p>
                    <a:p>
                      <a:pPr marL="0" marR="0" algn="ctr">
                        <a:spcBef>
                          <a:spcPts val="0"/>
                        </a:spcBef>
                        <a:spcAft>
                          <a:spcPts val="600"/>
                        </a:spcAft>
                      </a:pPr>
                      <a:endParaRPr lang="en-GB" sz="1400" dirty="0" smtClean="0">
                        <a:solidFill>
                          <a:srgbClr val="000000"/>
                        </a:solidFill>
                        <a:latin typeface="Arial"/>
                        <a:ea typeface="Calibri"/>
                      </a:endParaRPr>
                    </a:p>
                    <a:p>
                      <a:pPr marL="0" marR="0" algn="ctr">
                        <a:spcBef>
                          <a:spcPts val="0"/>
                        </a:spcBef>
                        <a:spcAft>
                          <a:spcPts val="600"/>
                        </a:spcAft>
                      </a:pPr>
                      <a:endParaRPr lang="en-GB" sz="1400" dirty="0" smtClean="0">
                        <a:solidFill>
                          <a:srgbClr val="000000"/>
                        </a:solidFill>
                        <a:latin typeface="Arial"/>
                        <a:ea typeface="Calibri"/>
                      </a:endParaRPr>
                    </a:p>
                    <a:p>
                      <a:pPr marL="0" marR="0" algn="ctr">
                        <a:spcBef>
                          <a:spcPts val="0"/>
                        </a:spcBef>
                        <a:spcAft>
                          <a:spcPts val="600"/>
                        </a:spcAft>
                      </a:pPr>
                      <a:r>
                        <a:rPr lang="en-GB" sz="1400" b="1" dirty="0" smtClean="0">
                          <a:solidFill>
                            <a:srgbClr val="000000"/>
                          </a:solidFill>
                          <a:latin typeface="Arial"/>
                          <a:ea typeface="Calibri"/>
                        </a:rPr>
                        <a:t>Danger</a:t>
                      </a:r>
                      <a:r>
                        <a:rPr lang="en-GB" sz="900" b="1" dirty="0" smtClean="0">
                          <a:solidFill>
                            <a:srgbClr val="000000"/>
                          </a:solidFill>
                          <a:latin typeface="Arial"/>
                          <a:ea typeface="Calibri"/>
                        </a:rPr>
                        <a:t> </a:t>
                      </a:r>
                      <a:endParaRPr lang="en-US" sz="1200" b="1" dirty="0">
                        <a:latin typeface="Times New Roman"/>
                        <a:ea typeface="Calibri"/>
                      </a:endParaRPr>
                    </a:p>
                    <a:p>
                      <a:pPr marL="0" marR="0" algn="just">
                        <a:spcBef>
                          <a:spcPts val="0"/>
                        </a:spcBef>
                        <a:spcAft>
                          <a:spcPts val="600"/>
                        </a:spcAft>
                      </a:pPr>
                      <a:r>
                        <a:rPr lang="en-GB" sz="1000" b="1" dirty="0" smtClean="0">
                          <a:solidFill>
                            <a:srgbClr val="000000"/>
                          </a:solidFill>
                          <a:latin typeface="Arial"/>
                          <a:ea typeface="Calibri"/>
                        </a:rPr>
                        <a:t>Highly Flammable liquid. Causes skin irritation. May cause respiratory irritation May cause damage to liver, testis through prolonged or repeated exposure May be fatal if swallowed and enters airways. Very toxic to aquatic life Very toxic to aquatic life with long lasting effects.</a:t>
                      </a:r>
                      <a:r>
                        <a:rPr lang="en-GB" sz="1000" b="1" dirty="0" smtClean="0">
                          <a:latin typeface="Arial"/>
                          <a:ea typeface="Calibri"/>
                        </a:rPr>
                        <a:t> </a:t>
                      </a:r>
                      <a:endParaRPr lang="en-GB" sz="900" b="1" dirty="0" smtClean="0">
                        <a:solidFill>
                          <a:schemeClr val="tx1"/>
                        </a:solidFill>
                        <a:latin typeface="Arial"/>
                        <a:ea typeface="Calibri"/>
                      </a:endParaRPr>
                    </a:p>
                    <a:p>
                      <a:pPr marL="0" marR="0" indent="0" algn="just" defTabSz="914400" rtl="0" eaLnBrk="1" fontAlgn="auto" latinLnBrk="0" hangingPunct="1">
                        <a:lnSpc>
                          <a:spcPct val="100000"/>
                        </a:lnSpc>
                        <a:spcBef>
                          <a:spcPts val="0"/>
                        </a:spcBef>
                        <a:spcAft>
                          <a:spcPts val="600"/>
                        </a:spcAft>
                        <a:buClrTx/>
                        <a:buSzTx/>
                        <a:buFontTx/>
                        <a:buNone/>
                        <a:tabLst/>
                        <a:defRPr/>
                      </a:pPr>
                      <a:r>
                        <a:rPr lang="en-GB" sz="900" b="1" kern="1200" dirty="0" smtClean="0">
                          <a:solidFill>
                            <a:schemeClr val="tx1"/>
                          </a:solidFill>
                          <a:latin typeface="+mn-lt"/>
                          <a:ea typeface="+mn-ea"/>
                          <a:cs typeface="+mn-cs"/>
                        </a:rPr>
                        <a:t>Keep out of reach of children. Keep away from heat/sparks/open flames/hot surfaces. No smoking. Wash hands thoroughly after handling. Use only outdoors or in a well-ventilated area. Wear protective gloves/protective clothing/eye protection/face protection </a:t>
                      </a:r>
                      <a:endParaRPr lang="en-US" sz="900" b="1" kern="1200" dirty="0" smtClean="0">
                        <a:solidFill>
                          <a:schemeClr val="tx1"/>
                        </a:solidFill>
                        <a:latin typeface="+mn-lt"/>
                        <a:ea typeface="+mn-ea"/>
                        <a:cs typeface="+mn-cs"/>
                      </a:endParaRPr>
                    </a:p>
                    <a:p>
                      <a:pPr marL="0" marR="0" algn="just">
                        <a:spcBef>
                          <a:spcPts val="0"/>
                        </a:spcBef>
                        <a:spcAft>
                          <a:spcPts val="600"/>
                        </a:spcAft>
                      </a:pPr>
                      <a:endParaRPr lang="en-GB" sz="900" dirty="0" smtClean="0">
                        <a:solidFill>
                          <a:schemeClr val="tx1"/>
                        </a:solidFill>
                        <a:latin typeface="Arial"/>
                        <a:ea typeface="Calibri"/>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endParaRPr lang="en-GB" sz="1200" dirty="0">
                        <a:latin typeface="Times New Roman"/>
                        <a:ea typeface="Calibri"/>
                      </a:endParaRPr>
                    </a:p>
                    <a:p>
                      <a:pPr marL="0" marR="0" algn="ctr">
                        <a:spcBef>
                          <a:spcPts val="0"/>
                        </a:spcBef>
                        <a:spcAft>
                          <a:spcPts val="600"/>
                        </a:spcAft>
                      </a:pPr>
                      <a:r>
                        <a:rPr lang="en-US" sz="1000" dirty="0">
                          <a:latin typeface="Calibri"/>
                        </a:rPr>
                        <a:t/>
                      </a:r>
                      <a:br>
                        <a:rPr lang="en-US" sz="1000" dirty="0">
                          <a:latin typeface="Calibri"/>
                        </a:rPr>
                      </a:br>
                      <a:endParaRPr lang="en-US" sz="1200" dirty="0">
                        <a:latin typeface="Times New Roman"/>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endParaRPr lang="en-GB" sz="1000" b="1" dirty="0" smtClean="0">
                        <a:solidFill>
                          <a:srgbClr val="000000"/>
                        </a:solidFill>
                        <a:latin typeface="Arial"/>
                        <a:ea typeface="Calibri"/>
                      </a:endParaRPr>
                    </a:p>
                    <a:p>
                      <a:pPr marL="0" marR="0" algn="ctr">
                        <a:spcBef>
                          <a:spcPts val="0"/>
                        </a:spcBef>
                        <a:spcAft>
                          <a:spcPts val="600"/>
                        </a:spcAft>
                      </a:pPr>
                      <a:r>
                        <a:rPr lang="en-GB" sz="1000" b="1" dirty="0" smtClean="0">
                          <a:solidFill>
                            <a:srgbClr val="000000"/>
                          </a:solidFill>
                          <a:latin typeface="Arial"/>
                          <a:ea typeface="Calibri"/>
                        </a:rPr>
                        <a:t>UN9999 </a:t>
                      </a:r>
                      <a:r>
                        <a:rPr lang="en-GB" sz="1000" b="1" dirty="0">
                          <a:solidFill>
                            <a:srgbClr val="000000"/>
                          </a:solidFill>
                          <a:latin typeface="Arial"/>
                          <a:ea typeface="Calibri"/>
                        </a:rPr>
                        <a:t>&amp; </a:t>
                      </a:r>
                      <a:endParaRPr lang="en-US" sz="1200" dirty="0">
                        <a:latin typeface="Times New Roman"/>
                        <a:ea typeface="Calibri"/>
                      </a:endParaRPr>
                    </a:p>
                    <a:p>
                      <a:pPr marL="0" marR="0" algn="ctr">
                        <a:spcBef>
                          <a:spcPts val="0"/>
                        </a:spcBef>
                        <a:spcAft>
                          <a:spcPts val="600"/>
                        </a:spcAft>
                      </a:pPr>
                      <a:r>
                        <a:rPr lang="en-GB" sz="1000" b="1" dirty="0" smtClean="0">
                          <a:solidFill>
                            <a:srgbClr val="000000"/>
                          </a:solidFill>
                          <a:latin typeface="Arial"/>
                          <a:ea typeface="Calibri"/>
                        </a:rPr>
                        <a:t>Proper </a:t>
                      </a:r>
                      <a:r>
                        <a:rPr lang="en-GB" sz="1000" b="1" dirty="0">
                          <a:solidFill>
                            <a:srgbClr val="000000"/>
                          </a:solidFill>
                          <a:latin typeface="Arial"/>
                          <a:ea typeface="Calibri"/>
                        </a:rPr>
                        <a:t>Shipping Name</a:t>
                      </a:r>
                      <a:endParaRPr lang="en-US" sz="1200" dirty="0">
                        <a:latin typeface="Times New Roman"/>
                        <a:ea typeface="Calibri"/>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097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1500188"/>
            <a:ext cx="84296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3" descr="http://www.geocities.jp/jica_dosh_ghs_msds/exclama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1500188"/>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3" descr="TDG Flam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188" y="1357313"/>
            <a:ext cx="17145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4" descr="TDG Skull 6-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2188" y="2714625"/>
            <a:ext cx="1643062"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8" descr="GHS Environment"/>
          <p:cNvPicPr>
            <a:picLocks noChangeAspect="1" noChangeArrowheads="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6143625" y="4143375"/>
            <a:ext cx="14287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85750" y="1785938"/>
            <a:ext cx="1214438"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Product Identifier</a:t>
            </a:r>
          </a:p>
        </p:txBody>
      </p:sp>
      <p:cxnSp>
        <p:nvCxnSpPr>
          <p:cNvPr id="11" name="Straight Arrow Connector 10"/>
          <p:cNvCxnSpPr>
            <a:stCxn id="9" idx="3"/>
          </p:cNvCxnSpPr>
          <p:nvPr/>
        </p:nvCxnSpPr>
        <p:spPr>
          <a:xfrm flipV="1">
            <a:off x="1500188" y="1714500"/>
            <a:ext cx="857250" cy="39211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 name="Rectangle 11"/>
          <p:cNvSpPr/>
          <p:nvPr/>
        </p:nvSpPr>
        <p:spPr>
          <a:xfrm>
            <a:off x="357188" y="3000375"/>
            <a:ext cx="1071562" cy="642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Supplier Details </a:t>
            </a:r>
          </a:p>
        </p:txBody>
      </p:sp>
      <p:cxnSp>
        <p:nvCxnSpPr>
          <p:cNvPr id="14" name="Straight Arrow Connector 13"/>
          <p:cNvCxnSpPr>
            <a:stCxn id="12" idx="3"/>
          </p:cNvCxnSpPr>
          <p:nvPr/>
        </p:nvCxnSpPr>
        <p:spPr>
          <a:xfrm flipV="1">
            <a:off x="1428750" y="3143250"/>
            <a:ext cx="428625" cy="177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 name="Rectangle 14"/>
          <p:cNvSpPr/>
          <p:nvPr/>
        </p:nvSpPr>
        <p:spPr>
          <a:xfrm>
            <a:off x="214313" y="4714875"/>
            <a:ext cx="1428750"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Space for supplemental information</a:t>
            </a:r>
          </a:p>
        </p:txBody>
      </p:sp>
      <p:cxnSp>
        <p:nvCxnSpPr>
          <p:cNvPr id="17" name="Straight Arrow Connector 16"/>
          <p:cNvCxnSpPr>
            <a:stCxn id="15" idx="3"/>
          </p:cNvCxnSpPr>
          <p:nvPr/>
        </p:nvCxnSpPr>
        <p:spPr>
          <a:xfrm flipV="1">
            <a:off x="1643063" y="4859338"/>
            <a:ext cx="1143000" cy="212725"/>
          </a:xfrm>
          <a:prstGeom prst="straightConnector1">
            <a:avLst/>
          </a:prstGeom>
          <a:ln>
            <a:headEnd type="triangle"/>
            <a:tailEnd type="oval"/>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7786688" y="3643313"/>
            <a:ext cx="1357312" cy="785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Transport Information</a:t>
            </a:r>
          </a:p>
        </p:txBody>
      </p:sp>
      <p:cxnSp>
        <p:nvCxnSpPr>
          <p:cNvPr id="21" name="Straight Arrow Connector 20"/>
          <p:cNvCxnSpPr>
            <a:stCxn id="19" idx="1"/>
          </p:cNvCxnSpPr>
          <p:nvPr/>
        </p:nvCxnSpPr>
        <p:spPr>
          <a:xfrm rot="10800000">
            <a:off x="7286625" y="3857625"/>
            <a:ext cx="500063" cy="1793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a:stCxn id="19" idx="1"/>
          </p:cNvCxnSpPr>
          <p:nvPr/>
        </p:nvCxnSpPr>
        <p:spPr>
          <a:xfrm rot="10800000" flipV="1">
            <a:off x="7572375" y="4037013"/>
            <a:ext cx="214313" cy="3921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8698" name="TextBox 34"/>
          <p:cNvSpPr txBox="1">
            <a:spLocks noChangeArrowheads="1"/>
          </p:cNvSpPr>
          <p:nvPr/>
        </p:nvSpPr>
        <p:spPr bwMode="auto">
          <a:xfrm>
            <a:off x="1000125" y="428625"/>
            <a:ext cx="8143875" cy="584775"/>
          </a:xfrm>
          <a:prstGeom prst="rect">
            <a:avLst/>
          </a:prstGeom>
          <a:noFill/>
          <a:ln w="9525">
            <a:noFill/>
            <a:miter lim="800000"/>
            <a:headEnd/>
            <a:tailEnd/>
          </a:ln>
        </p:spPr>
        <p:txBody>
          <a:bodyPr>
            <a:spAutoFit/>
          </a:bodyPr>
          <a:lstStyle/>
          <a:p>
            <a:pPr algn="ctr">
              <a:tabLst>
                <a:tab pos="1343025" algn="l"/>
              </a:tabLst>
              <a:defRPr/>
            </a:pPr>
            <a:r>
              <a:rPr lang="en-US" sz="3200" dirty="0" smtClean="0">
                <a:solidFill>
                  <a:srgbClr val="F5521F"/>
                </a:solidFill>
                <a:latin typeface="Arial" panose="020B0604020202020204" pitchFamily="34" charset="0"/>
                <a:cs typeface="Arial" panose="020B0604020202020204" pitchFamily="34" charset="0"/>
              </a:rPr>
              <a:t>Supply &amp; transport labelling</a:t>
            </a:r>
            <a:endParaRPr lang="en-US" sz="3200" dirty="0">
              <a:solidFill>
                <a:srgbClr val="F5521F"/>
              </a:solidFill>
              <a:latin typeface="Arial" panose="020B0604020202020204" pitchFamily="34" charset="0"/>
              <a:cs typeface="Arial" panose="020B0604020202020204" pitchFamily="34" charset="0"/>
            </a:endParaRPr>
          </a:p>
        </p:txBody>
      </p:sp>
      <p:sp>
        <p:nvSpPr>
          <p:cNvPr id="36" name="Rectangle 35"/>
          <p:cNvSpPr/>
          <p:nvPr/>
        </p:nvSpPr>
        <p:spPr>
          <a:xfrm>
            <a:off x="7929563" y="2286000"/>
            <a:ext cx="1214437"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GHS pictogram</a:t>
            </a:r>
          </a:p>
        </p:txBody>
      </p:sp>
      <p:cxnSp>
        <p:nvCxnSpPr>
          <p:cNvPr id="38" name="Straight Arrow Connector 37"/>
          <p:cNvCxnSpPr/>
          <p:nvPr/>
        </p:nvCxnSpPr>
        <p:spPr>
          <a:xfrm rot="10800000">
            <a:off x="5643563" y="2214563"/>
            <a:ext cx="2214562" cy="3571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1" name="Rectangle 40"/>
          <p:cNvSpPr/>
          <p:nvPr/>
        </p:nvSpPr>
        <p:spPr>
          <a:xfrm>
            <a:off x="214313" y="4000500"/>
            <a:ext cx="1557337"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Signal word</a:t>
            </a:r>
          </a:p>
        </p:txBody>
      </p:sp>
      <p:cxnSp>
        <p:nvCxnSpPr>
          <p:cNvPr id="43" name="Straight Arrow Connector 42"/>
          <p:cNvCxnSpPr/>
          <p:nvPr/>
        </p:nvCxnSpPr>
        <p:spPr>
          <a:xfrm flipV="1">
            <a:off x="1785938" y="2571750"/>
            <a:ext cx="2714625" cy="17145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302043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Supply &amp; transport labels</a:t>
            </a:r>
            <a:endParaRPr lang="en-IE" sz="4000" b="0" dirty="0"/>
          </a:p>
        </p:txBody>
      </p:sp>
      <p:pic>
        <p:nvPicPr>
          <p:cNvPr id="4" name="Picture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6056" y="2492896"/>
            <a:ext cx="3312368"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348880"/>
            <a:ext cx="2952328" cy="266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75656" y="1700809"/>
            <a:ext cx="5382344" cy="369332"/>
          </a:xfrm>
          <a:prstGeom prst="rect">
            <a:avLst/>
          </a:prstGeom>
        </p:spPr>
        <p:txBody>
          <a:bodyPr wrap="square">
            <a:spAutoFit/>
          </a:bodyPr>
          <a:lstStyle/>
          <a:p>
            <a:r>
              <a:rPr lang="en-IE" dirty="0"/>
              <a:t>Supply and transport labels can </a:t>
            </a:r>
            <a:r>
              <a:rPr lang="en-IE" dirty="0" smtClean="0"/>
              <a:t>be combined </a:t>
            </a:r>
            <a:endParaRPr lang="en-IE" dirty="0"/>
          </a:p>
        </p:txBody>
      </p:sp>
    </p:spTree>
    <p:extLst>
      <p:ext uri="{BB962C8B-B14F-4D97-AF65-F5344CB8AC3E}">
        <p14:creationId xmlns:p14="http://schemas.microsoft.com/office/powerpoint/2010/main" val="4885658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Supply &amp; transport labels</a:t>
            </a:r>
            <a:endParaRPr lang="en-IE" sz="4000" b="0" dirty="0"/>
          </a:p>
        </p:txBody>
      </p:sp>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492896"/>
            <a:ext cx="3324274"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p:txBody>
          <a:bodyPr/>
          <a:lstStyle/>
          <a:p>
            <a:r>
              <a:rPr lang="en-IE" dirty="0" smtClean="0"/>
              <a:t>Supply and transport labels can remain separate </a:t>
            </a:r>
            <a:endParaRPr lang="en-IE"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492896"/>
            <a:ext cx="244827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1604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Supply &amp; transport labelling </a:t>
            </a:r>
            <a:endParaRPr lang="en-IE" sz="4000" b="0"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3289102"/>
            <a:ext cx="3714591" cy="283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496" y="3284984"/>
            <a:ext cx="3240360" cy="256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27584" y="2276872"/>
            <a:ext cx="8136904" cy="923330"/>
          </a:xfrm>
          <a:prstGeom prst="rect">
            <a:avLst/>
          </a:prstGeom>
          <a:noFill/>
        </p:spPr>
        <p:txBody>
          <a:bodyPr wrap="square" rtlCol="0">
            <a:spAutoFit/>
          </a:bodyPr>
          <a:lstStyle/>
          <a:p>
            <a:r>
              <a:rPr lang="en-IE" dirty="0" smtClean="0"/>
              <a:t>Issue arising with supply and transport labels  being addressed by GHS</a:t>
            </a:r>
          </a:p>
          <a:p>
            <a:r>
              <a:rPr lang="en-IE" dirty="0" smtClean="0"/>
              <a:t>CLP pictograms  cannot be used on their own on transport containers  </a:t>
            </a:r>
          </a:p>
          <a:p>
            <a:r>
              <a:rPr lang="en-IE" dirty="0" smtClean="0"/>
              <a:t> </a:t>
            </a:r>
            <a:endParaRPr lang="en-IE" dirty="0"/>
          </a:p>
        </p:txBody>
      </p:sp>
    </p:spTree>
    <p:extLst>
      <p:ext uri="{BB962C8B-B14F-4D97-AF65-F5344CB8AC3E}">
        <p14:creationId xmlns:p14="http://schemas.microsoft.com/office/powerpoint/2010/main" val="3850283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a:bodyPr>
          <a:lstStyle/>
          <a:p>
            <a:r>
              <a:rPr lang="en-GB" altLang="en-US" sz="4000" b="0" dirty="0" smtClean="0"/>
              <a:t>Labelling transition</a:t>
            </a:r>
            <a:endParaRPr lang="en-US" altLang="en-US" sz="4000" b="0" dirty="0" smtClean="0"/>
          </a:p>
        </p:txBody>
      </p:sp>
      <p:sp>
        <p:nvSpPr>
          <p:cNvPr id="68611" name="Content Placeholder 2"/>
          <p:cNvSpPr>
            <a:spLocks noGrp="1"/>
          </p:cNvSpPr>
          <p:nvPr>
            <p:ph idx="1"/>
          </p:nvPr>
        </p:nvSpPr>
        <p:spPr>
          <a:xfrm>
            <a:off x="457200" y="1428750"/>
            <a:ext cx="8686800" cy="4697413"/>
          </a:xfrm>
        </p:spPr>
        <p:txBody>
          <a:bodyPr>
            <a:normAutofit lnSpcReduction="10000"/>
          </a:bodyPr>
          <a:lstStyle/>
          <a:p>
            <a:pPr>
              <a:defRPr/>
            </a:pPr>
            <a:r>
              <a:rPr lang="en-GB" sz="2400" dirty="0" smtClean="0">
                <a:cs typeface="Arial" pitchFamily="34" charset="0"/>
              </a:rPr>
              <a:t>Chemicals ‘on the shelf’ on 1</a:t>
            </a:r>
            <a:r>
              <a:rPr lang="en-GB" sz="2400" baseline="30000" dirty="0" smtClean="0">
                <a:cs typeface="Arial" pitchFamily="34" charset="0"/>
              </a:rPr>
              <a:t>st</a:t>
            </a:r>
            <a:r>
              <a:rPr lang="en-GB" sz="2400" dirty="0" smtClean="0">
                <a:cs typeface="Arial" pitchFamily="34" charset="0"/>
              </a:rPr>
              <a:t> June 2015 do not need to be relabelled and repackaged until 1</a:t>
            </a:r>
            <a:r>
              <a:rPr lang="en-GB" sz="2400" baseline="30000" dirty="0" smtClean="0">
                <a:cs typeface="Arial" pitchFamily="34" charset="0"/>
              </a:rPr>
              <a:t>st</a:t>
            </a:r>
            <a:r>
              <a:rPr lang="en-GB" sz="2400" dirty="0" smtClean="0">
                <a:cs typeface="Arial" pitchFamily="34" charset="0"/>
              </a:rPr>
              <a:t> June 2017</a:t>
            </a:r>
          </a:p>
          <a:p>
            <a:pPr marL="82800" indent="0">
              <a:buNone/>
              <a:defRPr/>
            </a:pPr>
            <a:endParaRPr lang="en-GB" sz="2400" dirty="0">
              <a:cs typeface="Arial" pitchFamily="34" charset="0"/>
            </a:endParaRPr>
          </a:p>
          <a:p>
            <a:endParaRPr lang="en-IE" sz="2400" b="1" dirty="0" smtClean="0"/>
          </a:p>
          <a:p>
            <a:endParaRPr lang="en-IE" sz="2400" b="1" dirty="0" smtClean="0"/>
          </a:p>
          <a:p>
            <a:endParaRPr lang="en-IE" sz="2400" dirty="0"/>
          </a:p>
          <a:p>
            <a:pPr marL="82800" indent="0">
              <a:buNone/>
            </a:pPr>
            <a:r>
              <a:rPr lang="en-IE" sz="2400" dirty="0" smtClean="0"/>
              <a:t>                     1 </a:t>
            </a:r>
            <a:r>
              <a:rPr lang="en-IE" sz="2400" dirty="0"/>
              <a:t>June 2015 </a:t>
            </a:r>
            <a:r>
              <a:rPr lang="en-IE" sz="2400" dirty="0" smtClean="0"/>
              <a:t>                 1 June 2017</a:t>
            </a:r>
          </a:p>
          <a:p>
            <a:pPr marL="82800" indent="0">
              <a:buNone/>
            </a:pPr>
            <a:r>
              <a:rPr lang="en-IE" sz="2400" dirty="0"/>
              <a:t> </a:t>
            </a:r>
            <a:r>
              <a:rPr lang="en-IE" sz="2400" dirty="0" smtClean="0"/>
              <a:t>                 CLP  for mixtures       Transition </a:t>
            </a:r>
            <a:r>
              <a:rPr lang="en-IE" sz="2400" dirty="0"/>
              <a:t>period</a:t>
            </a:r>
            <a:r>
              <a:rPr lang="en-IE" sz="2400" dirty="0" smtClean="0"/>
              <a:t> </a:t>
            </a:r>
          </a:p>
          <a:p>
            <a:pPr marL="82800" indent="0">
              <a:buNone/>
            </a:pPr>
            <a:r>
              <a:rPr lang="en-IE" sz="2400" dirty="0" smtClean="0"/>
              <a:t>                           </a:t>
            </a:r>
            <a:r>
              <a:rPr lang="en-IE" sz="2400" dirty="0"/>
              <a:t>in force </a:t>
            </a:r>
            <a:r>
              <a:rPr lang="en-IE" sz="2400" dirty="0" smtClean="0"/>
              <a:t>              for </a:t>
            </a:r>
            <a:r>
              <a:rPr lang="en-IE" sz="2400" dirty="0"/>
              <a:t>mixtures ends </a:t>
            </a:r>
            <a:endParaRPr lang="en-GB" sz="2400" dirty="0">
              <a:cs typeface="Arial" pitchFamily="34" charset="0"/>
            </a:endParaRPr>
          </a:p>
          <a:p>
            <a:pPr marL="82800" indent="0">
              <a:buNone/>
            </a:pPr>
            <a:r>
              <a:rPr lang="en-IE" sz="2400" dirty="0" smtClean="0"/>
              <a:t>                           </a:t>
            </a:r>
            <a:endParaRPr lang="en-IE" sz="2400" dirty="0"/>
          </a:p>
          <a:p>
            <a:pPr marL="82800" indent="0">
              <a:buNone/>
            </a:pPr>
            <a:r>
              <a:rPr lang="en-IE" sz="2400" dirty="0" smtClean="0"/>
              <a:t> </a:t>
            </a:r>
            <a:endParaRPr lang="en-IE" sz="2400" dirty="0"/>
          </a:p>
          <a:p>
            <a:pPr>
              <a:defRPr/>
            </a:pPr>
            <a:endParaRPr lang="en-GB" sz="2400" dirty="0" smtClean="0">
              <a:cs typeface="Arial" pitchFamily="34" charset="0"/>
            </a:endParaRPr>
          </a:p>
          <a:p>
            <a:pPr>
              <a:defRPr/>
            </a:pPr>
            <a:endParaRPr lang="en-US" sz="2400" dirty="0" smtClean="0"/>
          </a:p>
        </p:txBody>
      </p:sp>
      <p:sp>
        <p:nvSpPr>
          <p:cNvPr id="2" name="Right Arrow 1"/>
          <p:cNvSpPr/>
          <p:nvPr/>
        </p:nvSpPr>
        <p:spPr>
          <a:xfrm>
            <a:off x="2195736" y="2552328"/>
            <a:ext cx="4824536" cy="12241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3" name="Flowchart: Connector 2"/>
          <p:cNvSpPr/>
          <p:nvPr/>
        </p:nvSpPr>
        <p:spPr>
          <a:xfrm>
            <a:off x="3144044" y="2935796"/>
            <a:ext cx="457200" cy="457200"/>
          </a:xfrm>
          <a:prstGeom prst="flowChartConnector">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6" name="Flowchart: Connector 5"/>
          <p:cNvSpPr/>
          <p:nvPr/>
        </p:nvSpPr>
        <p:spPr>
          <a:xfrm>
            <a:off x="5220072" y="2928367"/>
            <a:ext cx="457200" cy="457200"/>
          </a:xfrm>
          <a:prstGeom prst="flowChartConnector">
            <a:avLst/>
          </a:prstGeom>
          <a:solidFill>
            <a:srgbClr val="FF000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2944292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a:bodyPr>
          <a:lstStyle/>
          <a:p>
            <a:r>
              <a:rPr lang="en-GB" altLang="en-US" sz="4000" b="0" dirty="0" smtClean="0"/>
              <a:t>Labelling transition</a:t>
            </a:r>
            <a:endParaRPr lang="en-US" altLang="en-US" sz="4000" b="0" dirty="0" smtClean="0"/>
          </a:p>
        </p:txBody>
      </p:sp>
      <p:sp>
        <p:nvSpPr>
          <p:cNvPr id="68611" name="Content Placeholder 2"/>
          <p:cNvSpPr>
            <a:spLocks noGrp="1"/>
          </p:cNvSpPr>
          <p:nvPr>
            <p:ph idx="1"/>
          </p:nvPr>
        </p:nvSpPr>
        <p:spPr>
          <a:xfrm>
            <a:off x="457200" y="1428750"/>
            <a:ext cx="8686800" cy="4697413"/>
          </a:xfrm>
        </p:spPr>
        <p:txBody>
          <a:bodyPr/>
          <a:lstStyle/>
          <a:p>
            <a:pPr>
              <a:defRPr/>
            </a:pPr>
            <a:r>
              <a:rPr lang="en-GB" sz="2400" dirty="0" smtClean="0">
                <a:cs typeface="Arial" pitchFamily="34" charset="0"/>
              </a:rPr>
              <a:t>Chemicals ‘on the shelf’ on 1</a:t>
            </a:r>
            <a:r>
              <a:rPr lang="en-GB" sz="2400" baseline="30000" dirty="0" smtClean="0">
                <a:cs typeface="Arial" pitchFamily="34" charset="0"/>
              </a:rPr>
              <a:t>st</a:t>
            </a:r>
            <a:r>
              <a:rPr lang="en-GB" sz="2400" dirty="0" smtClean="0">
                <a:cs typeface="Arial" pitchFamily="34" charset="0"/>
              </a:rPr>
              <a:t> June 2015 do not need to be relabelled and repackaged until 1</a:t>
            </a:r>
            <a:r>
              <a:rPr lang="en-GB" sz="2400" baseline="30000" dirty="0" smtClean="0">
                <a:cs typeface="Arial" pitchFamily="34" charset="0"/>
              </a:rPr>
              <a:t>st</a:t>
            </a:r>
            <a:r>
              <a:rPr lang="en-GB" sz="2400" dirty="0" smtClean="0">
                <a:cs typeface="Arial" pitchFamily="34" charset="0"/>
              </a:rPr>
              <a:t> June 2017..</a:t>
            </a:r>
          </a:p>
          <a:p>
            <a:pPr>
              <a:defRPr/>
            </a:pPr>
            <a:endParaRPr lang="en-GB" sz="2400" dirty="0" smtClean="0">
              <a:cs typeface="Arial" pitchFamily="34" charset="0"/>
            </a:endParaRPr>
          </a:p>
          <a:p>
            <a:pPr>
              <a:defRPr/>
            </a:pPr>
            <a:endParaRPr lang="en-GB" sz="2400" dirty="0" smtClean="0">
              <a:cs typeface="Arial" pitchFamily="34"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778783"/>
            <a:ext cx="2647950" cy="184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805310"/>
            <a:ext cx="22860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09900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a:bodyPr>
          <a:lstStyle/>
          <a:p>
            <a:r>
              <a:rPr lang="en-GB" altLang="en-US" sz="4000" b="0" dirty="0" smtClean="0"/>
              <a:t>Long life chemicals </a:t>
            </a:r>
            <a:endParaRPr lang="en-US" altLang="en-US" sz="4000" b="0" dirty="0" smtClean="0"/>
          </a:p>
        </p:txBody>
      </p:sp>
      <p:sp>
        <p:nvSpPr>
          <p:cNvPr id="68611" name="Content Placeholder 2"/>
          <p:cNvSpPr>
            <a:spLocks noGrp="1"/>
          </p:cNvSpPr>
          <p:nvPr>
            <p:ph idx="1"/>
          </p:nvPr>
        </p:nvSpPr>
        <p:spPr>
          <a:xfrm>
            <a:off x="457200" y="1428750"/>
            <a:ext cx="8686800" cy="4697413"/>
          </a:xfrm>
        </p:spPr>
        <p:txBody>
          <a:bodyPr/>
          <a:lstStyle/>
          <a:p>
            <a:pPr>
              <a:defRPr/>
            </a:pPr>
            <a:endParaRPr lang="en-GB" sz="2400" dirty="0" smtClean="0">
              <a:cs typeface="Arial" pitchFamily="34" charset="0"/>
            </a:endParaRPr>
          </a:p>
          <a:p>
            <a:pPr>
              <a:defRPr/>
            </a:pPr>
            <a:endParaRPr lang="en-GB" sz="2400" dirty="0" smtClean="0">
              <a:cs typeface="Arial" pitchFamily="34" charset="0"/>
            </a:endParaRPr>
          </a:p>
          <a:p>
            <a:pPr marL="168275" indent="-7938">
              <a:defRPr/>
            </a:pPr>
            <a:r>
              <a:rPr lang="en-GB" sz="2400" dirty="0" smtClean="0">
                <a:cs typeface="Arial" pitchFamily="34" charset="0"/>
              </a:rPr>
              <a:t>Long life chemicals in the workplace </a:t>
            </a:r>
          </a:p>
          <a:p>
            <a:pPr marL="168275" indent="-7938">
              <a:buNone/>
              <a:defRPr/>
            </a:pPr>
            <a:r>
              <a:rPr lang="en-GB" sz="2400" dirty="0" smtClean="0">
                <a:cs typeface="Arial" pitchFamily="34" charset="0"/>
              </a:rPr>
              <a:t>do not need to be relabelled  </a:t>
            </a:r>
            <a:r>
              <a:rPr lang="en-GB" sz="2400" b="1" u="sng" dirty="0" smtClean="0">
                <a:cs typeface="Arial" pitchFamily="34" charset="0"/>
              </a:rPr>
              <a:t>unless</a:t>
            </a:r>
            <a:r>
              <a:rPr lang="en-GB" sz="2400" dirty="0" smtClean="0">
                <a:cs typeface="Arial" pitchFamily="34" charset="0"/>
              </a:rPr>
              <a:t> a </a:t>
            </a:r>
          </a:p>
          <a:p>
            <a:pPr marL="168275" indent="-7938">
              <a:buNone/>
              <a:defRPr/>
            </a:pPr>
            <a:r>
              <a:rPr lang="en-GB" sz="2400" dirty="0" smtClean="0">
                <a:cs typeface="Arial" pitchFamily="34" charset="0"/>
              </a:rPr>
              <a:t>workplace </a:t>
            </a:r>
            <a:r>
              <a:rPr lang="en-GB" sz="2400" b="1" dirty="0" smtClean="0">
                <a:cs typeface="Arial" pitchFamily="34" charset="0"/>
              </a:rPr>
              <a:t>risk assessment </a:t>
            </a:r>
            <a:r>
              <a:rPr lang="en-GB" sz="2400" dirty="0" smtClean="0">
                <a:cs typeface="Arial" pitchFamily="34" charset="0"/>
              </a:rPr>
              <a:t>warrants it </a:t>
            </a:r>
          </a:p>
          <a:p>
            <a:pPr marL="168275" indent="-7938">
              <a:buNone/>
              <a:defRPr/>
            </a:pPr>
            <a:r>
              <a:rPr lang="en-GB" sz="2400" dirty="0" smtClean="0">
                <a:cs typeface="Arial" pitchFamily="34" charset="0"/>
              </a:rPr>
              <a:t>as they are not in the ‘supply chain’. </a:t>
            </a:r>
          </a:p>
          <a:p>
            <a:pPr marL="503237" indent="-342900">
              <a:defRPr/>
            </a:pPr>
            <a:r>
              <a:rPr lang="en-GB" sz="2400" dirty="0" smtClean="0">
                <a:cs typeface="Arial" pitchFamily="34" charset="0"/>
              </a:rPr>
              <a:t>They </a:t>
            </a:r>
            <a:r>
              <a:rPr lang="en-GB" sz="2400" b="1" dirty="0" smtClean="0">
                <a:cs typeface="Arial" pitchFamily="34" charset="0"/>
              </a:rPr>
              <a:t>are not </a:t>
            </a:r>
            <a:r>
              <a:rPr lang="en-GB" sz="2400" dirty="0" smtClean="0">
                <a:cs typeface="Arial" pitchFamily="34" charset="0"/>
              </a:rPr>
              <a:t>being placed on the market</a:t>
            </a:r>
          </a:p>
          <a:p>
            <a:pPr marL="82800" indent="0">
              <a:buNone/>
              <a:defRPr/>
            </a:pPr>
            <a:endParaRPr lang="en-GB" sz="2400" dirty="0" smtClean="0">
              <a:cs typeface="Arial" pitchFamily="34" charset="0"/>
            </a:endParaRPr>
          </a:p>
          <a:p>
            <a:pPr marL="0" indent="0">
              <a:buFontTx/>
              <a:buNone/>
              <a:defRPr/>
            </a:pPr>
            <a:endParaRPr lang="en-GB" sz="2400" dirty="0" smtClean="0">
              <a:cs typeface="Arial"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578" y="2060848"/>
            <a:ext cx="304800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108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0" dirty="0" smtClean="0"/>
              <a:t>Chemical Safety  </a:t>
            </a:r>
            <a:endParaRPr lang="en-GB" sz="4000"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049784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3779912" y="3361670"/>
            <a:ext cx="1512168"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t>Chemical safety </a:t>
            </a:r>
            <a:endParaRPr lang="en-GB" b="1" dirty="0"/>
          </a:p>
        </p:txBody>
      </p:sp>
    </p:spTree>
    <p:extLst>
      <p:ext uri="{BB962C8B-B14F-4D97-AF65-F5344CB8AC3E}">
        <p14:creationId xmlns:p14="http://schemas.microsoft.com/office/powerpoint/2010/main" val="8057341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a:bodyPr>
          <a:lstStyle/>
          <a:p>
            <a:r>
              <a:rPr lang="en-GB" altLang="en-US" sz="4000" b="0" dirty="0" smtClean="0"/>
              <a:t>Decanted chemicals </a:t>
            </a:r>
            <a:endParaRPr lang="en-US" altLang="en-US" sz="4000" b="0" dirty="0" smtClean="0"/>
          </a:p>
        </p:txBody>
      </p:sp>
      <p:sp>
        <p:nvSpPr>
          <p:cNvPr id="68611" name="Content Placeholder 2"/>
          <p:cNvSpPr>
            <a:spLocks noGrp="1"/>
          </p:cNvSpPr>
          <p:nvPr>
            <p:ph idx="1"/>
          </p:nvPr>
        </p:nvSpPr>
        <p:spPr>
          <a:xfrm>
            <a:off x="457200" y="1428750"/>
            <a:ext cx="8686800" cy="4697413"/>
          </a:xfrm>
        </p:spPr>
        <p:txBody>
          <a:bodyPr>
            <a:normAutofit fontScale="92500" lnSpcReduction="20000"/>
          </a:bodyPr>
          <a:lstStyle/>
          <a:p>
            <a:pPr marL="0" indent="0">
              <a:buFontTx/>
              <a:buNone/>
              <a:defRPr/>
            </a:pPr>
            <a:endParaRPr lang="en-GB" sz="2400" dirty="0" smtClean="0">
              <a:cs typeface="Arial" pitchFamily="34" charset="0"/>
            </a:endParaRPr>
          </a:p>
          <a:p>
            <a:pPr>
              <a:defRPr/>
            </a:pPr>
            <a:r>
              <a:rPr lang="en-GB" sz="2600" dirty="0" smtClean="0">
                <a:cs typeface="Arial" pitchFamily="34" charset="0"/>
              </a:rPr>
              <a:t>Decanted laboratory chemicals </a:t>
            </a:r>
          </a:p>
          <a:p>
            <a:pPr lvl="1">
              <a:defRPr/>
            </a:pPr>
            <a:endParaRPr lang="en-GB" sz="2600" dirty="0" smtClean="0">
              <a:solidFill>
                <a:schemeClr val="tx2"/>
              </a:solidFill>
              <a:cs typeface="Arial" pitchFamily="34" charset="0"/>
            </a:endParaRPr>
          </a:p>
          <a:p>
            <a:pPr lvl="1">
              <a:defRPr/>
            </a:pPr>
            <a:endParaRPr lang="en-GB" sz="2600" dirty="0">
              <a:solidFill>
                <a:schemeClr val="tx2"/>
              </a:solidFill>
              <a:cs typeface="Arial" pitchFamily="34" charset="0"/>
            </a:endParaRPr>
          </a:p>
          <a:p>
            <a:pPr lvl="1">
              <a:defRPr/>
            </a:pPr>
            <a:endParaRPr lang="en-GB" sz="2600" dirty="0" smtClean="0">
              <a:solidFill>
                <a:schemeClr val="tx2"/>
              </a:solidFill>
              <a:cs typeface="Arial" pitchFamily="34" charset="0"/>
            </a:endParaRPr>
          </a:p>
          <a:p>
            <a:pPr lvl="1">
              <a:defRPr/>
            </a:pPr>
            <a:endParaRPr lang="en-GB" sz="2600" dirty="0">
              <a:solidFill>
                <a:schemeClr val="tx2"/>
              </a:solidFill>
              <a:cs typeface="Arial" pitchFamily="34" charset="0"/>
            </a:endParaRPr>
          </a:p>
          <a:p>
            <a:pPr lvl="1">
              <a:defRPr/>
            </a:pPr>
            <a:endParaRPr lang="en-GB" sz="2600" dirty="0" smtClean="0">
              <a:solidFill>
                <a:schemeClr val="tx2"/>
              </a:solidFill>
              <a:cs typeface="Arial" pitchFamily="34" charset="0"/>
            </a:endParaRPr>
          </a:p>
          <a:p>
            <a:pPr lvl="1">
              <a:defRPr/>
            </a:pPr>
            <a:r>
              <a:rPr lang="en-GB" sz="2800" dirty="0" smtClean="0">
                <a:cs typeface="Arial" pitchFamily="34" charset="0"/>
              </a:rPr>
              <a:t>Decanted workplace chemicals </a:t>
            </a:r>
          </a:p>
          <a:p>
            <a:pPr marL="82800" indent="0">
              <a:buNone/>
              <a:defRPr/>
            </a:pPr>
            <a:endParaRPr lang="en-GB" sz="2600" dirty="0" smtClean="0">
              <a:solidFill>
                <a:schemeClr val="tx2"/>
              </a:solidFill>
              <a:cs typeface="Arial" pitchFamily="34" charset="0"/>
            </a:endParaRPr>
          </a:p>
          <a:p>
            <a:pPr>
              <a:defRPr/>
            </a:pPr>
            <a:r>
              <a:rPr lang="en-GB" sz="2600" dirty="0" smtClean="0">
                <a:cs typeface="Arial" pitchFamily="34" charset="0"/>
              </a:rPr>
              <a:t>Labelling </a:t>
            </a:r>
            <a:r>
              <a:rPr lang="en-GB" sz="2600" dirty="0">
                <a:cs typeface="Arial" pitchFamily="34" charset="0"/>
              </a:rPr>
              <a:t>requirements are based </a:t>
            </a:r>
            <a:r>
              <a:rPr lang="en-GB" sz="2600" dirty="0" smtClean="0">
                <a:cs typeface="Arial" pitchFamily="34" charset="0"/>
              </a:rPr>
              <a:t>on</a:t>
            </a:r>
          </a:p>
          <a:p>
            <a:pPr marL="82800" lvl="1" indent="0">
              <a:buNone/>
              <a:defRPr/>
            </a:pPr>
            <a:r>
              <a:rPr lang="en-GB" sz="2600" dirty="0" smtClean="0">
                <a:cs typeface="Arial" pitchFamily="34" charset="0"/>
              </a:rPr>
              <a:t>       </a:t>
            </a:r>
            <a:r>
              <a:rPr lang="en-GB" sz="2600" dirty="0">
                <a:cs typeface="Arial" pitchFamily="34" charset="0"/>
              </a:rPr>
              <a:t>workplace risk assessment </a:t>
            </a:r>
            <a:r>
              <a:rPr lang="en-GB" sz="2600" dirty="0" smtClean="0">
                <a:cs typeface="Arial" pitchFamily="34" charset="0"/>
              </a:rPr>
              <a:t>where </a:t>
            </a:r>
          </a:p>
          <a:p>
            <a:pPr marL="82800" lvl="1" indent="0">
              <a:buNone/>
              <a:defRPr/>
            </a:pPr>
            <a:r>
              <a:rPr lang="en-GB" sz="2600" dirty="0" smtClean="0">
                <a:cs typeface="Arial" pitchFamily="34" charset="0"/>
              </a:rPr>
              <a:t> </a:t>
            </a:r>
            <a:r>
              <a:rPr lang="en-GB" sz="2600" dirty="0">
                <a:cs typeface="Arial" pitchFamily="34" charset="0"/>
                <a:hlinkClick r:id="rId3"/>
              </a:rPr>
              <a:t>workplace signs </a:t>
            </a:r>
            <a:r>
              <a:rPr lang="en-GB" sz="2600" dirty="0" smtClean="0">
                <a:cs typeface="Arial" pitchFamily="34" charset="0"/>
              </a:rPr>
              <a:t> and chemicals agents  apply</a:t>
            </a:r>
            <a:r>
              <a:rPr lang="en-GB" sz="2400" dirty="0">
                <a:cs typeface="Arial" pitchFamily="34" charset="0"/>
              </a:rPr>
              <a:t>.  </a:t>
            </a:r>
          </a:p>
          <a:p>
            <a:pPr marL="82800" lvl="1" indent="0">
              <a:buNone/>
              <a:defRPr/>
            </a:pPr>
            <a:endParaRPr lang="en-GB" sz="2400" dirty="0">
              <a:cs typeface="Arial" pitchFamily="34" charset="0"/>
            </a:endParaRPr>
          </a:p>
          <a:p>
            <a:pPr lvl="1">
              <a:defRPr/>
            </a:pPr>
            <a:endParaRPr lang="en-US" sz="2400" dirty="0" smtClean="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050" y="3535653"/>
            <a:ext cx="172933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9050" y="1556792"/>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2348880"/>
            <a:ext cx="173513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7473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Workplace signage</a:t>
            </a:r>
            <a:endParaRPr lang="en-IE" sz="4000" b="0" dirty="0"/>
          </a:p>
        </p:txBody>
      </p:sp>
      <p:sp>
        <p:nvSpPr>
          <p:cNvPr id="3" name="Content Placeholder 2"/>
          <p:cNvSpPr>
            <a:spLocks noGrp="1"/>
          </p:cNvSpPr>
          <p:nvPr>
            <p:ph idx="1"/>
          </p:nvPr>
        </p:nvSpPr>
        <p:spPr/>
        <p:txBody>
          <a:bodyPr>
            <a:normAutofit/>
          </a:bodyPr>
          <a:lstStyle/>
          <a:p>
            <a:pPr lvl="0"/>
            <a:endParaRPr lang="en-IE" sz="2400" dirty="0" smtClean="0"/>
          </a:p>
          <a:p>
            <a:pPr lvl="0"/>
            <a:endParaRPr lang="en-IE" sz="2400" dirty="0"/>
          </a:p>
          <a:p>
            <a:pPr lvl="0"/>
            <a:r>
              <a:rPr lang="en-IE" sz="2400" dirty="0" smtClean="0"/>
              <a:t>Removed  the St Andrew’s cross safety sign</a:t>
            </a:r>
          </a:p>
          <a:p>
            <a:pPr lvl="0"/>
            <a:endParaRPr lang="en-IE" sz="2400" dirty="0" smtClean="0"/>
          </a:p>
          <a:p>
            <a:pPr lvl="0"/>
            <a:endParaRPr lang="en-IE" sz="2400" dirty="0" smtClean="0"/>
          </a:p>
          <a:p>
            <a:pPr lvl="0"/>
            <a:endParaRPr lang="en-IE" sz="2400" dirty="0"/>
          </a:p>
          <a:p>
            <a:pPr lvl="0"/>
            <a:r>
              <a:rPr lang="en-IE" sz="2400" dirty="0" smtClean="0"/>
              <a:t>Exclamation mark sign to be used for </a:t>
            </a:r>
          </a:p>
          <a:p>
            <a:pPr marL="82800" lvl="0" indent="0">
              <a:buNone/>
            </a:pPr>
            <a:r>
              <a:rPr lang="en-IE" sz="2400" dirty="0"/>
              <a:t> </a:t>
            </a:r>
            <a:r>
              <a:rPr lang="en-IE" sz="2400" dirty="0" smtClean="0"/>
              <a:t>      stores of chemicals only and not for </a:t>
            </a:r>
          </a:p>
          <a:p>
            <a:pPr marL="82800" lvl="0" indent="0">
              <a:buNone/>
            </a:pPr>
            <a:r>
              <a:rPr lang="en-IE" sz="2400" dirty="0" smtClean="0"/>
              <a:t>       Chemicals assigned GHS07</a:t>
            </a:r>
          </a:p>
          <a:p>
            <a:pPr marL="82800" lvl="0" indent="0">
              <a:buNone/>
            </a:pPr>
            <a:endParaRPr lang="en-IE" sz="2400" dirty="0"/>
          </a:p>
          <a:p>
            <a:pPr marL="82800" lvl="0" indent="0">
              <a:buNone/>
            </a:pPr>
            <a:endParaRPr lang="en-IE" sz="2400" dirty="0" smtClean="0"/>
          </a:p>
          <a:p>
            <a:pPr lvl="0"/>
            <a:endParaRPr lang="en-IE" sz="2400" dirty="0" smtClean="0"/>
          </a:p>
          <a:p>
            <a:pPr lvl="0"/>
            <a:endParaRPr lang="en-IE" sz="2400" dirty="0" smtClean="0"/>
          </a:p>
          <a:p>
            <a:endParaRPr lang="en-IE"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861" y="1916831"/>
            <a:ext cx="1974949" cy="1728193"/>
          </a:xfrm>
          <a:prstGeom prst="rect">
            <a:avLst/>
          </a:prstGeom>
        </p:spPr>
      </p:pic>
      <p:cxnSp>
        <p:nvCxnSpPr>
          <p:cNvPr id="5" name="Straight Connector 4"/>
          <p:cNvCxnSpPr/>
          <p:nvPr/>
        </p:nvCxnSpPr>
        <p:spPr>
          <a:xfrm>
            <a:off x="6444208" y="2031374"/>
            <a:ext cx="2073798" cy="16136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444208" y="2133253"/>
            <a:ext cx="2088232" cy="15121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4552" y="4039297"/>
            <a:ext cx="2232248" cy="1828798"/>
          </a:xfrm>
          <a:prstGeom prst="rect">
            <a:avLst/>
          </a:prstGeom>
        </p:spPr>
      </p:pic>
    </p:spTree>
    <p:extLst>
      <p:ext uri="{BB962C8B-B14F-4D97-AF65-F5344CB8AC3E}">
        <p14:creationId xmlns:p14="http://schemas.microsoft.com/office/powerpoint/2010/main" val="24395952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normAutofit/>
          </a:bodyPr>
          <a:lstStyle/>
          <a:p>
            <a:r>
              <a:rPr lang="en-GB" altLang="en-US" sz="4000" b="0" dirty="0" smtClean="0"/>
              <a:t>Packaging</a:t>
            </a:r>
            <a:endParaRPr lang="en-US" altLang="en-US" sz="4000" b="0" dirty="0" smtClean="0"/>
          </a:p>
        </p:txBody>
      </p:sp>
      <p:sp>
        <p:nvSpPr>
          <p:cNvPr id="79875" name="Content Placeholder 2"/>
          <p:cNvSpPr>
            <a:spLocks noGrp="1"/>
          </p:cNvSpPr>
          <p:nvPr>
            <p:ph idx="1"/>
          </p:nvPr>
        </p:nvSpPr>
        <p:spPr/>
        <p:txBody>
          <a:bodyPr/>
          <a:lstStyle/>
          <a:p>
            <a:r>
              <a:rPr lang="en-GB" altLang="en-US" sz="2400" dirty="0" smtClean="0">
                <a:cs typeface="Arial" pitchFamily="34" charset="0"/>
              </a:rPr>
              <a:t>Come from DSD/DPD</a:t>
            </a:r>
          </a:p>
          <a:p>
            <a:endParaRPr lang="en-GB" altLang="en-US" sz="2400" dirty="0" smtClean="0">
              <a:cs typeface="Arial" pitchFamily="34" charset="0"/>
            </a:endParaRPr>
          </a:p>
          <a:p>
            <a:r>
              <a:rPr lang="en-GB" altLang="en-US" sz="2400" dirty="0" smtClean="0">
                <a:cs typeface="Arial" pitchFamily="34" charset="0"/>
              </a:rPr>
              <a:t>Designed so its contents don’t </a:t>
            </a:r>
          </a:p>
          <a:p>
            <a:pPr marL="82800" indent="0">
              <a:buNone/>
            </a:pPr>
            <a:r>
              <a:rPr lang="en-GB" altLang="en-US" sz="2400" dirty="0">
                <a:cs typeface="Arial" pitchFamily="34" charset="0"/>
              </a:rPr>
              <a:t> </a:t>
            </a:r>
            <a:r>
              <a:rPr lang="en-GB" altLang="en-US" sz="2400" dirty="0" smtClean="0">
                <a:cs typeface="Arial" pitchFamily="34" charset="0"/>
              </a:rPr>
              <a:t>      damage it or react with contents &amp; fastening remain intact</a:t>
            </a:r>
          </a:p>
          <a:p>
            <a:pPr marL="82800" indent="0">
              <a:buNone/>
            </a:pPr>
            <a:r>
              <a:rPr lang="en-GB" altLang="en-US" sz="2400" dirty="0" smtClean="0">
                <a:cs typeface="Arial" pitchFamily="34" charset="0"/>
              </a:rPr>
              <a:t>       during normal use </a:t>
            </a:r>
          </a:p>
          <a:p>
            <a:endParaRPr lang="en-GB" altLang="en-US" sz="2400" dirty="0" smtClean="0">
              <a:cs typeface="Arial" pitchFamily="34" charset="0"/>
            </a:endParaRPr>
          </a:p>
          <a:p>
            <a:r>
              <a:rPr lang="en-GB" altLang="en-US" sz="2400" dirty="0" smtClean="0">
                <a:cs typeface="Arial" pitchFamily="34" charset="0"/>
              </a:rPr>
              <a:t>Designed not to arouse curiosity of children/mislead consumers or have similar presentation or design that looks like food.</a:t>
            </a:r>
          </a:p>
          <a:p>
            <a:endParaRPr lang="en-US" altLang="en-US" sz="28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1385268"/>
            <a:ext cx="3057525" cy="1495425"/>
          </a:xfrm>
          <a:prstGeom prst="rect">
            <a:avLst/>
          </a:prstGeom>
        </p:spPr>
      </p:pic>
    </p:spTree>
    <p:extLst>
      <p:ext uri="{BB962C8B-B14F-4D97-AF65-F5344CB8AC3E}">
        <p14:creationId xmlns:p14="http://schemas.microsoft.com/office/powerpoint/2010/main" val="7966994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altLang="en-US" b="0" dirty="0" smtClean="0"/>
              <a:t/>
            </a:r>
            <a:br>
              <a:rPr lang="en-IE" altLang="en-US" b="0" dirty="0" smtClean="0"/>
            </a:br>
            <a:r>
              <a:rPr lang="en-IE" altLang="en-US" sz="4400" b="0" dirty="0" smtClean="0"/>
              <a:t>Child </a:t>
            </a:r>
            <a:r>
              <a:rPr lang="en-IE" altLang="en-US" sz="4400" b="0" dirty="0"/>
              <a:t>resistant fastening</a:t>
            </a:r>
            <a:br>
              <a:rPr lang="en-IE" altLang="en-US" sz="4400" b="0" dirty="0"/>
            </a:br>
            <a:endParaRPr lang="en-IE" sz="4400" b="0" dirty="0"/>
          </a:p>
        </p:txBody>
      </p:sp>
      <p:sp>
        <p:nvSpPr>
          <p:cNvPr id="3" name="Content Placeholder 2"/>
          <p:cNvSpPr>
            <a:spLocks noGrp="1"/>
          </p:cNvSpPr>
          <p:nvPr>
            <p:ph idx="1"/>
          </p:nvPr>
        </p:nvSpPr>
        <p:spPr/>
        <p:txBody>
          <a:bodyPr/>
          <a:lstStyle/>
          <a:p>
            <a:r>
              <a:rPr lang="en-IE" altLang="en-US" dirty="0">
                <a:solidFill>
                  <a:srgbClr val="FF0000"/>
                </a:solidFill>
                <a:cs typeface="Arial" charset="0"/>
              </a:rPr>
              <a:t>Article 35</a:t>
            </a:r>
          </a:p>
          <a:p>
            <a:pPr>
              <a:lnSpc>
                <a:spcPct val="150000"/>
              </a:lnSpc>
            </a:pPr>
            <a:r>
              <a:rPr lang="en-IE" altLang="en-US" dirty="0">
                <a:cs typeface="Arial" charset="0"/>
              </a:rPr>
              <a:t>Supplied to general public  with specified hazards or listed substances  </a:t>
            </a:r>
          </a:p>
          <a:p>
            <a:pPr>
              <a:lnSpc>
                <a:spcPct val="150000"/>
              </a:lnSpc>
            </a:pPr>
            <a:r>
              <a:rPr lang="en-IE" altLang="en-US" dirty="0">
                <a:cs typeface="Arial" charset="0"/>
              </a:rPr>
              <a:t>Reclosable  packages– EN ISO standard 8317</a:t>
            </a:r>
          </a:p>
          <a:p>
            <a:pPr>
              <a:lnSpc>
                <a:spcPct val="150000"/>
              </a:lnSpc>
            </a:pPr>
            <a:r>
              <a:rPr lang="en-IE" altLang="en-US" dirty="0">
                <a:cs typeface="Arial" charset="0"/>
              </a:rPr>
              <a:t>Non-reclosable packages - CEN standard EN 862</a:t>
            </a:r>
          </a:p>
          <a:p>
            <a:pPr>
              <a:lnSpc>
                <a:spcPct val="150000"/>
              </a:lnSpc>
            </a:pPr>
            <a:r>
              <a:rPr lang="en-IE" altLang="en-US" dirty="0">
                <a:cs typeface="Arial" charset="0"/>
              </a:rPr>
              <a:t>Evidence of conformity required from</a:t>
            </a:r>
          </a:p>
          <a:p>
            <a:pPr>
              <a:lnSpc>
                <a:spcPct val="150000"/>
              </a:lnSpc>
            </a:pPr>
            <a:r>
              <a:rPr lang="en-IE" altLang="en-US" dirty="0">
                <a:cs typeface="Arial" charset="0"/>
              </a:rPr>
              <a:t>Laboratories with standard EN ISO/IEC17025</a:t>
            </a:r>
          </a:p>
          <a:p>
            <a:endParaRPr lang="en-IE" dirty="0"/>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708920"/>
            <a:ext cx="2749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8466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E" altLang="en-US" sz="4000" b="0" dirty="0" smtClean="0"/>
              <a:t/>
            </a:r>
            <a:br>
              <a:rPr lang="en-IE" altLang="en-US" sz="4000" b="0" dirty="0" smtClean="0"/>
            </a:br>
            <a:r>
              <a:rPr lang="en-IE" altLang="en-US" sz="4000" b="0" dirty="0" smtClean="0"/>
              <a:t>Tactile </a:t>
            </a:r>
            <a:r>
              <a:rPr lang="en-IE" altLang="en-US" sz="4000" b="0" dirty="0"/>
              <a:t>warning </a:t>
            </a:r>
            <a:br>
              <a:rPr lang="en-IE" altLang="en-US" sz="4000" b="0" dirty="0"/>
            </a:br>
            <a:endParaRPr lang="en-IE" sz="4000" b="0" dirty="0"/>
          </a:p>
        </p:txBody>
      </p:sp>
      <p:sp>
        <p:nvSpPr>
          <p:cNvPr id="3" name="Content Placeholder 2"/>
          <p:cNvSpPr>
            <a:spLocks noGrp="1"/>
          </p:cNvSpPr>
          <p:nvPr>
            <p:ph idx="1"/>
          </p:nvPr>
        </p:nvSpPr>
        <p:spPr/>
        <p:txBody>
          <a:bodyPr/>
          <a:lstStyle/>
          <a:p>
            <a:pPr>
              <a:lnSpc>
                <a:spcPct val="150000"/>
              </a:lnSpc>
            </a:pPr>
            <a:r>
              <a:rPr lang="en-IE" altLang="en-US" dirty="0" smtClean="0">
                <a:solidFill>
                  <a:srgbClr val="FF0000"/>
                </a:solidFill>
                <a:cs typeface="Arial" charset="0"/>
              </a:rPr>
              <a:t>Article </a:t>
            </a:r>
            <a:r>
              <a:rPr lang="en-IE" altLang="en-US" dirty="0">
                <a:solidFill>
                  <a:srgbClr val="FF0000"/>
                </a:solidFill>
                <a:cs typeface="Arial" charset="0"/>
              </a:rPr>
              <a:t>35</a:t>
            </a:r>
          </a:p>
          <a:p>
            <a:pPr>
              <a:lnSpc>
                <a:spcPct val="150000"/>
              </a:lnSpc>
            </a:pPr>
            <a:r>
              <a:rPr lang="en-IE" altLang="en-US" dirty="0">
                <a:cs typeface="Arial" charset="0"/>
              </a:rPr>
              <a:t>Raised triangle on packaging </a:t>
            </a:r>
          </a:p>
          <a:p>
            <a:pPr>
              <a:lnSpc>
                <a:spcPct val="150000"/>
              </a:lnSpc>
            </a:pPr>
            <a:r>
              <a:rPr lang="en-IE" altLang="en-US" dirty="0">
                <a:cs typeface="Arial" charset="0"/>
              </a:rPr>
              <a:t>Supplied to general public with specified hazards</a:t>
            </a:r>
          </a:p>
          <a:p>
            <a:pPr>
              <a:lnSpc>
                <a:spcPct val="150000"/>
              </a:lnSpc>
            </a:pPr>
            <a:r>
              <a:rPr lang="en-IE" altLang="en-US" dirty="0">
                <a:cs typeface="Arial" charset="0"/>
              </a:rPr>
              <a:t>Does  not apply to aerosols when only classified as extremely flammable or flammable aerosols hazards</a:t>
            </a:r>
          </a:p>
          <a:p>
            <a:pPr>
              <a:lnSpc>
                <a:spcPct val="150000"/>
              </a:lnSpc>
            </a:pPr>
            <a:r>
              <a:rPr lang="en-IE" altLang="en-US" dirty="0">
                <a:cs typeface="Arial" charset="0"/>
              </a:rPr>
              <a:t>Must conform to EN ISO 11683</a:t>
            </a:r>
          </a:p>
          <a:p>
            <a:endParaRPr lang="en-IE" dirty="0"/>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1417638"/>
            <a:ext cx="23431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006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Packaging issue</a:t>
            </a:r>
            <a:endParaRPr lang="en-IE" sz="4000" b="0" dirty="0"/>
          </a:p>
        </p:txBody>
      </p:sp>
      <p:pic>
        <p:nvPicPr>
          <p:cNvPr id="4" name="Content Placeholder 3" descr="http://beaumonthealthsystem.files.wordpress.com/2013/08/photo.jpg"/>
          <p:cNvPicPr>
            <a:picLocks noGrp="1"/>
          </p:cNvPicPr>
          <p:nvPr>
            <p:ph idx="1"/>
          </p:nvPr>
        </p:nvPicPr>
        <p:blipFill>
          <a:blip r:embed="rId3" r:link="rId4">
            <a:extLst>
              <a:ext uri="{28A0092B-C50C-407E-A947-70E740481C1C}">
                <a14:useLocalDpi xmlns:a14="http://schemas.microsoft.com/office/drawing/2010/main" val="0"/>
              </a:ext>
            </a:extLst>
          </a:blip>
          <a:srcRect/>
          <a:stretch>
            <a:fillRect/>
          </a:stretch>
        </p:blipFill>
        <p:spPr bwMode="auto">
          <a:xfrm>
            <a:off x="1436102" y="1600200"/>
            <a:ext cx="6271796" cy="4525963"/>
          </a:xfrm>
          <a:prstGeom prst="rect">
            <a:avLst/>
          </a:prstGeom>
          <a:noFill/>
          <a:ln>
            <a:noFill/>
          </a:ln>
        </p:spPr>
      </p:pic>
    </p:spTree>
    <p:extLst>
      <p:ext uri="{BB962C8B-B14F-4D97-AF65-F5344CB8AC3E}">
        <p14:creationId xmlns:p14="http://schemas.microsoft.com/office/powerpoint/2010/main" val="4155913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E" altLang="en-US" sz="4000" b="0" dirty="0" smtClean="0"/>
              <a:t>Packaging issue</a:t>
            </a:r>
            <a:r>
              <a:rPr lang="en-IE" altLang="en-US" sz="4000" b="0" dirty="0"/>
              <a:t/>
            </a:r>
            <a:br>
              <a:rPr lang="en-IE" altLang="en-US" sz="4000" b="0" dirty="0"/>
            </a:br>
            <a:endParaRPr lang="en-IE" sz="4000" b="0" dirty="0"/>
          </a:p>
        </p:txBody>
      </p:sp>
      <p:sp>
        <p:nvSpPr>
          <p:cNvPr id="3" name="Content Placeholder 2"/>
          <p:cNvSpPr>
            <a:spLocks noGrp="1"/>
          </p:cNvSpPr>
          <p:nvPr>
            <p:ph idx="1"/>
          </p:nvPr>
        </p:nvSpPr>
        <p:spPr/>
        <p:txBody>
          <a:bodyPr/>
          <a:lstStyle/>
          <a:p>
            <a:pPr>
              <a:lnSpc>
                <a:spcPct val="150000"/>
              </a:lnSpc>
            </a:pPr>
            <a:r>
              <a:rPr lang="en-IE" altLang="en-US" dirty="0" smtClean="0">
                <a:cs typeface="Arial" charset="0"/>
              </a:rPr>
              <a:t>Liquid consumer laundry detergent </a:t>
            </a:r>
          </a:p>
          <a:p>
            <a:pPr>
              <a:lnSpc>
                <a:spcPct val="150000"/>
              </a:lnSpc>
            </a:pPr>
            <a:r>
              <a:rPr lang="en-IE" altLang="en-US" b="1" dirty="0" smtClean="0">
                <a:cs typeface="Arial" charset="0"/>
              </a:rPr>
              <a:t>Article </a:t>
            </a:r>
            <a:r>
              <a:rPr lang="en-IE" altLang="en-US" b="1" dirty="0">
                <a:cs typeface="Arial" charset="0"/>
              </a:rPr>
              <a:t>35 &amp; Annex II 3.3 ( NEW) </a:t>
            </a:r>
          </a:p>
          <a:p>
            <a:pPr>
              <a:lnSpc>
                <a:spcPct val="150000"/>
              </a:lnSpc>
            </a:pPr>
            <a:r>
              <a:rPr lang="en-IE" altLang="en-US" b="1" dirty="0">
                <a:cs typeface="Arial" charset="0"/>
              </a:rPr>
              <a:t>Outer Packaging</a:t>
            </a:r>
          </a:p>
          <a:p>
            <a:pPr lvl="1">
              <a:lnSpc>
                <a:spcPct val="150000"/>
              </a:lnSpc>
              <a:buFont typeface="Arial" charset="0"/>
              <a:buChar char="•"/>
            </a:pPr>
            <a:r>
              <a:rPr lang="en-IE" altLang="en-US" dirty="0">
                <a:cs typeface="Arial" charset="0"/>
              </a:rPr>
              <a:t>Must be opaque and obscure </a:t>
            </a:r>
          </a:p>
          <a:p>
            <a:pPr lvl="1">
              <a:lnSpc>
                <a:spcPct val="150000"/>
              </a:lnSpc>
              <a:buFont typeface="Arial" charset="0"/>
              <a:buChar char="•"/>
            </a:pPr>
            <a:r>
              <a:rPr lang="en-IE" altLang="en-US" dirty="0">
                <a:cs typeface="Arial" charset="0"/>
              </a:rPr>
              <a:t>Must bear the mark ‘Keep out of reach of children’</a:t>
            </a:r>
          </a:p>
          <a:p>
            <a:pPr lvl="1">
              <a:lnSpc>
                <a:spcPct val="150000"/>
              </a:lnSpc>
              <a:buFont typeface="Arial" charset="0"/>
              <a:buChar char="•"/>
            </a:pPr>
            <a:r>
              <a:rPr lang="en-IE" altLang="en-US" dirty="0">
                <a:cs typeface="Arial" charset="0"/>
              </a:rPr>
              <a:t>Impedes ability of young children to open </a:t>
            </a:r>
          </a:p>
          <a:p>
            <a:pPr lvl="1">
              <a:lnSpc>
                <a:spcPct val="150000"/>
              </a:lnSpc>
              <a:buFont typeface="Arial" charset="0"/>
              <a:buChar char="•"/>
            </a:pPr>
            <a:r>
              <a:rPr lang="en-IE" altLang="en-US" dirty="0">
                <a:cs typeface="Arial" charset="0"/>
              </a:rPr>
              <a:t>Easily reclosable and self standing</a:t>
            </a:r>
          </a:p>
          <a:p>
            <a:pPr lvl="1">
              <a:lnSpc>
                <a:spcPct val="150000"/>
              </a:lnSpc>
              <a:buFont typeface="Arial" charset="0"/>
              <a:buChar char="•"/>
            </a:pPr>
            <a:r>
              <a:rPr lang="en-IE" altLang="en-US" dirty="0">
                <a:cs typeface="Arial" charset="0"/>
              </a:rPr>
              <a:t>Maintains it functionality after repeated opening and closing</a:t>
            </a:r>
          </a:p>
          <a:p>
            <a:endParaRPr lang="en-IE"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1916113"/>
            <a:ext cx="23034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412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altLang="en-US" sz="4400" b="0" dirty="0" smtClean="0"/>
              <a:t>Packaging issue </a:t>
            </a:r>
            <a:r>
              <a:rPr lang="en-IE" altLang="en-US" dirty="0"/>
              <a:t/>
            </a:r>
            <a:br>
              <a:rPr lang="en-IE" altLang="en-US" dirty="0"/>
            </a:br>
            <a:endParaRPr lang="en-IE" dirty="0"/>
          </a:p>
        </p:txBody>
      </p:sp>
      <p:sp>
        <p:nvSpPr>
          <p:cNvPr id="3" name="Content Placeholder 2"/>
          <p:cNvSpPr>
            <a:spLocks noGrp="1"/>
          </p:cNvSpPr>
          <p:nvPr>
            <p:ph idx="1"/>
          </p:nvPr>
        </p:nvSpPr>
        <p:spPr/>
        <p:txBody>
          <a:bodyPr/>
          <a:lstStyle/>
          <a:p>
            <a:pPr>
              <a:lnSpc>
                <a:spcPct val="150000"/>
              </a:lnSpc>
            </a:pPr>
            <a:r>
              <a:rPr lang="en-IE" altLang="en-US" dirty="0" smtClean="0">
                <a:cs typeface="Arial" charset="0"/>
              </a:rPr>
              <a:t>Liquid consumer laundry detergent </a:t>
            </a:r>
          </a:p>
          <a:p>
            <a:pPr>
              <a:lnSpc>
                <a:spcPct val="150000"/>
              </a:lnSpc>
            </a:pPr>
            <a:r>
              <a:rPr lang="en-IE" altLang="en-US" b="1" dirty="0" smtClean="0">
                <a:cs typeface="Arial" charset="0"/>
              </a:rPr>
              <a:t>Article </a:t>
            </a:r>
            <a:r>
              <a:rPr lang="en-IE" altLang="en-US" b="1" dirty="0">
                <a:cs typeface="Arial" charset="0"/>
              </a:rPr>
              <a:t>35 &amp; Annex II 3.3 ( NEW) </a:t>
            </a:r>
          </a:p>
          <a:p>
            <a:pPr>
              <a:lnSpc>
                <a:spcPct val="150000"/>
              </a:lnSpc>
            </a:pPr>
            <a:r>
              <a:rPr lang="en-IE" altLang="en-US" b="1" dirty="0">
                <a:cs typeface="Arial" charset="0"/>
              </a:rPr>
              <a:t>Outer Packaging</a:t>
            </a:r>
          </a:p>
          <a:p>
            <a:pPr lvl="1">
              <a:lnSpc>
                <a:spcPct val="150000"/>
              </a:lnSpc>
              <a:buFont typeface="Arial" charset="0"/>
              <a:buChar char="•"/>
            </a:pPr>
            <a:r>
              <a:rPr lang="en-IE" altLang="en-US" dirty="0">
                <a:cs typeface="Arial" charset="0"/>
              </a:rPr>
              <a:t>Must be opaque and obscure </a:t>
            </a:r>
          </a:p>
          <a:p>
            <a:pPr lvl="1">
              <a:lnSpc>
                <a:spcPct val="150000"/>
              </a:lnSpc>
              <a:buFont typeface="Arial" charset="0"/>
              <a:buChar char="•"/>
            </a:pPr>
            <a:r>
              <a:rPr lang="en-IE" altLang="en-US" dirty="0">
                <a:cs typeface="Arial" charset="0"/>
              </a:rPr>
              <a:t>Must bear the mark ‘Keep out of reach of children’</a:t>
            </a:r>
          </a:p>
          <a:p>
            <a:pPr lvl="1">
              <a:lnSpc>
                <a:spcPct val="150000"/>
              </a:lnSpc>
              <a:buFont typeface="Arial" charset="0"/>
              <a:buChar char="•"/>
            </a:pPr>
            <a:r>
              <a:rPr lang="en-IE" altLang="en-US" dirty="0">
                <a:cs typeface="Arial" charset="0"/>
              </a:rPr>
              <a:t>Impedes ability of young children to open </a:t>
            </a:r>
          </a:p>
          <a:p>
            <a:pPr lvl="1">
              <a:lnSpc>
                <a:spcPct val="150000"/>
              </a:lnSpc>
              <a:buFont typeface="Arial" charset="0"/>
              <a:buChar char="•"/>
            </a:pPr>
            <a:r>
              <a:rPr lang="en-IE" altLang="en-US" dirty="0">
                <a:cs typeface="Arial" charset="0"/>
              </a:rPr>
              <a:t>Easily reclosable and self standing</a:t>
            </a:r>
          </a:p>
          <a:p>
            <a:pPr lvl="1">
              <a:lnSpc>
                <a:spcPct val="150000"/>
              </a:lnSpc>
              <a:buFont typeface="Arial" charset="0"/>
              <a:buChar char="•"/>
            </a:pPr>
            <a:r>
              <a:rPr lang="en-IE" altLang="en-US" dirty="0">
                <a:cs typeface="Arial" charset="0"/>
              </a:rPr>
              <a:t>Maintains it functionality after repeated opening and closing</a:t>
            </a:r>
          </a:p>
          <a:p>
            <a:endParaRPr lang="en-IE"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417638"/>
            <a:ext cx="19431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78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274" y="2140712"/>
            <a:ext cx="46672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Left Bracket 19"/>
          <p:cNvSpPr/>
          <p:nvPr/>
        </p:nvSpPr>
        <p:spPr>
          <a:xfrm>
            <a:off x="5756843" y="796534"/>
            <a:ext cx="276781" cy="5344067"/>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it-IT"/>
          </a:p>
        </p:txBody>
      </p:sp>
      <p:grpSp>
        <p:nvGrpSpPr>
          <p:cNvPr id="2" name="Group 1"/>
          <p:cNvGrpSpPr/>
          <p:nvPr/>
        </p:nvGrpSpPr>
        <p:grpSpPr>
          <a:xfrm>
            <a:off x="851168" y="306652"/>
            <a:ext cx="8490392" cy="5622879"/>
            <a:chOff x="134356" y="616371"/>
            <a:chExt cx="8490392" cy="5622879"/>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34" y="692696"/>
              <a:ext cx="15240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56" y="3130595"/>
              <a:ext cx="180975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170" y="2203847"/>
              <a:ext cx="46672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1748" y="1703136"/>
              <a:ext cx="219075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9848" y="2302911"/>
              <a:ext cx="457200" cy="51435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034" name="Picture 10" descr="B:\IEtemp\u09131\Temporary Internet Files\Content.IE5\1TII78W0\MC900186124[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04594" y="988262"/>
              <a:ext cx="1008112" cy="12285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Etemp\u09131\Temporary Internet Files\Content.IE5\EMV4WMM0\MM900188344[1].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2374178"/>
              <a:ext cx="866775" cy="866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28184" y="616371"/>
              <a:ext cx="2396564" cy="369332"/>
            </a:xfrm>
            <a:prstGeom prst="rect">
              <a:avLst/>
            </a:prstGeom>
            <a:noFill/>
          </p:spPr>
          <p:txBody>
            <a:bodyPr wrap="square" rtlCol="0">
              <a:spAutoFit/>
            </a:bodyPr>
            <a:lstStyle/>
            <a:p>
              <a:r>
                <a:rPr lang="en-GB" dirty="0" smtClean="0"/>
                <a:t>Professional end user</a:t>
              </a:r>
              <a:endParaRPr lang="it-IT" dirty="0"/>
            </a:p>
          </p:txBody>
        </p:sp>
        <p:sp>
          <p:nvSpPr>
            <p:cNvPr id="21" name="TextBox 20"/>
            <p:cNvSpPr txBox="1"/>
            <p:nvPr/>
          </p:nvSpPr>
          <p:spPr>
            <a:xfrm>
              <a:off x="5895234" y="3398586"/>
              <a:ext cx="2000835" cy="369332"/>
            </a:xfrm>
            <a:prstGeom prst="rect">
              <a:avLst/>
            </a:prstGeom>
            <a:noFill/>
          </p:spPr>
          <p:txBody>
            <a:bodyPr wrap="square" rtlCol="0">
              <a:spAutoFit/>
            </a:bodyPr>
            <a:lstStyle/>
            <a:p>
              <a:r>
                <a:rPr lang="en-GB" dirty="0" smtClean="0"/>
                <a:t>Industrial end user</a:t>
              </a:r>
              <a:endParaRPr lang="it-IT" dirty="0"/>
            </a:p>
          </p:txBody>
        </p:sp>
        <p:sp>
          <p:nvSpPr>
            <p:cNvPr id="28" name="TextBox 27"/>
            <p:cNvSpPr txBox="1"/>
            <p:nvPr/>
          </p:nvSpPr>
          <p:spPr>
            <a:xfrm>
              <a:off x="6965874" y="5869918"/>
              <a:ext cx="1143262" cy="369332"/>
            </a:xfrm>
            <a:prstGeom prst="rect">
              <a:avLst/>
            </a:prstGeom>
            <a:noFill/>
          </p:spPr>
          <p:txBody>
            <a:bodyPr wrap="none" rtlCol="0">
              <a:spAutoFit/>
            </a:bodyPr>
            <a:lstStyle/>
            <a:p>
              <a:r>
                <a:rPr lang="en-GB" dirty="0" smtClean="0"/>
                <a:t>Consumer</a:t>
              </a:r>
              <a:endParaRPr lang="it-IT" dirty="0"/>
            </a:p>
          </p:txBody>
        </p:sp>
        <p:grpSp>
          <p:nvGrpSpPr>
            <p:cNvPr id="22" name="Group 21"/>
            <p:cNvGrpSpPr/>
            <p:nvPr/>
          </p:nvGrpSpPr>
          <p:grpSpPr>
            <a:xfrm>
              <a:off x="1979284" y="1306957"/>
              <a:ext cx="1562100" cy="1396659"/>
              <a:chOff x="1989876" y="4377247"/>
              <a:chExt cx="1562100" cy="1396659"/>
            </a:xfrm>
          </p:grpSpPr>
          <p:pic>
            <p:nvPicPr>
              <p:cNvPr id="24" name="Picture 2" descr="B:\IEtemp\u10112\Temporary Internet Files\Content.IE5\WX312Y8Z\MC900364130[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22413" y="4377247"/>
                <a:ext cx="897026" cy="90982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989876" y="5404574"/>
                <a:ext cx="1562100" cy="369332"/>
              </a:xfrm>
              <a:prstGeom prst="rect">
                <a:avLst/>
              </a:prstGeom>
              <a:noFill/>
            </p:spPr>
            <p:txBody>
              <a:bodyPr wrap="square" rtlCol="0">
                <a:spAutoFit/>
              </a:bodyPr>
              <a:lstStyle/>
              <a:p>
                <a:r>
                  <a:rPr lang="en-GB" dirty="0" smtClean="0"/>
                  <a:t>distributor</a:t>
                </a:r>
                <a:endParaRPr lang="en-GB" dirty="0"/>
              </a:p>
            </p:txBody>
          </p:sp>
        </p:grpSp>
        <p:pic>
          <p:nvPicPr>
            <p:cNvPr id="1026" name="Picture 2" descr="B:\IEtemp\u10112\Temporary Internet Files\Content.IE5\D2PFWI8Z\MC900229897[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2862" y="4655994"/>
              <a:ext cx="1363604" cy="121392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731440" y="2933189"/>
              <a:ext cx="1009650" cy="369332"/>
            </a:xfrm>
            <a:prstGeom prst="rect">
              <a:avLst/>
            </a:prstGeom>
            <a:noFill/>
          </p:spPr>
          <p:txBody>
            <a:bodyPr wrap="square" rtlCol="0">
              <a:spAutoFit/>
            </a:bodyPr>
            <a:lstStyle/>
            <a:p>
              <a:r>
                <a:rPr lang="en-GB" dirty="0"/>
                <a:t>e</a:t>
              </a:r>
              <a:r>
                <a:rPr lang="en-GB" dirty="0" smtClean="0"/>
                <a:t>nd user</a:t>
              </a:r>
              <a:endParaRPr lang="en-GB" dirty="0"/>
            </a:p>
          </p:txBody>
        </p:sp>
      </p:grpSp>
      <p:pic>
        <p:nvPicPr>
          <p:cNvPr id="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805" y="2393897"/>
            <a:ext cx="542194" cy="549923"/>
          </a:xfrm>
          <a:prstGeom prst="rect">
            <a:avLst/>
          </a:prstGeom>
          <a:solidFill>
            <a:srgbClr val="FF0000"/>
          </a:solidFill>
          <a:ln>
            <a:solidFill>
              <a:schemeClr val="accent1"/>
            </a:solidFill>
          </a:ln>
          <a:extLst/>
        </p:spPr>
      </p:pic>
    </p:spTree>
    <p:extLst>
      <p:ext uri="{BB962C8B-B14F-4D97-AF65-F5344CB8AC3E}">
        <p14:creationId xmlns:p14="http://schemas.microsoft.com/office/powerpoint/2010/main" val="10386514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r>
              <a:rPr lang="en-IE" altLang="en-US" sz="4000" b="0" dirty="0" smtClean="0"/>
              <a:t>Roles &amp; Obligations</a:t>
            </a:r>
            <a:endParaRPr lang="en-US" altLang="en-US" sz="4000" b="0" dirty="0" smtClean="0"/>
          </a:p>
        </p:txBody>
      </p:sp>
      <p:graphicFrame>
        <p:nvGraphicFramePr>
          <p:cNvPr id="4" name="Content Placeholder 3"/>
          <p:cNvGraphicFramePr>
            <a:graphicFrameLocks noGrp="1"/>
          </p:cNvGraphicFramePr>
          <p:nvPr>
            <p:ph idx="1"/>
          </p:nvPr>
        </p:nvGraphicFramePr>
        <p:xfrm>
          <a:off x="285750" y="1357313"/>
          <a:ext cx="8572499" cy="3688040"/>
        </p:xfrm>
        <a:graphic>
          <a:graphicData uri="http://schemas.openxmlformats.org/drawingml/2006/table">
            <a:tbl>
              <a:tblPr firstRow="1" bandRow="1">
                <a:tableStyleId>{21E4AEA4-8DFA-4A89-87EB-49C32662AFE0}</a:tableStyleId>
              </a:tblPr>
              <a:tblGrid>
                <a:gridCol w="2202641"/>
                <a:gridCol w="1265048"/>
                <a:gridCol w="1041804"/>
                <a:gridCol w="1339462"/>
                <a:gridCol w="1215090"/>
                <a:gridCol w="1508454"/>
              </a:tblGrid>
              <a:tr h="640025">
                <a:tc>
                  <a:txBody>
                    <a:bodyPr/>
                    <a:lstStyle/>
                    <a:p>
                      <a:endParaRPr lang="en-US" sz="1800" dirty="0"/>
                    </a:p>
                  </a:txBody>
                  <a:tcPr marL="91439" marR="91439" marT="45716" marB="45716"/>
                </a:tc>
                <a:tc>
                  <a:txBody>
                    <a:bodyPr/>
                    <a:lstStyle/>
                    <a:p>
                      <a:r>
                        <a:rPr lang="en-IE" sz="1800" dirty="0" smtClean="0"/>
                        <a:t>Classify</a:t>
                      </a:r>
                      <a:endParaRPr lang="en-US" sz="1800" dirty="0"/>
                    </a:p>
                  </a:txBody>
                  <a:tcPr marL="91439" marR="91439" marT="45716" marB="45716"/>
                </a:tc>
                <a:tc>
                  <a:txBody>
                    <a:bodyPr/>
                    <a:lstStyle/>
                    <a:p>
                      <a:r>
                        <a:rPr lang="en-IE" sz="1800" dirty="0" smtClean="0"/>
                        <a:t>Label</a:t>
                      </a:r>
                      <a:endParaRPr lang="en-US" sz="1800" dirty="0"/>
                    </a:p>
                  </a:txBody>
                  <a:tcPr marL="91439" marR="91439" marT="45716" marB="45716"/>
                </a:tc>
                <a:tc>
                  <a:txBody>
                    <a:bodyPr/>
                    <a:lstStyle/>
                    <a:p>
                      <a:r>
                        <a:rPr lang="en-IE" sz="1800" dirty="0" smtClean="0"/>
                        <a:t>Package</a:t>
                      </a:r>
                      <a:endParaRPr lang="en-US" sz="1800" dirty="0"/>
                    </a:p>
                  </a:txBody>
                  <a:tcPr marL="91439" marR="91439" marT="45716" marB="45716"/>
                </a:tc>
                <a:tc>
                  <a:txBody>
                    <a:bodyPr/>
                    <a:lstStyle/>
                    <a:p>
                      <a:r>
                        <a:rPr lang="en-IE" sz="1800" dirty="0" smtClean="0"/>
                        <a:t>Notify</a:t>
                      </a:r>
                      <a:endParaRPr lang="en-US" sz="1800" dirty="0"/>
                    </a:p>
                  </a:txBody>
                  <a:tcPr marL="91439" marR="91439" marT="45716" marB="45716"/>
                </a:tc>
                <a:tc>
                  <a:txBody>
                    <a:bodyPr/>
                    <a:lstStyle/>
                    <a:p>
                      <a:r>
                        <a:rPr lang="en-IE" sz="1800" dirty="0" smtClean="0"/>
                        <a:t>Keep info 10 yrs</a:t>
                      </a:r>
                      <a:endParaRPr lang="en-US" sz="1800" dirty="0"/>
                    </a:p>
                  </a:txBody>
                  <a:tcPr marL="91439" marR="91439" marT="45716" marB="45716"/>
                </a:tc>
              </a:tr>
              <a:tr h="761934">
                <a:tc>
                  <a:txBody>
                    <a:bodyPr/>
                    <a:lstStyle/>
                    <a:p>
                      <a:r>
                        <a:rPr lang="en-IE" sz="2000" b="1" dirty="0" smtClean="0">
                          <a:solidFill>
                            <a:srgbClr val="153C8C"/>
                          </a:solidFill>
                        </a:rPr>
                        <a:t>Manufacturer</a:t>
                      </a:r>
                      <a:endParaRPr lang="en-US" sz="2000" b="1" dirty="0">
                        <a:solidFill>
                          <a:srgbClr val="153C8C"/>
                        </a:solidFill>
                      </a:endParaRPr>
                    </a:p>
                  </a:txBody>
                  <a:tcPr marL="91439" marR="91439" marT="45716" marB="45716"/>
                </a:tc>
                <a:tc>
                  <a:txBody>
                    <a:bodyPr/>
                    <a:lstStyle/>
                    <a:p>
                      <a:pPr algn="ctr"/>
                      <a:r>
                        <a:rPr lang="en-US" sz="4400" dirty="0" smtClean="0">
                          <a:sym typeface="Wingdings"/>
                        </a:rPr>
                        <a:t></a:t>
                      </a:r>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r>
              <a:tr h="761934">
                <a:tc>
                  <a:txBody>
                    <a:bodyPr/>
                    <a:lstStyle/>
                    <a:p>
                      <a:r>
                        <a:rPr lang="en-IE" sz="2000" b="1" dirty="0" smtClean="0">
                          <a:solidFill>
                            <a:srgbClr val="153C8C"/>
                          </a:solidFill>
                        </a:rPr>
                        <a:t>Importer</a:t>
                      </a:r>
                      <a:endParaRPr lang="en-US" sz="2000" b="1" dirty="0">
                        <a:solidFill>
                          <a:srgbClr val="153C8C"/>
                        </a:solidFill>
                      </a:endParaRPr>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r>
              <a:tr h="761934">
                <a:tc>
                  <a:txBody>
                    <a:bodyPr/>
                    <a:lstStyle/>
                    <a:p>
                      <a:r>
                        <a:rPr lang="en-IE" sz="2000" b="1" dirty="0" smtClean="0">
                          <a:solidFill>
                            <a:srgbClr val="153C8C"/>
                          </a:solidFill>
                        </a:rPr>
                        <a:t>Downstream</a:t>
                      </a:r>
                      <a:r>
                        <a:rPr lang="en-IE" sz="2000" b="1" baseline="0" dirty="0" smtClean="0">
                          <a:solidFill>
                            <a:srgbClr val="153C8C"/>
                          </a:solidFill>
                        </a:rPr>
                        <a:t> User</a:t>
                      </a:r>
                      <a:endParaRPr lang="en-US" sz="2000" b="1" dirty="0">
                        <a:solidFill>
                          <a:srgbClr val="153C8C"/>
                        </a:solidFill>
                      </a:endParaRPr>
                    </a:p>
                  </a:txBody>
                  <a:tcPr marL="91439" marR="91439" marT="45716" marB="45716"/>
                </a:tc>
                <a:tc>
                  <a:txBody>
                    <a:bodyPr/>
                    <a:lstStyle/>
                    <a:p>
                      <a:pPr algn="ctr"/>
                      <a:r>
                        <a:rPr lang="en-US" sz="4400" dirty="0" smtClean="0">
                          <a:sym typeface="Wingdings"/>
                        </a:rPr>
                        <a:t> </a:t>
                      </a:r>
                      <a:r>
                        <a:rPr lang="en-US" sz="3200" dirty="0" smtClean="0">
                          <a:solidFill>
                            <a:srgbClr val="153C8C"/>
                          </a:solidFill>
                          <a:sym typeface="Wingdings"/>
                        </a:rPr>
                        <a:t>*</a:t>
                      </a:r>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r>
              <a:tr h="761934">
                <a:tc>
                  <a:txBody>
                    <a:bodyPr/>
                    <a:lstStyle/>
                    <a:p>
                      <a:r>
                        <a:rPr lang="en-IE" sz="2000" b="1" dirty="0" smtClean="0">
                          <a:solidFill>
                            <a:srgbClr val="153C8C"/>
                          </a:solidFill>
                        </a:rPr>
                        <a:t>Distributor</a:t>
                      </a:r>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r>
                        <a:rPr lang="en-US" sz="3200" dirty="0" smtClean="0">
                          <a:solidFill>
                            <a:srgbClr val="153C8C"/>
                          </a:solidFill>
                          <a:sym typeface="Wingdings"/>
                        </a:rPr>
                        <a:t>**</a:t>
                      </a:r>
                      <a:endParaRPr lang="en-US" sz="32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ym typeface="Wingdings"/>
                        </a:rPr>
                        <a:t></a:t>
                      </a:r>
                      <a:endParaRPr lang="en-US" sz="4400" dirty="0" smtClean="0"/>
                    </a:p>
                  </a:txBody>
                  <a:tcPr marL="91439" marR="91439" marT="45716" marB="45716"/>
                </a:tc>
              </a:tr>
            </a:tbl>
          </a:graphicData>
        </a:graphic>
      </p:graphicFrame>
      <p:sp>
        <p:nvSpPr>
          <p:cNvPr id="5" name="TextBox 4"/>
          <p:cNvSpPr txBox="1"/>
          <p:nvPr/>
        </p:nvSpPr>
        <p:spPr>
          <a:xfrm>
            <a:off x="428625" y="4929188"/>
            <a:ext cx="7281863" cy="1016000"/>
          </a:xfrm>
          <a:prstGeom prst="rect">
            <a:avLst/>
          </a:prstGeom>
          <a:noFill/>
        </p:spPr>
        <p:txBody>
          <a:bodyPr>
            <a:spAutoFit/>
          </a:bodyPr>
          <a:lstStyle/>
          <a:p>
            <a:pPr>
              <a:defRPr/>
            </a:pPr>
            <a:r>
              <a:rPr lang="en-IE" sz="2000" dirty="0">
                <a:solidFill>
                  <a:srgbClr val="153C8C"/>
                </a:solidFill>
                <a:latin typeface="+mn-lt"/>
              </a:rPr>
              <a:t>*If DU changes composition, must classify. If not, use classification other actor</a:t>
            </a:r>
          </a:p>
          <a:p>
            <a:pPr>
              <a:defRPr/>
            </a:pPr>
            <a:r>
              <a:rPr lang="en-IE" sz="2000" dirty="0">
                <a:solidFill>
                  <a:srgbClr val="153C8C"/>
                </a:solidFill>
                <a:latin typeface="+mn-lt"/>
              </a:rPr>
              <a:t>**Dist may use classification of another actor</a:t>
            </a:r>
            <a:endParaRPr lang="en-US" sz="2000" dirty="0">
              <a:solidFill>
                <a:srgbClr val="153C8C"/>
              </a:solidFill>
              <a:latin typeface="+mn-lt"/>
            </a:endParaRPr>
          </a:p>
        </p:txBody>
      </p:sp>
    </p:spTree>
    <p:extLst>
      <p:ext uri="{BB962C8B-B14F-4D97-AF65-F5344CB8AC3E}">
        <p14:creationId xmlns:p14="http://schemas.microsoft.com/office/powerpoint/2010/main" val="373273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a:bodyPr>
          <a:lstStyle/>
          <a:p>
            <a:r>
              <a:rPr lang="en-GB" altLang="en-US" sz="4000" b="0" dirty="0" smtClean="0"/>
              <a:t>Hazard Communication </a:t>
            </a:r>
            <a:endParaRPr lang="en-IE" altLang="en-US" sz="4000" b="0" dirty="0" smtClean="0">
              <a:solidFill>
                <a:srgbClr val="FB5D43"/>
              </a:solidFill>
            </a:endParaRPr>
          </a:p>
        </p:txBody>
      </p:sp>
      <p:sp>
        <p:nvSpPr>
          <p:cNvPr id="2" name="Content Placeholder 1"/>
          <p:cNvSpPr>
            <a:spLocks noGrp="1"/>
          </p:cNvSpPr>
          <p:nvPr>
            <p:ph idx="1"/>
          </p:nvPr>
        </p:nvSpPr>
        <p:spPr/>
        <p:txBody>
          <a:bodyPr/>
          <a:lstStyle/>
          <a:p>
            <a:endParaRPr lang="en-I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17637"/>
            <a:ext cx="8075240" cy="4708525"/>
          </a:xfrm>
          <a:prstGeom prst="rect">
            <a:avLst/>
          </a:prstGeom>
        </p:spPr>
      </p:pic>
    </p:spTree>
    <p:extLst>
      <p:ext uri="{BB962C8B-B14F-4D97-AF65-F5344CB8AC3E}">
        <p14:creationId xmlns:p14="http://schemas.microsoft.com/office/powerpoint/2010/main" val="3864084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
            </a:r>
            <a:br>
              <a:rPr lang="en-IE" dirty="0" smtClean="0"/>
            </a:br>
            <a:r>
              <a:rPr lang="en-IE" sz="4000" b="0" dirty="0" smtClean="0"/>
              <a:t>Keep information</a:t>
            </a:r>
            <a:br>
              <a:rPr lang="en-IE" sz="4000" b="0" dirty="0" smtClean="0"/>
            </a:br>
            <a:r>
              <a:rPr lang="en-IE" sz="4000" b="0" dirty="0" smtClean="0"/>
              <a:t>10 years </a:t>
            </a:r>
            <a:r>
              <a:rPr lang="en-IE" dirty="0" smtClean="0"/>
              <a:t/>
            </a:r>
            <a:br>
              <a:rPr lang="en-IE" dirty="0" smtClean="0"/>
            </a:br>
            <a:endParaRPr lang="en-IE"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19872" y="2492897"/>
            <a:ext cx="2448272" cy="2403748"/>
          </a:xfrm>
        </p:spPr>
      </p:pic>
      <p:sp>
        <p:nvSpPr>
          <p:cNvPr id="5" name="AutoShape 4" descr="data:image/jpeg;base64,/9j/4AAQSkZJRgABAQAAAQABAAD/2wCEAAkGBxQTEhUUEhQUFhUXGRoXGBgXFx8ZGxgdHBoaIBwaHRoeHCghIBonGx0eITEhJiksLi4uGCA/ODgtNygtLisBCgoKDg0OGhAQGjAkICQsLCwsLiwtLywtLCwsLCwsLCwsNyw3LC0sLCwsLCwsLCwsLSwsLCw0NCwsLiwsLCwsLP/AABEIANkAywMBIgACEQEDEQH/xAAcAAEAAgIDAQAAAAAAAAAAAAAABQYEBwECAwj/xABNEAACAQMCBAIGBQcJBQcFAAABAgMABBESIQUGEzFBUQciMmFxkRQjUoGhMzRCcpKxwRVDYmNzgqKysyRTk8LRJTVko8Ph8BYXRHSD/8QAGQEBAAMBAQAAAAAAAAAAAAAAAAECBAMF/8QALBEAAgIBBAEBCAEFAAAAAAAAAAECEQMEEiExQfAFEzJRYXGhwSIUkbHh8f/aAAwDAQACEQMRAD8A3jSlKAUpSgFKUoBSlKAUpSgFKUoBSlKAw+KcVht1D3EqRKWCguwUEnsN/GqDzR6TPWMXDenKw9udsmJD9lQPbfx74G3nVN5t40b7iM4kBEdo3SiQ4Kg76pDgnLHH3ADxzWJHGFGFAA8gMVlzaja3FdmjFh3K2dru6u5nLz3t0xO2lJDCmMnYIhHn4kmutv1I8dK4uYyDnKzv38ypYq33g5rtSsbyzbuzSscVxRaeS/SBcpdRWt8yyxzHRFOAFYOfZVwNjqOwI8cfdtyvnDikOqJse0vrrjvqXdcfeMffX0Nwy66sMcgx66K+249YA1vwZHOPPZkzQ2vgyaUpXc4ilKUApSlAKUpQClVjmLn6xs3McsuZRjMUal33GRsBVBuvS61w/TiiuYgSVCwRrNcvt3wToj38MOdvCobosoSa3VwbV4rxmG30iV8O+dEagtJJjvojXLNjxwNvGoHjMN5dRsUY22n14owcvK6MGUTMDhYzjSUU5IY5bwqlcK4/eGdorWwtre6deozXt1rnkUk4yNnBH2DsBjbFZF7LzJG6t04XAz6kSoUO49os6t4Y233NcZvI/hVExjZtDhPEFnhjmUEB1DaWGGU+KsPBgcgjzFZdaGl9IV7aXBZrRrbq+3FKrmJnHeaPIUpnxALA9+/e6ejrnd7+4kWaaIED1II42GoDBMrOxO24AAI7GuqlYcJJXXBsWlKVYoKUpQClKUBobnfla54fcSXEcfXguJR7LYkDySNhdGNzlsDGc7VEy292sSXDCJbd5FQHP1iesQVdD2bI0kZ2Pyq+8cuvpZS/Y4gt7qAwDPqiJJ1E1yc7EsM6T4IuQfWNc3/LP0ifiFs9xIluZUk6USoDmRFYnWytgFgTgAb5Od6zTxwds0wlPhFJmlCqWbsoJP3VzcxTxKrz20sUbFQHfSRlvZDBWJTP9ICs299Gdz1AodJY9SnqPK6tpDA4MQypbA9oH7hUnzrZpbx3S/UL9JiEMESD62RjJqZ5DnLkHJ1HYZO+9Z44V5O0pSIA1tP0Q3Rk4TbaseoHiGPKORlH34ArVjHGTWzfQtEV4RAWBBZpX38mlYg/AjB++umk8nLU+C8UpStplFKUoBSlKAUpSgNO8YteGxcSupuIa3MgVkiwzBirPG3qL3GlUPrbDJrCXme6ulaPhcEHD7MYElwxVAB75dkBwfZXUfeM1x6TOHwy8SCdR9K5eYR6W0q6jZi7BIzqjO8h05mQ4O+UnFLcFejHG5XUFcob6TwzpZtFvCTvlQSvlVX2dd62ry/r0vsvX2PAcjWjQs8c13dMMvJKixJATvrbqTKA3Yk/WE9s4zmseLlWWBAYZuIQBvXCpbSMmPtF7SZkO2+T4VmXPFJZCCYw+CCGvZDcEYJKkQR6IEZc4yNXxrI5Tub9VuUguYwY3VkiaBShDpqwoDAoCwbYZFEvoW/qMlU3f35/yYbcWnEkEdxxqOS3klCTBNSuiINTBtldFbZS5Ixq8cGtiXXHeG8LV44I0DLgvHboCVyTgyOMKgz4uwAzVV5TleW3nvZ4ow9wWlAzr+r6agKS2+nIY6c7A1FWcj6bS3EiP1XttcMFsqxxKWV2EjAnBKAgDYnHbFZ1nueyK80eY9Y5TcYrp+ukXeXi99cAMkkFtGdx0x9Idhvv1DhBkYOytjzNc8A42bWS4jvbpniWNJ0lmA1KCzI6kqACAQhGFz65rJm5Otclole3YkkmBzGCT3YoPUY/FTUJynyolzcPczySXNvHrhtuuEPUztJL6qqCmQVXbfBPbBPX3WWM7lK0RheV5LcrRsylVWTjK8NXReyP0M4huGDPgY2jlYZOoYwHPtAjOWyTJ8G5mtLvULW4ilZRkqresPeV749+K6m0l6xOMa+hN0hmTpvoH9LSdP44rysnZnZtTAg6XiOCqkDIKHAO+Qc9iPAGpCrSjtdEJ2a64ZxK1i4XA8jILcwom/Y5UKUx4nORj41M8M4ZHbqViBAZtTEsWLHYZLMSTgAAb7AACuLn0ccPfqkw4Mof9JiEMgIZ40JKo++cgVVL3jF6qtYwiNb2GL13cjDkA6BCpPrSOq6t/ZzvWWWNo2QzJvlF4qqc7cuSXLwywaC8QkQqx06lfQfbwfZKnYj9M9vGq8DvH+kwmG8muJZZY9cTyFjHH2nEsYIVdI3B0qQwxvnFbNv7+KBDJNIkaD9J2Cj4DPc+4b1ya8GiS+Zqrl3lyfiNxLBtFBCVW5J/Kbk6o030+soxq8AfHtW+La3WNFRFCooCqoGAAOwAqq+i+8iks2MbhiZ52YdmXXM7KGHceoVxnuMVb61Y4KCpHnzk5O2KUpVygpSlAKUpQGsuYPSXN1ZYbG3jJhkMTyzv6mpSNQVEOo9+5IxVP4lc3l1+dX0xH+7g+pTywcbkEeFeSQ6Lq/H/AI2c/taT/GsipomjBtODW8fsQoCPEjUfm2azya4pUkipLkg/7Re/q2v7p6jakOS2xdXY847Zvl1h/GoYZzJxNYrXiNqpBe3V9CjYhJhlB2/RZiu3gF868bfmC1s7mKzYMqwXUkqCFS7MXhVY1KruWZ5ZNu46a+YqK4zZRPxC7MqqwCwk58ir5zvv7I+VcclWCvcWcZTSFR7tgBtqyNAz5AsSPeo8q448WybkvJljp1GcpJ9/6L5zFzV1YujFDxFBKdEki2cwaOMg6ynq+2R6oO+C2cHFSdrzakSJFbcPvTGihFHTWIKAMAfWuprH4tx+3tjEJ5VTrEhCfZ2AJJbsF3G/9IV68H4tFcp1IWJUMVOVKkEAHBUgEbEH4EV2bs7Rgo9HneczS3SSwrYQyL7Esc10gYZGwZY1kwSNxkiqnypM8M4vp41S3t3ntZWB1yQgiMr1XCr1UB2DhdQ1b59qsG64S3TDQyvBMLye1mdMKW60rPb6zjcB3jP6sjeVcei6eSaWOS5b1Jb6Y9DRgdboajI2fs6AFX9HB8aqnZdqjecDKwEi4IdVIbHde6/vPzr1pXBYeYqSDmqfzvyyZCl5aRRm9hYOM4UzKFZWiLEbZRiB5HFZHFefrKBipkaVgSG6EbShSO4JQEA52xnY96g5RcX7CW5M1tAPyVskhikYfbndcMCfCMEY8d6soOXCKuajyYXCeYJrxWNnaiB9RSaaZQVVlOCF0EGZwfeAPHyqTsuAxxt1HZ5p8EdabDuM/YXGhBnGygdt8neueH8v20KLHHEAq+zl3Yj3AsxIFZttbCPYM+DgBXctg7+zqy2T5Zx6uwG+e+LBGHg45c8snngjLaxvIJ5J4LpJTKEEi3MXfRqwEaIroGGIGQ2M+NWDlDmn6YZ43iMM9u4SVNQddwSrK4xlSB5A14VhcqALxS9GwMkNtJjtqx1FLDzGRgnzqM2NJWhim26Zd6UpWc0ClKUApSlAaK4omL6/H/iSf2oozXlXPGWP8q8SHh1ISPvi/wDauKsiyFKUoBWfyn+eS++3jPylYfxrArO5U/PZP/1l/wBY0YZC8zyYueI/2EZ/wSD+NZVhw9pE4gsftpYpEMdyW6jY+JCY++onnmYLdX6kgareMj39/wDrV45CUdW8Yd9UC/sox/5qqVK7cWvUle1AzF/J881sBvhZUicIpOc6ZEYe4EDwrniqYmW5ikZC0VhLGVJKZkcQyOUzpc6Rp38KtnJnD4ySXjxLZSzWsTZ/mjpdBjsQEdRv7/OsT0lcOjhsC8ESq6GFECg+yswcIAPDVk+7JrPue6jUsf8AHd4IfgTyXLTx3OIfpsMZjlXdXnhZlLDYKsuFBMeScKK7cSvW4bxKA3Ct9D+kPcRyqpbDSQyiSPA8eo+oD+kfAV5csW/EB1IrZG6UmiUz3cZRIpiS0jQRMASpJGNsArnO9XXgfKkUD9aRmubk4zPNuwx2CDsi53wN/fUuW12Fj3qkdeI82vePFb2ourZZA0jTvF02aNANSxBwSGJZPXKkYJxkivJ+T7NizSRNK7ADqSyvI6gEnCOzZT2j7OK9OY2eO4iljCl2huIU1AkGUqskS7eDFGHyHjUlYXazRRyp7MiK4+DDOP4Vu022UbfZ5+pThOj1t4xGipGAiKAqquwUDwArtWFxDi9vAVE80URYMy9RwuoLjOM9zuNu9Q7cfuJ2T+T4Fkgz61xOTGjbdowRrYZPtacbEDB3GhySM9NlmAzUZdsl1auYiGDI5ibGwdM6HU+51DBh38Kwp+F3k3qXF1EkRGHW0iZHceXUkdiox9nepaTTBA2hQqRRNpUdgFQ4A+VLsdHvDLrVXxjUobH6wB/jUXzHaO0fWgyLq3DSQEdyQMtEftI4GCp8ceVScMWhVT7Kqv7IA/hXoDUtWqYTp2ic4LxFbi3inT2ZUVx/eGfGs2qryA+hLi17fR520DO/SlAkjOPBRqZAPKOrVWBqjanasUpSoJFKUoDSXOSheMXQH6UMD/eNQ/jWFUn6QYNPGWY/zlqhH918GoyrIshSlKAVI8r7Xbe+3I+Uqn+NR1SHLzf7Ug84pfwaE/xowyt8+sTe3aCR0DWaZCkAPp3w2QcjO+2Ku3o/O1z75I2+cSf9Kp3pBtmS9kmZXET2jIH0MV1AH1SwGAfj51LcjcZigkm680caPBbOpd1UEqJFYDJ3PbYeVVKlo5UvB9N4jBnDCWOYA7ZDxKpI8wCg394qwcR4rDbqGnmjiB2BdwufcMnf7qofHLqO7YS2C3X0lBpW4iTpJp+yzy6Vdfd38vGsaz5du9fUl+ivNgfXXOu5cY7aF9RIx7gp95NcZYrdmiGfbGqLYnP3DicC8i+J1AfMrj8ayRzfYYz9Ntf+Mn7s5qoXlndgrDLxC1QzZVVW1jVmGN9Pj28fePOsXnjhEVvwrpooPTMKhyo1HDjckDuae5QWpl8i1cV41DdxtDbJPcyEgqYIziN1OpJOq4WNcMAQS2+KiLGHjUJSFLFWCM387GIWRyCV7hl0NnSR+iSCpwGrcCjHasHjvFUtYJJ5MkIuQB3Y9lUe8nAHxrtjThxE4ZZe85kfPHpF+kSySi86PUiMcKLCSUj1kMQCdy51DJP4VutYtACDsgCj+6MfwrSkrNNe2SykM812ksvkfXUsB46QDge5RW7Sa9TLj93JQfaSv7vn9nmY574uS6bdfZcfo4ryu4yyFR+kVDDbdSy6xvt7GqvWlULnJNcUpUgwrGTo8Sibsl1E0LeXUhy8eP6RjaQfCMVd617zZG/0cyxDMtsy3MfmTEdTL3BwyalIHcEjxq9cOvUmiSWM5SRQ6kb5BGR2rFmVSNWJ3EyKUpXI6ilKUBqD0qoRxW1bwa2kUfEPk/vFQlWP0zgi84WR4m5Un4rFgfvquVKJQpSlSSKyOBH/AG6H+yuP/RrHrJ4QcXUB8SZE+aZ/5KMMtvEb2KGNnnZUj7MW3G+2CADnPbFVvhdtw9CGtbOSU52dLaR8HHbqSgY29+KzufUzw+4Piihx8VYEfjVwkO5/CqlSq3l9esjCCxdXxhGllhCD3lVkLbd8YqL/AJO4yFKJJb6Tj15ZNUw+1hhCEHuyjac9zirVxTj9tbsFmlCMRqC6WY4zjOFUnGds1jw812jsirIxLsEU9KRQWPYamQDehKi+6K5xLgl1FA8saWaPFidnZpJZZOllyrTHBwQCMAAYOBiufSW2eGOT4tCf8a1bOYvzS5/sJv8ATaqp6SR/2Y/lqh/zrQN2bgNwAUXfLZx9wySf/njWnOduaTezFIyPo0LER4/nXGzSH+iNwv3nfK42ZzmrJZ3M0QbqpbTLHp7gsoORtnUCoIrTnDuUuIyRxrFZyRqQqdSRkj0A4Bcxs+vbc40+Fel7Oenhk95lfwq0vm/X5PP1yzShsxrv8L1+Dy4PwpzecPum/JtcSQxjz0ISz5z4vlcf1fvrblRPPnD0s7SxeMEQ2VxCSMEnpkGNjkeQfUfhUuwxVFmeWcpy7bss8SxRjBdJHFKUq5UUpXWVwqlmIVVGSzEAADuSTsBUA7g1ArftwooVOqweRUaNslrYucBoj3MOe8ZzjPq+RXXN1qgLKzyKO7xr9UD4fXOVj38wxqp8zc5x3MS2/RmiWWeGMzyqOko6iktqBIOBv8645XFo6Y9yZvOlKVkNYpSlAa09OIxDYv4i8jXPuZHz+4VUKvfpwiJ4VI4GWjkikHuw4yfkTVGk7n4mpRKOtKUqSRXewUm6tSPCU5/4Mv8AGulcxTaJYD/XRL+22j/mowyx87jPD7v+yb8MVYeFyaoIWPcxxk/egNRHMcBktLhB3aGQY8/UJx+FYfL3Mym1hCQXchWNFOmEhQQoBGtiF+/tVSplc2cv/SGhljRGkjOGDyPGHjIb1CyZ7OQwyD2PnWFwrlrF3FM1pawLEsn5M6mZm0aT+TXGkBt/6VSP8r3TexZhD/XXCAH/AIXUPzFdetft2+hxe7Ek34gx/uqrgnLcVcU2n+yQ5i/NLn+wm/02qrc/xFuHaR3ZrdR8S6CpG/sLuWN0kvFTWrIRHboFIZSCPrCzDY+BzXXmS3zBCmc/7RaIT2z9dGM1YsbWpSlAYPHeFpdW8tvJ7EqMh8xkbEe8Hce8VQ+Tb+Ro2trja6tSIpR9pR7Eq+aso7+Y8K2VVT9IXAzNB14AwuoCHjeMZfGRrTGfWBUewc5wNs1fHPa7KThuR2rkCvO3uUlUSRMGRslWHbGT59iPEHtiqhxfjazxySGRoeHRnDSrtJeN/uofERZ21DBY9iACa2OSSMiVkrxDmEeutt036eerPI2m2gx31P8ApuPsJ8CRVUjaW7OtGaUeF1dJhB45trPAUYPaSQH99e1pYPc6HuYxFbp+b2S7IgHZ5QPakPkdhVgri25dlJ5VHiJgwcKjBDMDLIBjqSnW3bfGdkB8lAFZF9arNG8UgyrqVP3jGR5Edwa9a51Y3PYbn7qgzuTbssXox4nJccNgeb8ooaJyTkkxuyZO3c6c/fVqqo+iqMjhsTEY6rzTD9WSV2U/skVbqznsIUpShJXvSFZmXht4g7mFz+yNX8K1JFJqVW+0ob5gGt73dusiPG26upVh7mGD+Br594ISbeHVnUECnPcFdiCPPapRKM2lKVJIrqy5aI/Znt2PwE0ZNdqw+MzaIJHHdQG+TA/woGbMqEsJru5DtE1vEiSyRDUjyMem5XVs6Be3bB71Oyj1j8T++o3lE4W5T7FzKP29Mn/PVSpyvAZifrL64I8o0iix/eEZb5mu7crwt+Ue5l973Mo/02UfhXTmzmIWSRt02k6j6BjVgbE5OlWOPcBnfYGoG256neWJBaZ6kiqCnU3B3YgyRpuFBO4xtQlIsT8qWZGDbxucYHUzIe3m5JqEtpdVjYN5y2Df+fFV1HeqQFEPDEyfzcR5PvimXP7qEG4qUpQClKUBr3nfgLxq5iZhaTyBrtFRndFJHVeLQCwV1GGXG2SRjJzUeHn+UJVu5E0W0Xq2cBACgL/PMo21eAz2x8DW8K1HNYNZ8RmtFfVbmFbiFMAdHVI6lAe5XKnA7AYAFdIy8Mz6iLUW0SBrilK6nmionm2cpZz6faZDGPjJhPu2bvUtURxtzK30RdOZYZX1HPqldIjP/EOf7hqH0Wh8SNr8FsRBbwwqABHGqYHbYAbVm1G8t8R+kWsExyC8asQRghsesCPA5ztUlWc9gUpSgFaGuYOncXUZ7pczdu2HbqL/AIXFb5rS3NkOjid4o7N0ZvvdCp/0xUolEdSlKkkVhccTNtOP6tvwGazax+JfkZf7OT/IaA2TK2ST5kmovlaT66/XxFyrfc0EQH+U1mWT6oo2+0iN81BqJgS5hu7l4oUdJlh0s8oQBkDgggBn31D9HwqpUmeP8NaeLSjhHDKysy6hkd8qCM7E+NRllyqyyxyyXDsYzqCIiopOCO+74wTtmspmvGxl4IgRuFjaQj9V2ZR80qJu51RxFPeXs0uAenCpU4OwyLeIAAn7TCrKUqpMguLHHfb47VReMH/sy83Bwbjtv/PsR291LmwhRC7cNuWQZLG5cBRjxP0i4Ix415WSyXtvNbWXDWijlVlMoaKOEMwX19SZDjGN01E4FRTCaZumN8gHzAPzrtVJ4Mt5aXVvHeXKypPG0SqiBI45IlVlA3LFmQSEkn9Dw2Au1QSKUpQCtec8QheJWz+MltMh/wD5yRkf6hrYdUz0jLp+iS7ALP02PjiVGUD75NHyqY9nPKrgyFpSlaDyRURww9S7uZh2jCWqnbcrmR/xkAqYqA4ZMi3sqRkdO4hS6XGcaslHIz2yApP3VDLR6ZevRzPhbm32+qmLqBnZJgJNye56hl+Qq41qzg909txOOVivQuFW1bY5V8s0TE+OpmKfetbTrjJUz08Mt0EKUpVTqK1N6SYtPElIGOpagk+ZSUj8A341tmtbelmE9eyfbGm4jJ97CJlHyRqAp1KUqxYV0mj1Ky/aVh8wRXeuydx8aAtvL02u1t284o/8oFR/HRcTQ3iRxQ6YEEhLzMrlAusOqohO5VlHrDdW7YrI5NUiwtQe4iUfKobmeaVbwLHPJErWoDBAuWBlcFSSpOPh5nzqpUsM3J8TCzaMywiWRTN0bmYgqYnK6S7dg+k50g1D3PFI7W+uILWS8luToiImgEy/VqWAEgkjOMOTkmoMwsUEbT3TouNKtcPgadhjBHYV25DttN1uD+cS4ySxx0sD1iSTt5muOnx5MUalK3ZMkmS/AeH3KhHl4ZA8+dTSXV4ZF16iQyRgyBMZ2wARirI91xZ1I69lb+XThaUr8C7Af4a78f47FaIryhyHbQoQAnOlm/SYADCnfNQR9IEbDMNvLKPHQ8TEfEI7GuspJctkxg30jLuuWZ52je64jdSNEwddASEKwBGoaFGDgkZ95qS9G9sYbviEPUmdFNu69WQuQXWQscnzwPkK7cvcWF1AswjePUWGh/aGliu/yrJ5O/7x4j+pZ/5JakqXSlKUAqF5y4ObuyngXAkZCYydsSL60Zzg49YDepqlAal4LxDrwJIQQxGHUjBV1OHUgjYhgaza6cd4d9Dv3wAIL09RMdluFH1i/wB9AGHmVb7+9d4u0eTlhsk0ciqyLEw8RjcselLHIkS42SQnqOmcdmwWGf6Q22qy1E80bQdQd4ZIph/dkXI+BUkH3VLKwfNfMkL21EsbRtkBhjI7qe6sPerYI+FX7lnin0i3Rz7Yykg8nTZvAbZ3HuIqksNzWXyre9C80HZLof8AnRr3xnu8Q8v5kVSa4s0aWdS2/M2BSlK5HoCqF6XYz0bVvBbldR8tUUqD/EwFX2qZ6XQf5Nd/93JDIfgkqk/hQGuKVywwTXFWLCuQa4pQFo5TfNsvuaRfuWRgKrvPdwY7qBhp9eF0JbqEDS6n+bjdv0vKrDyow6BA8JJM/exb9xrD5wsZXaCWGNpTH1VZVZQcSBNxqIzgoNvfVSpVZrxlQtrtGwCdIkmDNgdlVrcb/HFZno/umknDMAp68gIByB9SPHxrh3nXGu0u19+hWH+FyfwrjkacfTWGGXNwxAZSpy0HbSRkeyaEl/5jsmliXQmto5YZlTIGrpyKxUFthkAjJ86yV49IB9XYT58QXgQfPrb1kyyKvtMF/WIH76jv/qG11aRPEzAZ0owdsfqrk/hWLVez8OpaeRdfUmMmuj24LAyQgSDDku7LnVpLuzFcjY4zjPur15O/7x4j+pZ/5JawRx4MuYbe8n8MJbsmPj1umMfDNSXJHD7lbi8uLiHoiboLGhdXfEatlm05UZL4xnOx7bZ2JJKkVLhSlKkClKUBDc28CW9tZISdLH1o3HeORd0cY8mx92a13wW/aVGEq6J4m6c8Z7q479tip7gjY5rbtUbnjlhzKL+zXVMq6JoRt9IjHl4dVf0Se/byq0ZUzhnxb48dkXWHxqAyW06Du0Uij4lGx+OK9rK7SVBJGcq3uwQRsVI8GB2I8CK9xXY83pmLwu4EkMTjs0aN81Fc8RhdkPT2lQiWI/1kZ1Jn3EjB9xNamfmi/spDaAgiNtCKyBjpz6oBG5GCMVYA1+8JkvpGWE7vDFiN1TxcsoyQO5Qntn4Vwy6iGNfyNUdLNytM3/wLiiXVvFPH7MihseIPip94OR91Z9UH0XcQhhiWwwEdAWjbORcITqLgn9ME+svhsRsdr9VIyUluXRvFYfGOGR3MMkEwzHIpVgDg4PkR2NZlKsDW116LnX82vXC74WdBMAPIMCr/ADJqDvuVOIQ51WyTL31W8oJx+pIFOfHAJ+NblpQGhp43QhZIbiMkZw8L4HxZVKfjWGvFYD2mi/bH/WvoWsS84ZDKumWGKRT+i6Kw+RGKmybNO8o8chCzoJOoxm1KkSmRiDHENlQE41gjJwPfVqt7e+mGYrQQj7V3KEP3RxCQ5+JGavHDuGQwIEgijiQZ9WNQo377AVl1BBSo+ULts9S+CeXQt1X5mUyfMAVjf/ai1MnVee8eXOTJ1yGJwRnIG2xI28DV+pQFdtOReHp/+LFIfOYdYj4GQtj7sVPRW6L7KquPIAfur0pQClKUApSlAKUpQClKoPFOf5DI8dnCrLGzRtNMxVSykhgiKCzaSMZOBnPxqk5xgrk6Qo9OceAtCz3lqhYH1rmFe74H5WMf70DuP0wB4gVDW12kiCRHVkYAhs7b/Ht8K4PM3EGBDXEK5Gxit8MPeC8jj5rVHn5IjeVnknmZXYu6+qupiST7IAAJPgPGuK9o4Y8X+Djl0m92uDPvpUHFEaN1bqQmOTSQcOnrLk+DaPDyFTYGdu+fxquX3BwqGGAaSo69uM50yxn1gCf0WyvfxLVKcN5J4leRJcNNbNHMquipczwqFYZ0lFh3PmTmsGSD1c3khx69f2NGNe7iokfHMiW41SpC9u7CJy28bRswjO+59XTkeIJFbd5S5rju7OGdiEd19de2GUlWGDvjUDj3Vr3hXomu1kyz2VuuQdcKtPN7wHlUBSRncfKtmcI5XtreJYljDBc+s/rMxYlmYsfEsSfvrfp8Usd3559f9Ddk1SlK0lRSlKAUpSgFKUoBSlKAUpSgFKUoBSlKAUpSgODXzpDzMlszWtyJjPE7xs2lRrOs4canB9YYbt419GVA8yfk3+H8K45sMcsakSnRphucItWhIZ3fwRQhY/BRISfuFZVzxO6TSW4bdKHGVJBI+8IjEd/Gttcr/k0qw1wWgwrtE72fP4ivZ2DQwTdRVdQEhcAa9OC0k6oBgr4K22a3fy5w0W1rBAM/VRqm5z2Azv8AGpGlaMWGOJVEhuxSlK6kH//Z"/>
          <p:cNvSpPr>
            <a:spLocks noChangeAspect="1" noChangeArrowheads="1"/>
          </p:cNvSpPr>
          <p:nvPr/>
        </p:nvSpPr>
        <p:spPr bwMode="auto">
          <a:xfrm>
            <a:off x="117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42411877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11560" y="260350"/>
            <a:ext cx="8148265" cy="1143000"/>
          </a:xfrm>
        </p:spPr>
        <p:txBody>
          <a:bodyPr>
            <a:normAutofit/>
          </a:bodyPr>
          <a:lstStyle/>
          <a:p>
            <a:r>
              <a:rPr lang="en-IE" sz="4000" b="0" dirty="0" smtClean="0"/>
              <a:t>Administration </a:t>
            </a:r>
            <a:endParaRPr lang="en-US" altLang="en-US" sz="4000" b="0" dirty="0" smtClean="0">
              <a:solidFill>
                <a:srgbClr val="FB5D43"/>
              </a:solidFill>
            </a:endParaRPr>
          </a:p>
        </p:txBody>
      </p:sp>
      <p:sp>
        <p:nvSpPr>
          <p:cNvPr id="10243" name="Content Placeholder 2"/>
          <p:cNvSpPr>
            <a:spLocks noGrp="1"/>
          </p:cNvSpPr>
          <p:nvPr>
            <p:ph idx="1"/>
          </p:nvPr>
        </p:nvSpPr>
        <p:spPr>
          <a:xfrm>
            <a:off x="457200" y="1428750"/>
            <a:ext cx="8229600" cy="4697413"/>
          </a:xfrm>
        </p:spPr>
        <p:txBody>
          <a:bodyPr/>
          <a:lstStyle/>
          <a:p>
            <a:pPr marL="0" indent="0" algn="ctr">
              <a:buSzPct val="145000"/>
              <a:buFontTx/>
              <a:buNone/>
              <a:defRPr/>
            </a:pPr>
            <a:r>
              <a:rPr lang="en-US" sz="2800" b="1" dirty="0" smtClean="0"/>
              <a:t>In Ireland </a:t>
            </a:r>
          </a:p>
          <a:p>
            <a:pPr>
              <a:buSzPct val="145000"/>
              <a:defRPr/>
            </a:pPr>
            <a:endParaRPr lang="en-US" sz="2800" dirty="0" smtClean="0"/>
          </a:p>
          <a:p>
            <a:pPr>
              <a:buSzPct val="145000"/>
              <a:defRPr/>
            </a:pPr>
            <a:r>
              <a:rPr lang="en-US" sz="2800" dirty="0" smtClean="0"/>
              <a:t>Chemicals Act, </a:t>
            </a:r>
            <a:r>
              <a:rPr lang="en-US" sz="2800" dirty="0" smtClean="0">
                <a:hlinkClick r:id="rId2"/>
              </a:rPr>
              <a:t>2008 &amp; 2010</a:t>
            </a:r>
            <a:endParaRPr lang="en-US" sz="2800" dirty="0" smtClean="0"/>
          </a:p>
          <a:p>
            <a:pPr lvl="1">
              <a:buSzPct val="145000"/>
              <a:defRPr/>
            </a:pPr>
            <a:r>
              <a:rPr lang="en-US" sz="2800" dirty="0" smtClean="0"/>
              <a:t>EU Regulations – Direct Acting throughout</a:t>
            </a:r>
          </a:p>
          <a:p>
            <a:pPr lvl="1">
              <a:buSzPct val="145000"/>
              <a:defRPr/>
            </a:pPr>
            <a:r>
              <a:rPr lang="en-US" sz="2800" dirty="0" smtClean="0"/>
              <a:t>Administrative &amp; Enforcement provisions </a:t>
            </a:r>
          </a:p>
          <a:p>
            <a:pPr lvl="1">
              <a:buSzPct val="145000"/>
              <a:defRPr/>
            </a:pPr>
            <a:r>
              <a:rPr lang="en-US" sz="2800" dirty="0" smtClean="0">
                <a:hlinkClick r:id="rId3"/>
              </a:rPr>
              <a:t>EPA</a:t>
            </a:r>
            <a:r>
              <a:rPr lang="en-US" sz="2800" dirty="0" smtClean="0"/>
              <a:t>, </a:t>
            </a:r>
            <a:r>
              <a:rPr lang="en-US" sz="2800" dirty="0" smtClean="0">
                <a:hlinkClick r:id="rId4"/>
              </a:rPr>
              <a:t>PRCD</a:t>
            </a:r>
            <a:r>
              <a:rPr lang="en-US" sz="2800" dirty="0" smtClean="0"/>
              <a:t> and </a:t>
            </a:r>
            <a:r>
              <a:rPr lang="en-US" sz="2800" dirty="0" smtClean="0">
                <a:hlinkClick r:id="rId5"/>
              </a:rPr>
              <a:t>NPIC</a:t>
            </a:r>
            <a:r>
              <a:rPr lang="en-US" sz="2800" dirty="0" smtClean="0"/>
              <a:t> also named in acts </a:t>
            </a:r>
          </a:p>
          <a:p>
            <a:pPr lvl="1">
              <a:buSzPct val="145000"/>
              <a:defRPr/>
            </a:pPr>
            <a:r>
              <a:rPr lang="en-US" sz="2800" dirty="0" smtClean="0"/>
              <a:t>No requirement for transposition</a:t>
            </a:r>
          </a:p>
          <a:p>
            <a:pPr lvl="1">
              <a:buSzPct val="145000"/>
              <a:defRPr/>
            </a:pPr>
            <a:r>
              <a:rPr lang="en-US" sz="2800" dirty="0" smtClean="0"/>
              <a:t>Also includes CLP, REACH, Export/Import and Detergents</a:t>
            </a:r>
          </a:p>
        </p:txBody>
      </p:sp>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7CA6E09C-97B8-44C9-B712-34275DB95B6D}" type="slidenum">
              <a:rPr lang="en-GB" smtClean="0"/>
              <a:pPr>
                <a:defRPr/>
              </a:pPr>
              <a:t>51</a:t>
            </a:fld>
            <a:endParaRPr lang="en-GB" dirty="0"/>
          </a:p>
        </p:txBody>
      </p:sp>
      <p:sp>
        <p:nvSpPr>
          <p:cNvPr id="2" name="AutoShape 2" descr="https://encrypted-tbn2.gstatic.com/images?q=tbn:ANd9GcTv_jVQ0SlFDJSrEHUutOIrmJ5UbEQkYLhMc0M0dyVTeMqIKiHJh26N3UlT"/>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3" name="AutoShape 5" descr="data:image/jpeg;base64,/9j/4AAQSkZJRgABAQAAAQABAAD/2wCEAAkGBxQTEhUUEhQUFBQWFxgXFxQUFBQUFBYVGBcYFxcXFBUYHCggGBwlHBcYITEhJSkrLi4uFx8zODMsNygtLiwBCgoKDg0OGxAQGywkHyQsLCwsLCwsLCwsLCwsLCwsLCwsLCwsLCwsLCwsLCwsLCwsLCwsLCwsLCwsLCwsLCwsLP/AABEIAOkA2AMBEQACEQEDEQH/xAAcAAEAAgMBAQEAAAAAAAAAAAAABQYDBAcCAQj/xABGEAABAwICBgcEBgcGBwAAAAABAAIDBBEFEgYhMVGBkQcTIkFhcaEyUrHBI0JicoKSFDNjc6LC0RVDRIOTsiRUdLPT4fD/xAAaAQEAAgMBAAAAAAAAAAAAAAAAAgMBBAUG/8QAMREBAAIBAwQBAQcDBAMAAAAAAAECAwQRMQUSIUFREyIyQmFxkbEjodEVUoHwFDPB/9oADAMBAAIRAxEAPwDuKDRxnFGU0RlkvYWAA2ucdgHigh8N0odJrdFladxuR/VI8pdqyscCARsOtEX1AQEBAQEBAQEBAQEBAQEBAQEBAQEBAQEHP+luUhtKO4yuJ3XDNXxKxKVeXrA8QkDACxuW3e35rESlMJPF8efTUMs0bWufGWBoeTl7b2tuba9WY8kzXilZsoyX7K9zm9Rp7iEn+IbGN0UMY5F+Yrl26hf1DUnVW9Qwx6UV3/Oz8of/ABqqeo5Fc6q6ewvpArI7dbkqG9+Zojkt4OZ2b/hCsx9T9Xj9kqa2fxQ6VgeNw1UeeF17anNOp7Hbcr29x9D3XXVpet691eG9W0WjeEipJCAgICAgICAgICAgICAgICAgICDn/Se76WjvrF5CG9xd2ACfIE81GyyiRwjEewARcW15IiW87rFZStCD06ktSTZSCx/VkWNxcTMNjuO3UqtVP9GWrqo/pz/x/LmMblw7Q5ktmIqq0IS2mFUzyrlv4Ni0lLKJYjr2OafZkZ3td8QRsPhcHe0uonFP5e1+HLOOfydnwPF46qISxHUdRabZmOG1rh3EX9Qe9d+totG8OtW0WjeEgpMiAgICAgICAgICAgICAgICAgIOe9LpyMgl90yDiWgj/aVGydJ2ROila97QXOJ4nVwSIZmXvTl1oH3+uG3+8HNsVVqq/wBOVOb7WOXNWu1rizHhzdm3CVTZXLejC155UyPV1eGYSWAYzNSyZ4Tt9uN3sSAbA7cdzhrHjsW3p9TbDP5L8Oecf6Ok4b0gUcg+kcad3eJgQ3hIOyed/BdfHqcV+JdGmaluJSDNLqI2DaqFxOxrHh7z5NbcngFdFoniVndEvf8Ab2b9VT1Mnj1RhHOYtWWX1tfUn/Ci3/UMzcRlt6oMjcYANpmPhJ2F4BjP+a27R+IgoJNAQEBAQEBAQEBAQEBAQRukODR1cD4ZBqINj3tdY2cOaMw5boYCG5TtBI5EhRTS+m+G9fRVAF80cD5mW25oS2W3HLbipXiJjaUJjeJclElw1w7wDzsVwprtMw5m207JCkK1simyVYFq+1MvlS3Ur6sw805WZZZXKi3KLbwGp6uqhfukbfyJyn0Kv02Sa5az+a3Dba8S7aSvUOyzMKD5KwEEEXBGsEXBHiEEHFUfozra+o93WTF4s+xvb9W2rVqFk03jeBPNcCLjWDsI2EKsfUBAQEBAQEBAQEBAQEHIMAZlmmbumkHJ5UVi7UsIe4NOx7XsPk5hVnpB+fKeIsaWHbG50ZvvY4t+S42ojbJLQyxteUrRbAtDK1rpZgWr7US+1OxXVZYadSZZ3qmyDDIsV8Mw7bg9b11PFJ7zGk+drH1uvVYb9+OLO5jt3ViUjE5WpM6CAxnsuur8c+CX2go3ht6eURjaY3s6yP8AAMwLL7gbeCheNpHqtmrI43vvTOytLrZZRewv7xVGS/ZSbfCzHTvvFflVTptV+5TDhKf5lyP9Yj/b/d2/9Dn/AHf2G6b1feynPhaUeuY2Wa9WifwsW6Jt+JPaNaYsqH9TI3qprEtbfMx4G3I6w12+qRfdfWuhp9VTNxy5uq0WTBzx8rQtlpiAgICAgICAg5RCzLX1Td0zjzId81FZHC5Yb7cfmPhZWekJcZ02w/qMTrIwLBzxM3ymbmd/GHLl62NrRLT1EeYlp0a5eVp3SzFq+1EvtRsV1eBhg2rLLZeFVZGWB6jDMOldGlZnpXRnbE8gfdf2h6kr0HTr92Pt+HV0lt6bfC4wroNqWyjCH0jj7F1bjn0S+6Py3amQ9JOojzNc094I5qm0bxMM1ntmJcfkjLSWnUWkg+YNl4u1ZrM1n099S0XrFo9sazQvCJxhzmFsjCWvaQ5rhtDgbgjit7T3mtomHP1dIvSYl13RLSuKsha7M1k1rPiJAcHDaWg7WnaD477r0WPJF43h5XLitjttKwqxUICAgICAgIOV4g3LidSN7mHnGwqM8pxwttDqLD9ofFTjhiXPumWky4hBIB+up3NJ8Yng/CRaOuj+nE/m1dTH2d1Rp9q413Pslo9i1ZUy9TjUrajVhOtSZbjlVZGWF4UIZhZ+jSryVRj7pWH8zDcemZdXp19snb8t3SW2vt8uqMC7jos6DSxaO8ZU8fIidGpO0WqzJwQsaoHNtNaHq6guHsyDN+IanfI8V5rqmHszd0cT/wBl6vo+fvwdk81/hA2XOiXWnzDRxWK7FtY7eYamWu9ZQ+Csa67XtDrHY4A/FX55mPNZ2a2miLb1tDomhWKmKobG4nq5uxrJs2QC7LDuBAcPPKtrpeotNppad92l1jTVisXpG23LpK7bz4gICAgICDmWkkeXFHn3mRn0y/yqMp14WSl9kHip1YlVum+Af8DL3iWWPwtJHmPrG1ausjfFLXzxvSXPIdq4NuHNlKxLWUy9T7FbUaTDrUkm+NgVV0JYpAoQzDZwKq6qphk7myNv5E2d6ErZ09+3JE/muxW7bxLubF6h2GVBgrRdhUq8isYXJlm4q+0bwxC2rWZV3Teiz0+YDXGc3DY70N+C53VMXfh7o/D5/wAun0nN9PURE8W8f4c9XmXrXmRtwVOttkbQrcTOrnI7nLetPfj/AEc+sdmbb5WLXYFps8EOadz2kOaeDgCtbFknHki0em3nxRlxzSfbrmDYgKiCOUC2doJHuu2OafEEEcF66totETHt4i9Zraaz6bqyiICAgICDnWm7LYhGfeiHo939ViU6pui9ngpVYlCdMjb4fA/3aiE/mDm/NU6iN8doU5Y+xLl8e1edtw5c8JWJa3tTL7UK2o0RtWUkhHsULIy+SKuCGs8KcJO56PVnW00Ml/aY0nztY+oK9Tgt3Y6z+Ts47d1YlKK1NjqB2SsxyKhFqm4rZY9rhEdQWtLL5UxB7XNOxwIPkVC1YtWaz7SraazFo9ORTQljnMdtaS08DZeMvSaWms+nusWSMlItHtjIUYWK9jgyuDtxW/p/MTDQ1X2ZiyYopLtBWreNp2bdJ3rErt0dV1nS052fro+JtKB5Oyu/zCu/0vN34u2eYeZ6vg7MvfHFl4XTckQEBAQEFA6Q2WqqV29kg5OYf5liUqpXCz2RwWa8kofpbbfCL+5LAeUzW/NRyx9m36Srt92XLGbV5qeHJlLQ7FrSpkqditqNAbVmeEkhFsULIS9SKuGYapU4SdQ6L63NTOjJ1xPNvuv7Q9cy73Tr74+34dLSW3pt8LqF0G0+SDUfJBT5habitqGPa20x7IWtblllKwOdaaUWSozD2ZBe/wBoaiPhzXmuqYezN3erfy9T0fP34eyea/wgSua66D0hjuw+S3NNb7TU1dd6vWAT3YFjU12szpL70TtHW9RLHOP7t13eMR7MgO/snN5tCs6fn+lmjfifCjqWn+rgnbmPMOvscCAQbg6wRsIXqHkH1AQEBAQUjpJZ2qV25z28w0/JYlKrdwc9hZqzZo9JEOfBqoe4A/8A05WyfJLxvvCuY3jZyBh2H/7WvM2cmUxTeyFrTyosVCnUaA2qXpJIQ7FXZCXqRQgajlOE1p6Na/q6vIfZlaW/ib2m+l+a6PT8nbl2+W1pL7X2+XXQu66T6UFRxUWlv4rZjhiVloHXYFRflKWyosIHTGg6ynJHtR9seQ9ocr8lodSw/UwTMcx5dDpmf6WeN+J8OdkLyz126NxWO7Cr8M7WV543qh9H5LEt3FbeqjeN2no7bTss7di5/Do2hfej/Ec9OYXe3TkM84jriP5ez5sK9Zos/wBbDFvfEvGa/B9HNMeuYWhbTTEBAQEFP6SmfQwu3TD1a5YlKvLJgOtiQzLzpmzNhVeP2Ep5Mv8AJTsg4pT+y0+DfgvM3+9Lk25lOUjewtS3KizHOVKGGl3qfpJIU+xQtwjL65VsQ1XhWQmzYfVGKWOQbWPa7kQSOIuOKnjv22iUqW7bRLvtPIHNDhsIBHkRcL1MTvG7tRO7Isiq6SNs66vp90lNYNJeMKGTkSCrHiRgIIOwrExExtLMTtO8OVVtN1b3sP1XEcO48rLxubH9PJanxL2uny/Ux1v8wjKxtwVik7S2LxvVVqd2SbzXStHdjcqk9mRbIHXAXLtHl19943SujmIdRVRv2MkIhk/Efo3cH2Hk8rqdKz9uTsn24vV9P34/qR6dTXonmRAQEBBV+kZl6S/uyxn1t81iWa8tfRs3aPJISlKVtN1tPUxnX1kL2/mY5qnZB+fcJdeGO+3KL+YFvkvN6iNslv1crLG15Waib9GtK3LXs1JypQxDU71NJv0x1KE8Ivbgq2Ia8gUoSh8a1ZZdl0Eq+soor7WgsP4DlHpZek0V+7DH7Otp7d2OFgW0uV7SaPVdXU4JZtGpLsssZBNqoEFD03pMsokGx7f4m6vhbkvPdWxduSL/ADH94ej6Pl7sc4/if7Sqk4XKh3I4VTFY8rwfFdPBO9dnK1Edt91gwyW7QtHLXaXSw27qt2SMOaWnYRbx4eKqpaa2i0ei9ItWazw6XohihqKVjnG8jPo5f3jNRP4hZ3k4L2OHJGTHF49vE6jFOLJNJ9JpWqRAQEEBp0y9FL4ZTye0pLMcovRTW0eSjCUrHEO04b2lWTwg/OmFt+jA3Fw5OK87q/8A22cvN9+Vno2fQrQty1pR9QVKGIad9an6TbtOVXKEt1rLhV+2GvMxThKGNjUZdJ6L6j6OWP3XNd+YEfFq7PS7+LUb+jt4mF5XWbqKx2O7CrMY0NGX2JCnf7pCyKgEELpZRdZTuPeztjgNY5XWj1HD9TBPzHlvdOzfSzx8T4c1lC8s9jVXsbhuCt7T2aOqr4e8AnuFHU02lPSX3jZYGFaTbsnNDMQ6mr6s+xUC3gJmAub+ZmYfgau70jP4nFP6w891jBxlj9JdGXbcEQEBBE6VsvR1A/ZPPIX+SMwreiTuy3yUYTlZ6qTLmdua8ng0n5Kz0rfnjBtcLDvGbnrXm9VO+W36uVmn7crhGy0C0pa8oSoUqsQ1DtVibbgVUoSmKVtwq2Ia1QxThJrsGtZZXHo8my1GXuewjiO0Pmt7pt9s23zDa0ltr7fLpi9A6TVxFl2nyU6csq7hT8spG9Wz5hiFsBWuPqDzI24IOwrExvGxE7OT4pS9XK9nuuI4bR6ELx2fH9PJanxL3GkzfVxVv8wgcSjuFPFPlnPXeEPg8mV5b4rbzxvXdo6a219lriK5kurL3M1xF2Gz2kPY7c9hDmnyuBdXYMs48kXj01NRijJjmk+3VcGxAVEEczRYPaHW72n6zT4g3HBewraLREw8Zas1tNZ9N1ZREBBqYwzNBM3fG8c2kIKVoW/stUVkp3S+fq6OpkG1sEpHn1b7Kz0rcQwuOzGDc1o9AvL5Z3vMuPed5lbnttAOC1p5VSrs6lUhqlTSbcCrlCU5RHUq2GGpGtShJp21qTKf0blyTxO3PA4Hsn4q3TX7c1bfmsw27bxLrYXqXYYaxt2lSryzCoF9pb+KvhH2uNO+7QteY8ssqwCCiaeUWWRsg2PFj95v/r4Lz/V8W2SMke//AI9H0XNvScc+vKl1rLhczHPl28kbwrLezN5roz9rG5UfZyrZTOuAuZaPLrR5htMKjCFoWTo+r8kklMTqfeaLz2StHHK/8bl6Tpefvx9k8x/DzPVsHZkjJHE/yva6bkiAg8TNu0jeCPRBz3Q821bjb1UVk8LLplT9ZRVDR3wSD+AqfqVc8OLUDPZ4Lytp8uNPK1VrbRAeCpVyrM6zUhqkKxlt06rlGUtRuVbEPtSFKEmtl1rLKVoWpE7eR1ukkzMa7e0HmLr1mO3dSJ/J26zvES+1PsqyOWYUusFpPJXsStuGOuwKq/KUtxQYEENpZR9ZTu3s7Y/Dt9LrS6hi+pgn5jz+ze6dm+lqKz6nx+7l1QNS8vXl7GfMKtiYyvDtxXTw+a7OVnja26w4bLdoWhlrtLpYbd1UiwqhKz26V0ZZNGLyROD2jZmtcObf7TS5vFbmjzfRyxb17aGrw/WxTT26vQ1bZY2SMN2PaHNO8OFwvWPIzG07SzowICDnWjwyyyN3SPHJxCis9LtXR5oiN7SPRThW4lh1OQ62425FeUyeJmHFsn8SH0aqQlVp1mCGBTZbNOoyjKQhKqlFnc5ISh7ZECpJJSljsEHQ9HZs1PH4DL+XV8l6fR27sFZ/J18E744blUdS2oXQqmJs7fFXV4YssODO7AUL8iRVYIPMjLgg7CLHyWJjeNmYnad3IcTpurkew/VcRwB1ei8dlx/TyWp8S9zpsn1cVb/MKpjkepbmnlp6qvtsYDP2QFDU18rdJfxsn4ytGW5LZYVKFFo8rT0eVthLTE/qz1kY/ZSE3A+68O8g5q9N0/N9TDtPMeP8PL9Sw/Ty7xxPn/n2uS33PEBBz+iblq5x+1cebr/NRWRwu9rxhThBSqno7LiXwVckRcc1nRxyNBJubbD6rSvoMNpmdmtOmxzO7C7o3md7eIyH7sEY+JKxHT8Pwx/4uNEYh0aVrbmKeCfc2RroHcXNzC/AKu/Tcc/dnZGdHX0qeJ0U1MbVUMkP23NzRcJW3bzIK0smhy048ta+mvXjy9UzgRcEEHvBuOa0LRMT5a1omOW/Gq5RbDGX7isbSRD22uhjID5YmnuBe3MfJt7q6mHJbisrIpaeIbkeKB2qKGpm7h1VNM5t/v5co5rYpoM9vS2unyT6WnR3FKtkOT+z6i+ZxGd8EYsTfXd99/cu1pMVsWPss6OCk0ptZvT1uJH2aKmt9qtcDxtAQtmJlf4ReIYjIw3qqaWAd8oImgB3l7NbB4uACtrbblifKx4BOHNBaQWnWCCCCD3gjas5OD0mVUw+EoIyq0hpmOLDMwvH92w9ZJ/psu70Q2UnHqSapnMlNSzua4A5pGiAXGrZKWu2Ady42r6ffNmm9fET8u7oep0wYey3mUHiuheIFhP6Ow2F7Mma558A0tAJ8LrOPpt6ee5nL1XHk8dsqng7i1xa4FrmkgtIsQ4GxBHcQdVlraqkxy2tHkifMLVC5cqXY9M7pg0XcQ0byQBzKzWszxCm+0cpzQ4ONVHKxjnMyvY6QNPV5HAO9vYe0xuwnau10zHlpee6JiHC6pkxXxxFZiZiXRV23CEBBQ5hlr5x9pp5taVGVkcLpGOxwUoQe6Y9kcfisywyrAIPjmgixFxuKCuV2gmHykk0zGEm5dCXwOJ8TEWqNqVtzCM1rPMNRnRxRDb+kHwNVUC3FrwVXGmxR+GEIwY49NuDQSgaLGnEn758k/8A3XOU4x0jiI/ZPsr8Ql6LCKeEWhghiG6ONjByaFNJuoCAgEIIV+jUQcXwOkpnHWeodlYTe5JhIMZJO12W53oDcEl2Orak+Qpm+oiQfRoxTkkyCSa9rieeaZlxuje4sHABBJUtHHE0NiYyNo2NY1rQPIAIM6Agq+kWg1NVPMvbhmIsZIS0F24va4FriN5F/FVZMNMn3oXYs+TF92WpS9HcLfbnqZBuzRsv5mNgPIqmNDgjz2tiepamY27kzh+idHCQWQMLhsfJeWQeT5CXeq2K46V+7EQ1b5b3+9MymQFNW+oCAgo+LttiD/tNYf4bfJRlOq3UmtilCMslNsPmsywzLAICAgICAgICAgICAgICAgICAgICAgICCmaSstWsO+Nvo4qMp1WnDz2ApQjLJB3+azLDMsAgICAgICAgICAgICAgICAgICAgICAgIKjpeLVEB3tcORb/AFWJTqsGEnsBIRty2I/aKywzICAgICAgICAgICAgICAgICAgICAgICAgq2mre1TnxeOYb/RYlKqZwc9geSQWbY9pZRZUBAQEBAQEBAQEBAQEBAQEBAQEBAQEBAQVzTZv0cR3SD1aViUq8pDA3dgeSQWb7vaCyiyICAgICAgICAgICAgICAgICAgICAgICAggtMm3pwd0jT8R81iWa8s2AO7I8khmyUftCyi9oCAgICAgICAgICAgICAgICAgICAgICAgidKmXpn+GU8nBYlmOWHRx3YHkkJWTL1lB7QEBAQEBAQEBAQEBAQEBAQEBAQEBAQEBBoY829PL9wnlr+SMxyjtGT2eSjCVk+5SQfQgICAgICAgICAgICAgICAgICAgICAgICDUxf9RL+7f/tKCH0Z9nl8FGE7LEVJACD6gICAgICAgICAgICAgICAgICAgIP/2Q=="/>
          <p:cNvSpPr>
            <a:spLocks noChangeAspect="1" noChangeArrowheads="1"/>
          </p:cNvSpPr>
          <p:nvPr/>
        </p:nvSpPr>
        <p:spPr bwMode="auto">
          <a:xfrm>
            <a:off x="1524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9640" y="338080"/>
            <a:ext cx="20574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463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42988" y="274638"/>
            <a:ext cx="7643812" cy="993775"/>
          </a:xfrm>
        </p:spPr>
        <p:txBody>
          <a:bodyPr>
            <a:normAutofit/>
          </a:bodyPr>
          <a:lstStyle/>
          <a:p>
            <a:r>
              <a:rPr lang="en-US" altLang="en-US" sz="4000" b="0" dirty="0" smtClean="0"/>
              <a:t>Chemicals Helpdesk</a:t>
            </a:r>
          </a:p>
        </p:txBody>
      </p:sp>
      <p:sp>
        <p:nvSpPr>
          <p:cNvPr id="5123" name="Content Placeholder 5"/>
          <p:cNvSpPr>
            <a:spLocks noGrp="1"/>
          </p:cNvSpPr>
          <p:nvPr>
            <p:ph idx="1"/>
          </p:nvPr>
        </p:nvSpPr>
        <p:spPr>
          <a:xfrm>
            <a:off x="285750" y="1643063"/>
            <a:ext cx="8572500" cy="4483100"/>
          </a:xfrm>
        </p:spPr>
        <p:txBody>
          <a:bodyPr>
            <a:normAutofit/>
          </a:bodyPr>
          <a:lstStyle/>
          <a:p>
            <a:endParaRPr lang="en-IE" altLang="en-US" sz="2800" dirty="0" smtClean="0"/>
          </a:p>
          <a:p>
            <a:r>
              <a:rPr lang="en-IE" altLang="en-US" sz="2800" dirty="0" smtClean="0"/>
              <a:t>All chemical related </a:t>
            </a:r>
            <a:r>
              <a:rPr lang="en-IE" altLang="en-US" sz="2800" dirty="0"/>
              <a:t>queries</a:t>
            </a:r>
          </a:p>
          <a:p>
            <a:r>
              <a:rPr lang="en-IE" altLang="en-US" sz="2800" dirty="0" smtClean="0">
                <a:hlinkClick r:id="rId3"/>
              </a:rPr>
              <a:t>chemicals@hsa.ie</a:t>
            </a:r>
            <a:endParaRPr lang="en-IE" altLang="en-US" sz="2800" dirty="0" smtClean="0"/>
          </a:p>
          <a:p>
            <a:r>
              <a:rPr lang="en-IE" altLang="en-US" sz="2800" dirty="0" smtClean="0"/>
              <a:t>1890 289 389</a:t>
            </a:r>
          </a:p>
          <a:p>
            <a:r>
              <a:rPr lang="en-IE" altLang="en-US" sz="2800" dirty="0" smtClean="0">
                <a:hlinkClick r:id="rId4"/>
              </a:rPr>
              <a:t>Scope</a:t>
            </a:r>
            <a:r>
              <a:rPr lang="en-IE" altLang="en-US" sz="2800" dirty="0" smtClean="0"/>
              <a:t>  </a:t>
            </a:r>
          </a:p>
          <a:p>
            <a:endParaRPr lang="en-IE" altLang="en-US" sz="2800" dirty="0" smtClean="0">
              <a:hlinkClick r:id="rId4"/>
            </a:endParaRPr>
          </a:p>
          <a:p>
            <a:endParaRPr lang="en-IE" altLang="en-US" sz="2800" dirty="0" smtClean="0"/>
          </a:p>
          <a:p>
            <a:endParaRPr lang="en-IE" altLang="en-US" sz="2800" dirty="0" smtClean="0"/>
          </a:p>
          <a:p>
            <a:endParaRPr lang="en-IE" altLang="en-US" sz="2800" dirty="0" smtClean="0"/>
          </a:p>
          <a:p>
            <a:endParaRPr lang="en-IE" altLang="en-US" dirty="0" smtClean="0"/>
          </a:p>
          <a:p>
            <a:endParaRPr lang="en-IE" altLang="en-US" dirty="0" smtClean="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2204864"/>
            <a:ext cx="2736304" cy="3312368"/>
          </a:xfrm>
          <a:prstGeom prst="rect">
            <a:avLst/>
          </a:prstGeom>
        </p:spPr>
      </p:pic>
    </p:spTree>
    <p:extLst>
      <p:ext uri="{BB962C8B-B14F-4D97-AF65-F5344CB8AC3E}">
        <p14:creationId xmlns:p14="http://schemas.microsoft.com/office/powerpoint/2010/main" val="2822170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0" dirty="0" smtClean="0"/>
              <a:t>Worker supports </a:t>
            </a:r>
            <a:endParaRPr lang="en-IE" sz="4000" b="0" dirty="0"/>
          </a:p>
        </p:txBody>
      </p:sp>
      <p:pic>
        <p:nvPicPr>
          <p:cNvPr id="8194" name="Picture 2" descr="C:\Users\caroline_walsh\Pictures\cpl\warehouse2.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39752" y="2708920"/>
            <a:ext cx="4464496" cy="271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200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r>
              <a:rPr lang="en-GB" altLang="en-US" sz="4000" b="0" dirty="0" smtClean="0"/>
              <a:t>Chemicals Webpages </a:t>
            </a:r>
          </a:p>
        </p:txBody>
      </p:sp>
      <p:sp>
        <p:nvSpPr>
          <p:cNvPr id="6147" name="Content Placeholder 2"/>
          <p:cNvSpPr>
            <a:spLocks noGrp="1"/>
          </p:cNvSpPr>
          <p:nvPr>
            <p:ph idx="1"/>
          </p:nvPr>
        </p:nvSpPr>
        <p:spPr>
          <a:xfrm>
            <a:off x="-180975" y="1268413"/>
            <a:ext cx="9324975" cy="4857750"/>
          </a:xfrm>
        </p:spPr>
        <p:txBody>
          <a:bodyPr/>
          <a:lstStyle/>
          <a:p>
            <a:pPr lvl="1" algn="ctr">
              <a:lnSpc>
                <a:spcPct val="150000"/>
              </a:lnSpc>
              <a:buFontTx/>
              <a:buNone/>
            </a:pPr>
            <a:r>
              <a:rPr lang="en-GB" altLang="en-US" sz="2400" b="1" dirty="0" smtClean="0"/>
              <a:t>Safe Supply, Use and Management of Chemicals </a:t>
            </a:r>
          </a:p>
          <a:p>
            <a:pPr lvl="1" algn="ctr">
              <a:lnSpc>
                <a:spcPct val="150000"/>
              </a:lnSpc>
              <a:buFontTx/>
              <a:buNone/>
            </a:pPr>
            <a:r>
              <a:rPr lang="en-GB" altLang="en-US" sz="2400" dirty="0" smtClean="0">
                <a:hlinkClick r:id="rId3"/>
              </a:rPr>
              <a:t>www.hsa.ie/chemicals</a:t>
            </a:r>
            <a:endParaRPr lang="en-GB" altLang="en-US" sz="2400" dirty="0" smtClean="0"/>
          </a:p>
          <a:p>
            <a:pPr lvl="1">
              <a:lnSpc>
                <a:spcPct val="150000"/>
              </a:lnSpc>
            </a:pPr>
            <a:r>
              <a:rPr lang="en-GB" altLang="en-US" sz="2400" dirty="0" smtClean="0"/>
              <a:t>Targeted at chemical manufacturers, suppliers, users </a:t>
            </a:r>
          </a:p>
          <a:p>
            <a:pPr lvl="1">
              <a:lnSpc>
                <a:spcPct val="150000"/>
              </a:lnSpc>
            </a:pPr>
            <a:r>
              <a:rPr lang="en-GB" altLang="en-US" sz="2400" dirty="0" smtClean="0"/>
              <a:t>Includes a </a:t>
            </a:r>
            <a:r>
              <a:rPr lang="en-GB" altLang="en-US" sz="2400" b="1" dirty="0" smtClean="0"/>
              <a:t>Latest News </a:t>
            </a:r>
            <a:r>
              <a:rPr lang="en-GB" altLang="en-US" sz="2400" dirty="0" smtClean="0"/>
              <a:t>and </a:t>
            </a:r>
            <a:r>
              <a:rPr lang="en-GB" altLang="en-US" sz="2400" b="1" dirty="0" smtClean="0"/>
              <a:t>Quick links </a:t>
            </a:r>
            <a:r>
              <a:rPr lang="en-GB" altLang="en-US" sz="2400" dirty="0" smtClean="0"/>
              <a:t>section  </a:t>
            </a:r>
          </a:p>
          <a:p>
            <a:pPr lvl="1">
              <a:lnSpc>
                <a:spcPct val="150000"/>
              </a:lnSpc>
            </a:pPr>
            <a:r>
              <a:rPr lang="en-GB" altLang="en-US" sz="2400" dirty="0" smtClean="0"/>
              <a:t>Updated with news from ECHA</a:t>
            </a:r>
          </a:p>
          <a:p>
            <a:pPr lvl="1">
              <a:lnSpc>
                <a:spcPct val="150000"/>
              </a:lnSpc>
            </a:pPr>
            <a:r>
              <a:rPr lang="en-GB" altLang="en-US" sz="2400" dirty="0" smtClean="0"/>
              <a:t>Incorporates ALL aspects of occupational chemical safety incl. REACH and CLP</a:t>
            </a:r>
          </a:p>
        </p:txBody>
      </p:sp>
    </p:spTree>
    <p:extLst>
      <p:ext uri="{BB962C8B-B14F-4D97-AF65-F5344CB8AC3E}">
        <p14:creationId xmlns:p14="http://schemas.microsoft.com/office/powerpoint/2010/main" val="2367744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GB" altLang="en-US" sz="4000" b="0" dirty="0" smtClean="0"/>
              <a:t>Chemicals Webpages</a:t>
            </a:r>
          </a:p>
        </p:txBody>
      </p:sp>
      <p:pic>
        <p:nvPicPr>
          <p:cNvPr id="4" name="Content Placeholder 3" descr="Chemicals Safety Management and Sustainable Use - Health and Safety Authority - Microsoft Internet Explorer provided by Health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18204"/>
            <a:ext cx="8229600" cy="4489955"/>
          </a:xfrm>
        </p:spPr>
      </p:pic>
    </p:spTree>
    <p:extLst>
      <p:ext uri="{BB962C8B-B14F-4D97-AF65-F5344CB8AC3E}">
        <p14:creationId xmlns:p14="http://schemas.microsoft.com/office/powerpoint/2010/main" val="345638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r>
              <a:rPr lang="en-GB" altLang="en-US" sz="4000" b="0" dirty="0" smtClean="0"/>
              <a:t>E-Bulletin and Newsletters</a:t>
            </a:r>
          </a:p>
        </p:txBody>
      </p:sp>
      <p:sp>
        <p:nvSpPr>
          <p:cNvPr id="8195" name="Content Placeholder 2"/>
          <p:cNvSpPr>
            <a:spLocks noGrp="1"/>
          </p:cNvSpPr>
          <p:nvPr>
            <p:ph idx="1"/>
          </p:nvPr>
        </p:nvSpPr>
        <p:spPr/>
        <p:txBody>
          <a:bodyPr>
            <a:normAutofit/>
          </a:bodyPr>
          <a:lstStyle/>
          <a:p>
            <a:r>
              <a:rPr lang="en-GB" altLang="en-US" sz="2400" dirty="0" smtClean="0"/>
              <a:t>Quarterly chemicals E-bulletin produced by helpdesk team</a:t>
            </a:r>
          </a:p>
          <a:p>
            <a:pPr lvl="5"/>
            <a:r>
              <a:rPr lang="en-GB" altLang="en-US" sz="2400" i="1" dirty="0" smtClean="0"/>
              <a:t>Covers all updates on chemical issues</a:t>
            </a:r>
          </a:p>
          <a:p>
            <a:pPr lvl="5"/>
            <a:r>
              <a:rPr lang="en-GB" altLang="en-US" sz="2400" i="1" dirty="0" smtClean="0"/>
              <a:t>Subscriber service</a:t>
            </a:r>
          </a:p>
          <a:p>
            <a:endParaRPr lang="en-GB" altLang="en-US" sz="2400" dirty="0" smtClean="0"/>
          </a:p>
          <a:p>
            <a:r>
              <a:rPr lang="en-GB" altLang="en-US" sz="2400" dirty="0" smtClean="0"/>
              <a:t>Articles on REACH, CLP and other chemical topics included in separate quarterly HSA newsletter</a:t>
            </a:r>
          </a:p>
          <a:p>
            <a:endParaRPr lang="en-GB" altLang="en-US" sz="2400" dirty="0"/>
          </a:p>
          <a:p>
            <a:r>
              <a:rPr lang="en-GB" altLang="en-US" sz="2400" dirty="0" smtClean="0"/>
              <a:t>Countdown to CLP E-Bulletin issued regularly up to 1</a:t>
            </a:r>
            <a:r>
              <a:rPr lang="en-GB" altLang="en-US" sz="2400" baseline="30000" dirty="0" smtClean="0"/>
              <a:t>st</a:t>
            </a:r>
            <a:r>
              <a:rPr lang="en-GB" altLang="en-US" sz="2400" dirty="0" smtClean="0"/>
              <a:t> June 2015 </a:t>
            </a:r>
          </a:p>
        </p:txBody>
      </p:sp>
    </p:spTree>
    <p:extLst>
      <p:ext uri="{BB962C8B-B14F-4D97-AF65-F5344CB8AC3E}">
        <p14:creationId xmlns:p14="http://schemas.microsoft.com/office/powerpoint/2010/main" val="3523269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0" dirty="0" smtClean="0"/>
              <a:t>Chemical e-learning</a:t>
            </a:r>
            <a:endParaRPr lang="en-GB" sz="4000" b="0" dirty="0"/>
          </a:p>
        </p:txBody>
      </p:sp>
      <p:sp>
        <p:nvSpPr>
          <p:cNvPr id="3" name="Content Placeholder 2"/>
          <p:cNvSpPr>
            <a:spLocks noGrp="1"/>
          </p:cNvSpPr>
          <p:nvPr>
            <p:ph idx="1"/>
          </p:nvPr>
        </p:nvSpPr>
        <p:spPr/>
        <p:txBody>
          <a:bodyPr/>
          <a:lstStyle/>
          <a:p>
            <a:r>
              <a:rPr lang="en-GB" dirty="0">
                <a:hlinkClick r:id="rId2"/>
              </a:rPr>
              <a:t>https://</a:t>
            </a:r>
            <a:r>
              <a:rPr lang="en-GB" dirty="0" smtClean="0">
                <a:hlinkClick r:id="rId2"/>
              </a:rPr>
              <a:t>hsalearning.ie</a:t>
            </a:r>
            <a:endParaRPr lang="en-GB" dirty="0" smtClean="0"/>
          </a:p>
          <a:p>
            <a:endParaRPr lang="en-GB" dirty="0"/>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492896"/>
            <a:ext cx="2808312" cy="3168352"/>
          </a:xfrm>
          <a:prstGeom prst="rect">
            <a:avLst/>
          </a:prstGeom>
        </p:spPr>
      </p:pic>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3573015"/>
            <a:ext cx="1512168" cy="2146709"/>
          </a:xfrm>
          <a:prstGeom prst="rect">
            <a:avLst/>
          </a:prstGeom>
        </p:spPr>
      </p:pic>
      <p:pic>
        <p:nvPicPr>
          <p:cNvPr id="6" name="Picture 5">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128" y="2564904"/>
            <a:ext cx="1759880" cy="2286496"/>
          </a:xfrm>
          <a:prstGeom prst="rect">
            <a:avLst/>
          </a:prstGeom>
        </p:spPr>
      </p:pic>
      <p:pic>
        <p:nvPicPr>
          <p:cNvPr id="7" name="Picture 6">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0" y="1600200"/>
            <a:ext cx="1735460" cy="2515642"/>
          </a:xfrm>
          <a:prstGeom prst="rect">
            <a:avLst/>
          </a:prstGeom>
        </p:spPr>
      </p:pic>
    </p:spTree>
    <p:extLst>
      <p:ext uri="{BB962C8B-B14F-4D97-AF65-F5344CB8AC3E}">
        <p14:creationId xmlns:p14="http://schemas.microsoft.com/office/powerpoint/2010/main" val="4174042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en-IE" dirty="0" smtClean="0"/>
              <a:t/>
            </a:r>
            <a:br>
              <a:rPr lang="en-IE" dirty="0" smtClean="0"/>
            </a:br>
            <a:r>
              <a:rPr lang="en-IE" sz="4000" b="0" dirty="0" smtClean="0"/>
              <a:t>European </a:t>
            </a:r>
            <a:r>
              <a:rPr lang="en-IE" sz="4000" b="0" dirty="0"/>
              <a:t>Commission </a:t>
            </a:r>
            <a:r>
              <a:rPr lang="en-IE" dirty="0"/>
              <a:t/>
            </a:r>
            <a:br>
              <a:rPr lang="en-IE" dirty="0"/>
            </a:br>
            <a:endParaRPr lang="en-IE" dirty="0"/>
          </a:p>
        </p:txBody>
      </p:sp>
      <p:sp>
        <p:nvSpPr>
          <p:cNvPr id="3" name="Content Placeholder 2"/>
          <p:cNvSpPr>
            <a:spLocks noGrp="1"/>
          </p:cNvSpPr>
          <p:nvPr>
            <p:ph idx="1"/>
          </p:nvPr>
        </p:nvSpPr>
        <p:spPr/>
        <p:txBody>
          <a:bodyPr>
            <a:normAutofit/>
          </a:bodyPr>
          <a:lstStyle/>
          <a:p>
            <a:r>
              <a:rPr lang="en-IE" sz="3200" dirty="0" smtClean="0"/>
              <a:t>DG Employment </a:t>
            </a:r>
          </a:p>
          <a:p>
            <a:r>
              <a:rPr lang="en-IE" sz="2800" b="1" dirty="0" smtClean="0"/>
              <a:t>Responsible for OSH Directiv</a:t>
            </a:r>
            <a:r>
              <a:rPr lang="en-IE" sz="3200" b="1" dirty="0" smtClean="0"/>
              <a:t>es </a:t>
            </a:r>
          </a:p>
          <a:p>
            <a:r>
              <a:rPr lang="en-IE" sz="3200" b="1" dirty="0" smtClean="0"/>
              <a:t>Worker</a:t>
            </a:r>
            <a:r>
              <a:rPr lang="en-IE" sz="2000" b="1" dirty="0" smtClean="0"/>
              <a:t> </a:t>
            </a:r>
            <a:r>
              <a:rPr lang="en-IE" sz="2400" dirty="0"/>
              <a:t>awareness on CLP </a:t>
            </a:r>
          </a:p>
          <a:p>
            <a:r>
              <a:rPr lang="en-IE" sz="2400" dirty="0" smtClean="0"/>
              <a:t>Chemical </a:t>
            </a:r>
            <a:r>
              <a:rPr lang="en-IE" sz="2400" dirty="0"/>
              <a:t>Handling Directive 2014/27/EU</a:t>
            </a:r>
          </a:p>
          <a:p>
            <a:r>
              <a:rPr lang="en-IE" sz="2400" dirty="0" smtClean="0"/>
              <a:t>Publish </a:t>
            </a:r>
            <a:r>
              <a:rPr lang="en-IE" sz="2400" dirty="0"/>
              <a:t>series </a:t>
            </a:r>
            <a:r>
              <a:rPr lang="en-IE" sz="2400" dirty="0" smtClean="0"/>
              <a:t>of leaflets</a:t>
            </a:r>
            <a:r>
              <a:rPr lang="en-IE" sz="2400" dirty="0"/>
              <a:t>, posters </a:t>
            </a:r>
            <a:r>
              <a:rPr lang="en-IE" sz="2400" dirty="0" smtClean="0"/>
              <a:t>,guidance </a:t>
            </a:r>
            <a:r>
              <a:rPr lang="en-IE" sz="2400" dirty="0"/>
              <a:t>. </a:t>
            </a:r>
          </a:p>
          <a:p>
            <a:r>
              <a:rPr lang="en-IE" sz="2400" dirty="0"/>
              <a:t>Go to </a:t>
            </a:r>
            <a:r>
              <a:rPr lang="en-IE" sz="2400" dirty="0">
                <a:hlinkClick r:id="rId3"/>
              </a:rPr>
              <a:t>link </a:t>
            </a:r>
            <a:endParaRPr lang="en-IE" sz="2400" dirty="0" smtClean="0"/>
          </a:p>
          <a:p>
            <a:endParaRPr lang="en-IE" sz="2400" b="1" dirty="0" smtClean="0"/>
          </a:p>
          <a:p>
            <a:endParaRPr lang="en-IE" sz="2400" b="1" dirty="0" smtClean="0"/>
          </a:p>
          <a:p>
            <a:endParaRPr lang="en-IE" sz="2400" b="1" dirty="0" smtClean="0"/>
          </a:p>
          <a:p>
            <a:endParaRPr lang="en-IE" sz="2400" dirty="0" smtClean="0"/>
          </a:p>
          <a:p>
            <a:endParaRPr lang="en-IE"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7288" y="1417638"/>
            <a:ext cx="2736712" cy="3672408"/>
          </a:xfrm>
          <a:prstGeom prst="rect">
            <a:avLst/>
          </a:prstGeom>
        </p:spPr>
      </p:pic>
    </p:spTree>
    <p:extLst>
      <p:ext uri="{BB962C8B-B14F-4D97-AF65-F5344CB8AC3E}">
        <p14:creationId xmlns:p14="http://schemas.microsoft.com/office/powerpoint/2010/main" val="414833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en-IE" sz="4000" b="0" dirty="0" smtClean="0"/>
              <a:t>EU-OSHA </a:t>
            </a:r>
            <a:endParaRPr lang="en-IE" sz="4000" b="0" dirty="0"/>
          </a:p>
        </p:txBody>
      </p:sp>
      <p:sp>
        <p:nvSpPr>
          <p:cNvPr id="3" name="Content Placeholder 2"/>
          <p:cNvSpPr>
            <a:spLocks noGrp="1"/>
          </p:cNvSpPr>
          <p:nvPr>
            <p:ph idx="1"/>
          </p:nvPr>
        </p:nvSpPr>
        <p:spPr/>
        <p:txBody>
          <a:bodyPr>
            <a:normAutofit/>
          </a:bodyPr>
          <a:lstStyle/>
          <a:p>
            <a:endParaRPr lang="en-IE" sz="3200" b="1" dirty="0" smtClean="0">
              <a:solidFill>
                <a:schemeClr val="tx2"/>
              </a:solidFill>
            </a:endParaRPr>
          </a:p>
          <a:p>
            <a:r>
              <a:rPr lang="en-IE" sz="3200" b="1" dirty="0" smtClean="0">
                <a:solidFill>
                  <a:schemeClr val="tx2"/>
                </a:solidFill>
              </a:rPr>
              <a:t>EU- OSHA </a:t>
            </a:r>
          </a:p>
          <a:p>
            <a:r>
              <a:rPr lang="en-IE" sz="3200" b="1" dirty="0" smtClean="0">
                <a:solidFill>
                  <a:schemeClr val="tx2"/>
                </a:solidFill>
              </a:rPr>
              <a:t>Worker</a:t>
            </a:r>
            <a:r>
              <a:rPr lang="en-IE" sz="2000" b="1" dirty="0" smtClean="0">
                <a:solidFill>
                  <a:schemeClr val="tx2"/>
                </a:solidFill>
              </a:rPr>
              <a:t> </a:t>
            </a:r>
            <a:r>
              <a:rPr lang="en-IE" sz="2400" dirty="0">
                <a:solidFill>
                  <a:schemeClr val="tx2"/>
                </a:solidFill>
              </a:rPr>
              <a:t>awareness on CLP </a:t>
            </a:r>
          </a:p>
          <a:p>
            <a:endParaRPr lang="en-IE" sz="2400" dirty="0"/>
          </a:p>
          <a:p>
            <a:r>
              <a:rPr lang="en-IE" sz="2400" dirty="0">
                <a:solidFill>
                  <a:schemeClr val="tx2"/>
                </a:solidFill>
              </a:rPr>
              <a:t>NAPO man short videos  </a:t>
            </a:r>
          </a:p>
          <a:p>
            <a:pPr marL="82800" indent="0">
              <a:buNone/>
            </a:pPr>
            <a:r>
              <a:rPr lang="en-IE" sz="2400" dirty="0"/>
              <a:t>          </a:t>
            </a:r>
            <a:r>
              <a:rPr lang="en-IE" sz="2400" u="sng" dirty="0">
                <a:hlinkClick r:id="rId3"/>
              </a:rPr>
              <a:t>see link..</a:t>
            </a:r>
            <a:endParaRPr lang="en-IE" sz="2400" u="sng" dirty="0"/>
          </a:p>
          <a:p>
            <a:endParaRPr lang="en-IE" sz="2400" dirty="0"/>
          </a:p>
          <a:p>
            <a:r>
              <a:rPr lang="en-IE" sz="2400" dirty="0">
                <a:solidFill>
                  <a:schemeClr val="tx2"/>
                </a:solidFill>
              </a:rPr>
              <a:t>NAPO man poster see link</a:t>
            </a:r>
          </a:p>
          <a:p>
            <a:endParaRPr lang="en-IE" sz="2400" dirty="0"/>
          </a:p>
          <a:p>
            <a:endParaRPr lang="en-IE" sz="2400" b="1" dirty="0" smtClean="0"/>
          </a:p>
          <a:p>
            <a:endParaRPr lang="en-IE" sz="2400" b="1" dirty="0" smtClean="0"/>
          </a:p>
          <a:p>
            <a:endParaRPr lang="en-IE" sz="2400" dirty="0" smtClean="0"/>
          </a:p>
          <a:p>
            <a:endParaRPr lang="en-IE"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841" y="2348880"/>
            <a:ext cx="3240360" cy="3019474"/>
          </a:xfrm>
          <a:prstGeom prst="rect">
            <a:avLst/>
          </a:prstGeom>
        </p:spPr>
      </p:pic>
    </p:spTree>
    <p:extLst>
      <p:ext uri="{BB962C8B-B14F-4D97-AF65-F5344CB8AC3E}">
        <p14:creationId xmlns:p14="http://schemas.microsoft.com/office/powerpoint/2010/main" val="126604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0" dirty="0" smtClean="0"/>
              <a:t>Hazard Classification  </a:t>
            </a:r>
            <a:endParaRPr lang="en-GB" sz="4000" b="0" dirty="0"/>
          </a:p>
        </p:txBody>
      </p:sp>
      <p:sp>
        <p:nvSpPr>
          <p:cNvPr id="3" name="Content Placeholder 2"/>
          <p:cNvSpPr>
            <a:spLocks noGrp="1"/>
          </p:cNvSpPr>
          <p:nvPr>
            <p:ph idx="1"/>
          </p:nvPr>
        </p:nvSpPr>
        <p:spPr/>
        <p:txBody>
          <a:bodyPr/>
          <a:lstStyle/>
          <a:p>
            <a:pPr marL="82800" indent="0">
              <a:buNone/>
            </a:pPr>
            <a:r>
              <a:rPr lang="en-GB" dirty="0" smtClean="0"/>
              <a:t> </a:t>
            </a:r>
            <a:endParaRPr lang="en-GB"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00200"/>
            <a:ext cx="60486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12381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42988" y="274638"/>
            <a:ext cx="7643812" cy="993775"/>
          </a:xfrm>
        </p:spPr>
        <p:txBody>
          <a:bodyPr>
            <a:normAutofit/>
          </a:bodyPr>
          <a:lstStyle/>
          <a:p>
            <a:r>
              <a:rPr lang="en-US" altLang="en-US" sz="4000" b="0" dirty="0" smtClean="0"/>
              <a:t>Conclusion </a:t>
            </a:r>
          </a:p>
        </p:txBody>
      </p:sp>
      <p:sp>
        <p:nvSpPr>
          <p:cNvPr id="5123" name="Content Placeholder 5"/>
          <p:cNvSpPr>
            <a:spLocks noGrp="1"/>
          </p:cNvSpPr>
          <p:nvPr>
            <p:ph idx="1"/>
          </p:nvPr>
        </p:nvSpPr>
        <p:spPr>
          <a:xfrm>
            <a:off x="285750" y="1643063"/>
            <a:ext cx="8572500" cy="4483100"/>
          </a:xfrm>
        </p:spPr>
        <p:txBody>
          <a:bodyPr>
            <a:normAutofit/>
          </a:bodyPr>
          <a:lstStyle/>
          <a:p>
            <a:pPr>
              <a:lnSpc>
                <a:spcPct val="150000"/>
              </a:lnSpc>
              <a:tabLst>
                <a:tab pos="4664075" algn="l"/>
              </a:tabLst>
            </a:pPr>
            <a:r>
              <a:rPr lang="en-IE" altLang="en-US" sz="2400" dirty="0" smtClean="0"/>
              <a:t>NEW: Hazard communications for chemicals</a:t>
            </a:r>
          </a:p>
          <a:p>
            <a:pPr>
              <a:lnSpc>
                <a:spcPct val="150000"/>
              </a:lnSpc>
              <a:tabLst>
                <a:tab pos="4664075" algn="l"/>
              </a:tabLst>
            </a:pPr>
            <a:r>
              <a:rPr lang="en-IE" altLang="en-US" sz="2400" dirty="0" smtClean="0"/>
              <a:t>Need to clearly identify roles and duties </a:t>
            </a:r>
          </a:p>
          <a:p>
            <a:pPr>
              <a:lnSpc>
                <a:spcPct val="150000"/>
              </a:lnSpc>
              <a:tabLst>
                <a:tab pos="4664075" algn="l"/>
              </a:tabLst>
            </a:pPr>
            <a:r>
              <a:rPr lang="en-IE" altLang="en-US" sz="2400" dirty="0" smtClean="0"/>
              <a:t>Keep </a:t>
            </a:r>
            <a:r>
              <a:rPr lang="en-IE" altLang="en-US" sz="2400" b="1" dirty="0" smtClean="0"/>
              <a:t>up to date </a:t>
            </a:r>
            <a:r>
              <a:rPr lang="en-IE" altLang="en-US" sz="2400" dirty="0" smtClean="0"/>
              <a:t>with REACH and CLP information </a:t>
            </a:r>
          </a:p>
          <a:p>
            <a:pPr>
              <a:lnSpc>
                <a:spcPct val="150000"/>
              </a:lnSpc>
              <a:tabLst>
                <a:tab pos="4664075" algn="l"/>
              </a:tabLst>
            </a:pPr>
            <a:r>
              <a:rPr lang="en-IE" altLang="en-US" sz="2400" b="1" dirty="0" smtClean="0"/>
              <a:t>Raise awareness </a:t>
            </a:r>
            <a:r>
              <a:rPr lang="en-IE" altLang="en-US" sz="2400" dirty="0" smtClean="0"/>
              <a:t>about labels and SDSs</a:t>
            </a:r>
          </a:p>
          <a:p>
            <a:pPr>
              <a:lnSpc>
                <a:spcPct val="150000"/>
              </a:lnSpc>
              <a:tabLst>
                <a:tab pos="4664075" algn="l"/>
              </a:tabLst>
            </a:pPr>
            <a:r>
              <a:rPr lang="en-IE" altLang="en-US" sz="2400" b="1" dirty="0" smtClean="0"/>
              <a:t>READ THE LABEL </a:t>
            </a:r>
            <a:r>
              <a:rPr lang="en-IE" altLang="en-US" sz="2400" u="sng" dirty="0" smtClean="0"/>
              <a:t>before</a:t>
            </a:r>
            <a:r>
              <a:rPr lang="en-IE" altLang="en-US" sz="2400" dirty="0" smtClean="0"/>
              <a:t> using the chemicals </a:t>
            </a:r>
          </a:p>
          <a:p>
            <a:pPr>
              <a:lnSpc>
                <a:spcPct val="150000"/>
              </a:lnSpc>
              <a:tabLst>
                <a:tab pos="4664075" algn="l"/>
              </a:tabLst>
            </a:pPr>
            <a:endParaRPr lang="en-IE" altLang="en-US" sz="2400" dirty="0" smtClean="0"/>
          </a:p>
          <a:p>
            <a:endParaRPr lang="en-IE" altLang="en-US" sz="2400" dirty="0" smtClean="0">
              <a:solidFill>
                <a:schemeClr val="tx2"/>
              </a:solidFill>
            </a:endParaRPr>
          </a:p>
          <a:p>
            <a:endParaRPr lang="en-IE" altLang="en-US" sz="2400" b="1" dirty="0">
              <a:solidFill>
                <a:schemeClr val="tx2"/>
              </a:solidFill>
            </a:endParaRPr>
          </a:p>
          <a:p>
            <a:endParaRPr lang="en-IE" altLang="en-US" sz="2400" b="1" dirty="0" smtClean="0">
              <a:solidFill>
                <a:schemeClr val="tx2"/>
              </a:solidFill>
            </a:endParaRPr>
          </a:p>
          <a:p>
            <a:endParaRPr lang="en-IE" altLang="en-US" sz="2800" dirty="0" smtClean="0">
              <a:hlinkClick r:id="rId3"/>
            </a:endParaRPr>
          </a:p>
          <a:p>
            <a:endParaRPr lang="en-IE" altLang="en-US" sz="2800" dirty="0" smtClean="0"/>
          </a:p>
          <a:p>
            <a:endParaRPr lang="en-IE" altLang="en-US" sz="2800" dirty="0" smtClean="0"/>
          </a:p>
          <a:p>
            <a:endParaRPr lang="en-IE" altLang="en-US" sz="2800" dirty="0" smtClean="0"/>
          </a:p>
          <a:p>
            <a:endParaRPr lang="en-IE" altLang="en-US" dirty="0" smtClean="0"/>
          </a:p>
          <a:p>
            <a:endParaRPr lang="en-IE" altLang="en-US" dirty="0" smtClean="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468" y="4869160"/>
            <a:ext cx="3168352" cy="1167953"/>
          </a:xfrm>
          <a:prstGeom prst="rect">
            <a:avLst/>
          </a:prstGeom>
        </p:spPr>
      </p:pic>
    </p:spTree>
    <p:extLst>
      <p:ext uri="{BB962C8B-B14F-4D97-AF65-F5344CB8AC3E}">
        <p14:creationId xmlns:p14="http://schemas.microsoft.com/office/powerpoint/2010/main" val="5716210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558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tion 3b title.jpg"/>
          <p:cNvPicPr>
            <a:picLocks noChangeAspect="1"/>
          </p:cNvPicPr>
          <p:nvPr/>
        </p:nvPicPr>
        <p:blipFill>
          <a:blip r:embed="rId3"/>
          <a:stretch>
            <a:fillRect/>
          </a:stretch>
        </p:blipFill>
        <p:spPr>
          <a:xfrm>
            <a:off x="-4214" y="-6322"/>
            <a:ext cx="9152428" cy="6864322"/>
          </a:xfrm>
          <a:prstGeom prst="rect">
            <a:avLst/>
          </a:prstGeom>
        </p:spPr>
      </p:pic>
      <p:sp>
        <p:nvSpPr>
          <p:cNvPr id="2" name="Title 1"/>
          <p:cNvSpPr>
            <a:spLocks noGrp="1"/>
          </p:cNvSpPr>
          <p:nvPr>
            <p:ph type="ctrTitle"/>
          </p:nvPr>
        </p:nvSpPr>
        <p:spPr>
          <a:xfrm>
            <a:off x="685800" y="2084387"/>
            <a:ext cx="7772400" cy="45719"/>
          </a:xfrm>
        </p:spPr>
        <p:txBody>
          <a:bodyPr>
            <a:normAutofit fontScale="90000"/>
          </a:bodyPr>
          <a:lstStyle/>
          <a:p>
            <a:endParaRPr lang="en-US" sz="4400" dirty="0">
              <a:solidFill>
                <a:schemeClr val="bg1"/>
              </a:solidFill>
            </a:endParaRPr>
          </a:p>
        </p:txBody>
      </p:sp>
      <p:sp>
        <p:nvSpPr>
          <p:cNvPr id="3" name="Subtitle 2"/>
          <p:cNvSpPr>
            <a:spLocks noGrp="1"/>
          </p:cNvSpPr>
          <p:nvPr>
            <p:ph type="subTitle" idx="1"/>
          </p:nvPr>
        </p:nvSpPr>
        <p:spPr>
          <a:xfrm>
            <a:off x="395536" y="3112433"/>
            <a:ext cx="8640960" cy="1840568"/>
          </a:xfrm>
        </p:spPr>
        <p:txBody>
          <a:bodyPr>
            <a:noAutofit/>
          </a:bodyPr>
          <a:lstStyle/>
          <a:p>
            <a:r>
              <a:rPr lang="en-US" sz="3200" b="1" dirty="0" smtClean="0">
                <a:solidFill>
                  <a:schemeClr val="accent5">
                    <a:lumMod val="40000"/>
                    <a:lumOff val="60000"/>
                  </a:schemeClr>
                </a:solidFill>
                <a:latin typeface="Arial" pitchFamily="34" charset="0"/>
                <a:cs typeface="Arial" pitchFamily="34" charset="0"/>
              </a:rPr>
              <a:t>Information is the key to chemical safety </a:t>
            </a:r>
          </a:p>
          <a:p>
            <a:r>
              <a:rPr lang="en-US" sz="3200" b="1" dirty="0" smtClean="0">
                <a:solidFill>
                  <a:schemeClr val="accent5">
                    <a:lumMod val="40000"/>
                    <a:lumOff val="60000"/>
                  </a:schemeClr>
                </a:solidFill>
                <a:latin typeface="Arial" pitchFamily="34" charset="0"/>
                <a:cs typeface="Arial" pitchFamily="34" charset="0"/>
              </a:rPr>
              <a:t>Sinead McMickan </a:t>
            </a:r>
          </a:p>
        </p:txBody>
      </p:sp>
      <p:pic>
        <p:nvPicPr>
          <p:cNvPr id="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3" y="1412776"/>
            <a:ext cx="9148214" cy="169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9381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57250" y="274638"/>
            <a:ext cx="7286625" cy="796925"/>
          </a:xfrm>
        </p:spPr>
        <p:txBody>
          <a:bodyPr>
            <a:normAutofit fontScale="90000"/>
          </a:bodyPr>
          <a:lstStyle/>
          <a:p>
            <a:r>
              <a:rPr lang="en-IE" altLang="en-US" sz="3200" dirty="0" smtClean="0">
                <a:latin typeface="Verdana" panose="020B0604030504040204" pitchFamily="34" charset="0"/>
                <a:ea typeface="Verdana" panose="020B0604030504040204" pitchFamily="34" charset="0"/>
                <a:cs typeface="Verdana" panose="020B0604030504040204" pitchFamily="34" charset="0"/>
              </a:rPr>
              <a:t>How (not) to manage chemicals!?</a:t>
            </a:r>
          </a:p>
        </p:txBody>
      </p:sp>
      <p:pic>
        <p:nvPicPr>
          <p:cNvPr id="7171" name="Content Placeholder 3" descr="imagesCALNNMWR.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2875" y="1000125"/>
            <a:ext cx="9429750" cy="6215063"/>
          </a:xfrm>
        </p:spPr>
      </p:pic>
    </p:spTree>
    <p:extLst>
      <p:ext uri="{BB962C8B-B14F-4D97-AF65-F5344CB8AC3E}">
        <p14:creationId xmlns:p14="http://schemas.microsoft.com/office/powerpoint/2010/main" val="25163094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You are a user of chemicals….</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noAutofit/>
          </a:bodyPr>
          <a:lstStyle/>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……..therefore you need a risk assessment</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……..&amp; you need to make sure you can continue your business</a:t>
            </a: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Why?</a:t>
            </a: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Health – you/employees/co-workers, your family </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Safety</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Business sense</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Legally</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77054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Verdana" panose="020B0604030504040204" pitchFamily="34" charset="0"/>
                <a:ea typeface="Verdana" panose="020B0604030504040204" pitchFamily="34" charset="0"/>
                <a:cs typeface="Verdana" panose="020B0604030504040204" pitchFamily="34" charset="0"/>
              </a:rPr>
              <a:t>Y</a:t>
            </a:r>
            <a:r>
              <a:rPr lang="en-GB" dirty="0" smtClean="0">
                <a:latin typeface="Verdana" panose="020B0604030504040204" pitchFamily="34" charset="0"/>
                <a:ea typeface="Verdana" panose="020B0604030504040204" pitchFamily="34" charset="0"/>
                <a:cs typeface="Verdana" panose="020B0604030504040204" pitchFamily="34" charset="0"/>
              </a:rPr>
              <a:t>ou need a risk assessment &amp; to check your use </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normAutofit/>
          </a:bodyPr>
          <a:lstStyle/>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What info do you need?</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Where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do you look for the info?</a:t>
            </a:r>
          </a:p>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How do you find it?</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What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if info is incorrect</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p>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How are you going to double check</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What if info is missing</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Why didn’t you receive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a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SDS?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What do you do with an Exposure Scenario?</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509428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What do you need to know to start your Risk Assessment?</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57200" y="1417638"/>
            <a:ext cx="8229600" cy="4708525"/>
          </a:xfrm>
        </p:spPr>
        <p:txBody>
          <a:bodyPr>
            <a:normAutofit/>
          </a:bodyPr>
          <a:lstStyle/>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Hazards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How to control hazards/manage risks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How to handle/store chemicals </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Emergency measures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Others…Transport info,</a:t>
            </a:r>
          </a:p>
          <a:p>
            <a:pPr marL="82800" lvl="4" indent="0">
              <a:buNone/>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Use(s), Disposal </a:t>
            </a:r>
            <a:r>
              <a:rPr lang="en-GB" sz="2400"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etc</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p>
          <a:p>
            <a:pPr marL="82800" indent="0">
              <a:buNone/>
            </a:pP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82800" indent="0">
              <a:buNone/>
            </a:pPr>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228563757"/>
              </p:ext>
            </p:extLst>
          </p:nvPr>
        </p:nvGraphicFramePr>
        <p:xfrm>
          <a:off x="4211960" y="2204864"/>
          <a:ext cx="4648200" cy="4426844"/>
        </p:xfrm>
        <a:graphic>
          <a:graphicData uri="http://schemas.openxmlformats.org/presentationml/2006/ole">
            <mc:AlternateContent xmlns:mc="http://schemas.openxmlformats.org/markup-compatibility/2006">
              <mc:Choice xmlns:v="urn:schemas-microsoft-com:vml" Requires="v">
                <p:oleObj spid="_x0000_s12342" name="Clip" r:id="rId4" imgW="4610197" imgH="3924288" progId="MS_ClipArt_Gallery.2">
                  <p:embed/>
                </p:oleObj>
              </mc:Choice>
              <mc:Fallback>
                <p:oleObj name="Clip" r:id="rId4" imgW="4610197" imgH="3924288"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2204864"/>
                        <a:ext cx="4648200" cy="442684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3646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Where do you look?</a:t>
            </a:r>
            <a:br>
              <a:rPr lang="en-GB" dirty="0" smtClean="0">
                <a:latin typeface="Verdana" panose="020B0604030504040204" pitchFamily="34" charset="0"/>
                <a:ea typeface="Verdana" panose="020B0604030504040204" pitchFamily="34" charset="0"/>
                <a:cs typeface="Verdana" panose="020B0604030504040204" pitchFamily="34" charset="0"/>
              </a:rPr>
            </a:br>
            <a:r>
              <a:rPr lang="en-GB" dirty="0" smtClean="0">
                <a:latin typeface="Verdana" panose="020B0604030504040204" pitchFamily="34" charset="0"/>
                <a:ea typeface="Verdana" panose="020B0604030504040204" pitchFamily="34" charset="0"/>
                <a:cs typeface="Verdana" panose="020B0604030504040204" pitchFamily="34" charset="0"/>
              </a:rPr>
              <a:t>REACH – how will it help?</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lstStyle/>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Obligatory communication both up and down supply chain…</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Safety Data Sheets (SDSs)</a:t>
            </a:r>
          </a:p>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Exposure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scenarios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Communication where NO SDSs required</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Information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to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workers</a:t>
            </a: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82800" indent="0">
              <a:buNone/>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Most importantly…</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Keep yourself informed</a:t>
            </a:r>
          </a:p>
          <a:p>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dirty="0"/>
          </a:p>
        </p:txBody>
      </p:sp>
    </p:spTree>
    <p:extLst>
      <p:ext uri="{BB962C8B-B14F-4D97-AF65-F5344CB8AC3E}">
        <p14:creationId xmlns:p14="http://schemas.microsoft.com/office/powerpoint/2010/main" val="3748792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Communication in the Supply Chain</a:t>
            </a:r>
            <a:endParaRPr lang="en-GB"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5617" y="1340768"/>
            <a:ext cx="6912768"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628800"/>
            <a:ext cx="693737"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2545" y="2060848"/>
            <a:ext cx="5889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7026" y="4550618"/>
            <a:ext cx="693737"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70053" y="4791918"/>
            <a:ext cx="5873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3"/>
          <p:cNvGrpSpPr>
            <a:grpSpLocks/>
          </p:cNvGrpSpPr>
          <p:nvPr/>
        </p:nvGrpSpPr>
        <p:grpSpPr bwMode="auto">
          <a:xfrm>
            <a:off x="1763688" y="1512660"/>
            <a:ext cx="1398587" cy="1196975"/>
            <a:chOff x="726345" y="4294866"/>
            <a:chExt cx="1397383" cy="898243"/>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6345" y="4294866"/>
              <a:ext cx="1161219" cy="89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746485" y="4513171"/>
              <a:ext cx="1377243" cy="34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46AD"/>
                  </a:solidFill>
                  <a:latin typeface="Verdana" pitchFamily="34" charset="0"/>
                  <a:ea typeface="ＭＳ Ｐゴシック" pitchFamily="34" charset="-128"/>
                </a:defRPr>
              </a:lvl1pPr>
              <a:lvl2pPr marL="742950" indent="-285750" eaLnBrk="0" hangingPunct="0">
                <a:defRPr sz="2800">
                  <a:solidFill>
                    <a:srgbClr val="0046AD"/>
                  </a:solidFill>
                  <a:latin typeface="Verdana" pitchFamily="34" charset="0"/>
                  <a:ea typeface="ＭＳ Ｐゴシック" pitchFamily="34" charset="-128"/>
                </a:defRPr>
              </a:lvl2pPr>
              <a:lvl3pPr marL="1143000" indent="-228600" eaLnBrk="0" hangingPunct="0">
                <a:defRPr sz="2800">
                  <a:solidFill>
                    <a:srgbClr val="0046AD"/>
                  </a:solidFill>
                  <a:latin typeface="Verdana" pitchFamily="34" charset="0"/>
                  <a:ea typeface="ＭＳ Ｐゴシック" pitchFamily="34" charset="-128"/>
                </a:defRPr>
              </a:lvl3pPr>
              <a:lvl4pPr marL="1600200" indent="-228600" eaLnBrk="0" hangingPunct="0">
                <a:defRPr sz="2800">
                  <a:solidFill>
                    <a:srgbClr val="0046AD"/>
                  </a:solidFill>
                  <a:latin typeface="Verdana" pitchFamily="34" charset="0"/>
                  <a:ea typeface="ＭＳ Ｐゴシック" pitchFamily="34" charset="-128"/>
                </a:defRPr>
              </a:lvl4pPr>
              <a:lvl5pPr marL="2057400" indent="-228600" eaLnBrk="0" hangingPunct="0">
                <a:defRPr sz="2800">
                  <a:solidFill>
                    <a:srgbClr val="0046AD"/>
                  </a:solidFill>
                  <a:latin typeface="Verdana" pitchFamily="34" charset="0"/>
                  <a:ea typeface="ＭＳ Ｐゴシック" pitchFamily="34" charset="-128"/>
                </a:defRPr>
              </a:lvl5pPr>
              <a:lvl6pPr marL="2514600" indent="-228600" eaLnBrk="0" fontAlgn="base" hangingPunct="0">
                <a:spcBef>
                  <a:spcPct val="0"/>
                </a:spcBef>
                <a:spcAft>
                  <a:spcPct val="0"/>
                </a:spcAft>
                <a:defRPr sz="2800">
                  <a:solidFill>
                    <a:srgbClr val="0046AD"/>
                  </a:solidFill>
                  <a:latin typeface="Verdana" pitchFamily="34" charset="0"/>
                  <a:ea typeface="ＭＳ Ｐゴシック" pitchFamily="34" charset="-128"/>
                </a:defRPr>
              </a:lvl6pPr>
              <a:lvl7pPr marL="2971800" indent="-228600" eaLnBrk="0" fontAlgn="base" hangingPunct="0">
                <a:spcBef>
                  <a:spcPct val="0"/>
                </a:spcBef>
                <a:spcAft>
                  <a:spcPct val="0"/>
                </a:spcAft>
                <a:defRPr sz="2800">
                  <a:solidFill>
                    <a:srgbClr val="0046AD"/>
                  </a:solidFill>
                  <a:latin typeface="Verdana" pitchFamily="34" charset="0"/>
                  <a:ea typeface="ＭＳ Ｐゴシック" pitchFamily="34" charset="-128"/>
                </a:defRPr>
              </a:lvl7pPr>
              <a:lvl8pPr marL="3429000" indent="-228600" eaLnBrk="0" fontAlgn="base" hangingPunct="0">
                <a:spcBef>
                  <a:spcPct val="0"/>
                </a:spcBef>
                <a:spcAft>
                  <a:spcPct val="0"/>
                </a:spcAft>
                <a:defRPr sz="2800">
                  <a:solidFill>
                    <a:srgbClr val="0046AD"/>
                  </a:solidFill>
                  <a:latin typeface="Verdana" pitchFamily="34" charset="0"/>
                  <a:ea typeface="ＭＳ Ｐゴシック" pitchFamily="34" charset="-128"/>
                </a:defRPr>
              </a:lvl8pPr>
              <a:lvl9pPr marL="3886200" indent="-228600" eaLnBrk="0" fontAlgn="base" hangingPunct="0">
                <a:spcBef>
                  <a:spcPct val="0"/>
                </a:spcBef>
                <a:spcAft>
                  <a:spcPct val="0"/>
                </a:spcAft>
                <a:defRPr sz="2800">
                  <a:solidFill>
                    <a:srgbClr val="0046AD"/>
                  </a:solidFill>
                  <a:latin typeface="Verdana" pitchFamily="34" charset="0"/>
                  <a:ea typeface="ＭＳ Ｐゴシック" pitchFamily="34" charset="-128"/>
                </a:defRPr>
              </a:lvl9pPr>
            </a:lstStyle>
            <a:p>
              <a:pPr algn="ctr" eaLnBrk="1" hangingPunct="1"/>
              <a:r>
                <a:rPr lang="en-GB" altLang="en-US" sz="800" b="1" noProof="1">
                  <a:solidFill>
                    <a:schemeClr val="bg1"/>
                  </a:solidFill>
                </a:rPr>
                <a:t>INFORMATION</a:t>
              </a:r>
            </a:p>
            <a:p>
              <a:pPr algn="ctr" eaLnBrk="1" hangingPunct="1"/>
              <a:r>
                <a:rPr lang="en-GB" altLang="en-US" sz="800" b="1" noProof="1">
                  <a:solidFill>
                    <a:schemeClr val="bg1"/>
                  </a:solidFill>
                </a:rPr>
                <a:t>FOR</a:t>
              </a:r>
            </a:p>
            <a:p>
              <a:pPr algn="ctr" eaLnBrk="1" hangingPunct="1"/>
              <a:r>
                <a:rPr lang="en-GB" altLang="en-US" sz="800" b="1" noProof="1">
                  <a:solidFill>
                    <a:schemeClr val="bg1"/>
                  </a:solidFill>
                </a:rPr>
                <a:t>REGISTRANTS</a:t>
              </a:r>
            </a:p>
          </p:txBody>
        </p:sp>
      </p:grpSp>
      <p:sp>
        <p:nvSpPr>
          <p:cNvPr id="14" name="Folded Corner 13"/>
          <p:cNvSpPr/>
          <p:nvPr/>
        </p:nvSpPr>
        <p:spPr>
          <a:xfrm>
            <a:off x="1622461" y="4526247"/>
            <a:ext cx="914400" cy="914400"/>
          </a:xfrm>
          <a:prstGeom prst="foldedCorner">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chemeClr val="tx2"/>
                </a:solidFill>
              </a:rPr>
              <a:t>Info on uses</a:t>
            </a:r>
            <a:endParaRPr lang="en-GB" dirty="0">
              <a:solidFill>
                <a:schemeClr val="tx2"/>
              </a:solidFill>
            </a:endParaRPr>
          </a:p>
        </p:txBody>
      </p:sp>
      <p:sp>
        <p:nvSpPr>
          <p:cNvPr id="15" name="Oval 13"/>
          <p:cNvSpPr>
            <a:spLocks noChangeArrowheads="1"/>
          </p:cNvSpPr>
          <p:nvPr/>
        </p:nvSpPr>
        <p:spPr bwMode="auto">
          <a:xfrm>
            <a:off x="3707904" y="2420888"/>
            <a:ext cx="1728192" cy="59246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6" name="Oval 13"/>
          <p:cNvSpPr>
            <a:spLocks noChangeArrowheads="1"/>
          </p:cNvSpPr>
          <p:nvPr/>
        </p:nvSpPr>
        <p:spPr bwMode="auto">
          <a:xfrm>
            <a:off x="6563740" y="3914346"/>
            <a:ext cx="1728192" cy="59246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7" name="Oval 13"/>
          <p:cNvSpPr>
            <a:spLocks noChangeArrowheads="1"/>
          </p:cNvSpPr>
          <p:nvPr/>
        </p:nvSpPr>
        <p:spPr bwMode="auto">
          <a:xfrm>
            <a:off x="4574175" y="6021288"/>
            <a:ext cx="1728192" cy="59246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8" name="Oval 13"/>
          <p:cNvSpPr>
            <a:spLocks noChangeArrowheads="1"/>
          </p:cNvSpPr>
          <p:nvPr/>
        </p:nvSpPr>
        <p:spPr bwMode="auto">
          <a:xfrm>
            <a:off x="2998383" y="6021288"/>
            <a:ext cx="1728192" cy="59246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9" name="Oval 13"/>
          <p:cNvSpPr>
            <a:spLocks noChangeArrowheads="1"/>
          </p:cNvSpPr>
          <p:nvPr/>
        </p:nvSpPr>
        <p:spPr bwMode="auto">
          <a:xfrm>
            <a:off x="812780" y="3958158"/>
            <a:ext cx="1728192" cy="59246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0" name="Oval 13"/>
          <p:cNvSpPr>
            <a:spLocks noChangeArrowheads="1"/>
          </p:cNvSpPr>
          <p:nvPr/>
        </p:nvSpPr>
        <p:spPr bwMode="auto">
          <a:xfrm>
            <a:off x="3162276" y="3496494"/>
            <a:ext cx="2705868" cy="59246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Tree>
    <p:extLst>
      <p:ext uri="{BB962C8B-B14F-4D97-AF65-F5344CB8AC3E}">
        <p14:creationId xmlns:p14="http://schemas.microsoft.com/office/powerpoint/2010/main" val="402678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latin typeface="Verdana" pitchFamily="34" charset="0"/>
                <a:ea typeface="Verdana" pitchFamily="34" charset="0"/>
                <a:cs typeface="Verdana" pitchFamily="34" charset="0"/>
              </a:rPr>
              <a:t>Safety Data Sheets</a:t>
            </a:r>
            <a:endParaRPr lang="en-IE" dirty="0"/>
          </a:p>
        </p:txBody>
      </p:sp>
      <p:sp>
        <p:nvSpPr>
          <p:cNvPr id="3" name="Content Placeholder 2"/>
          <p:cNvSpPr>
            <a:spLocks noGrp="1"/>
          </p:cNvSpPr>
          <p:nvPr>
            <p:ph idx="1"/>
          </p:nvPr>
        </p:nvSpPr>
        <p:spPr>
          <a:xfrm>
            <a:off x="457200" y="1268760"/>
            <a:ext cx="8229600" cy="5472608"/>
          </a:xfrm>
        </p:spPr>
        <p:txBody>
          <a:bodyPr>
            <a:noAutofit/>
          </a:bodyPr>
          <a:lstStyle/>
          <a:p>
            <a:pPr marL="82800" indent="0">
              <a:buNone/>
            </a:pPr>
            <a:endParaRPr lang="en-IE" sz="2400" dirty="0" smtClean="0">
              <a:solidFill>
                <a:schemeClr val="tx2"/>
              </a:solidFill>
              <a:latin typeface="Verdana" pitchFamily="34" charset="0"/>
              <a:ea typeface="Verdana" pitchFamily="34" charset="0"/>
              <a:cs typeface="Verdana" pitchFamily="34" charset="0"/>
            </a:endParaRPr>
          </a:p>
          <a:p>
            <a:r>
              <a:rPr lang="en-IE" sz="2400" dirty="0" smtClean="0">
                <a:solidFill>
                  <a:schemeClr val="tx2"/>
                </a:solidFill>
                <a:latin typeface="Verdana" pitchFamily="34" charset="0"/>
                <a:ea typeface="Verdana" pitchFamily="34" charset="0"/>
                <a:cs typeface="Verdana" pitchFamily="34" charset="0"/>
              </a:rPr>
              <a:t>substance/mixture classified </a:t>
            </a:r>
            <a:r>
              <a:rPr lang="en-IE" sz="2400" dirty="0">
                <a:solidFill>
                  <a:schemeClr val="tx2"/>
                </a:solidFill>
                <a:latin typeface="Verdana" pitchFamily="34" charset="0"/>
                <a:ea typeface="Verdana" pitchFamily="34" charset="0"/>
                <a:cs typeface="Verdana" pitchFamily="34" charset="0"/>
              </a:rPr>
              <a:t>as </a:t>
            </a:r>
            <a:r>
              <a:rPr lang="en-IE" sz="2400" b="1" dirty="0">
                <a:solidFill>
                  <a:schemeClr val="tx2"/>
                </a:solidFill>
                <a:latin typeface="Verdana" pitchFamily="34" charset="0"/>
                <a:ea typeface="Verdana" pitchFamily="34" charset="0"/>
                <a:cs typeface="Verdana" pitchFamily="34" charset="0"/>
              </a:rPr>
              <a:t>hazardous</a:t>
            </a:r>
            <a:r>
              <a:rPr lang="en-IE" sz="2400" dirty="0">
                <a:solidFill>
                  <a:schemeClr val="tx2"/>
                </a:solidFill>
                <a:latin typeface="Verdana" pitchFamily="34" charset="0"/>
                <a:ea typeface="Verdana" pitchFamily="34" charset="0"/>
                <a:cs typeface="Verdana" pitchFamily="34" charset="0"/>
              </a:rPr>
              <a:t> or </a:t>
            </a:r>
            <a:r>
              <a:rPr lang="en-IE" sz="2400" dirty="0" smtClean="0">
                <a:solidFill>
                  <a:schemeClr val="tx2"/>
                </a:solidFill>
                <a:latin typeface="Verdana" pitchFamily="34" charset="0"/>
                <a:ea typeface="Verdana" pitchFamily="34" charset="0"/>
                <a:cs typeface="Verdana" pitchFamily="34" charset="0"/>
              </a:rPr>
              <a:t>mixture </a:t>
            </a:r>
            <a:r>
              <a:rPr lang="en-IE" sz="2400" dirty="0">
                <a:solidFill>
                  <a:schemeClr val="tx2"/>
                </a:solidFill>
                <a:latin typeface="Verdana" pitchFamily="34" charset="0"/>
                <a:ea typeface="Verdana" pitchFamily="34" charset="0"/>
                <a:cs typeface="Verdana" pitchFamily="34" charset="0"/>
              </a:rPr>
              <a:t>contains hazardous </a:t>
            </a:r>
            <a:r>
              <a:rPr lang="en-IE" sz="2400" dirty="0" smtClean="0">
                <a:solidFill>
                  <a:schemeClr val="tx2"/>
                </a:solidFill>
                <a:latin typeface="Verdana" pitchFamily="34" charset="0"/>
                <a:ea typeface="Verdana" pitchFamily="34" charset="0"/>
                <a:cs typeface="Verdana" pitchFamily="34" charset="0"/>
              </a:rPr>
              <a:t>substance(s)</a:t>
            </a:r>
          </a:p>
          <a:p>
            <a:r>
              <a:rPr lang="en-IE" sz="2400" dirty="0" smtClean="0">
                <a:solidFill>
                  <a:schemeClr val="tx2"/>
                </a:solidFill>
                <a:latin typeface="Verdana" pitchFamily="34" charset="0"/>
                <a:ea typeface="Verdana" pitchFamily="34" charset="0"/>
                <a:cs typeface="Verdana" pitchFamily="34" charset="0"/>
              </a:rPr>
              <a:t>REACH </a:t>
            </a:r>
            <a:r>
              <a:rPr lang="en-IE" sz="2400" b="1" dirty="0" smtClean="0">
                <a:solidFill>
                  <a:schemeClr val="tx2"/>
                </a:solidFill>
                <a:latin typeface="Verdana" pitchFamily="34" charset="0"/>
                <a:ea typeface="Verdana" pitchFamily="34" charset="0"/>
                <a:cs typeface="Verdana" pitchFamily="34" charset="0"/>
              </a:rPr>
              <a:t>compliant</a:t>
            </a:r>
          </a:p>
          <a:p>
            <a:r>
              <a:rPr lang="en-IE" sz="2400" b="1" dirty="0" smtClean="0">
                <a:solidFill>
                  <a:schemeClr val="tx2"/>
                </a:solidFill>
                <a:latin typeface="Verdana" pitchFamily="34" charset="0"/>
                <a:ea typeface="Verdana" pitchFamily="34" charset="0"/>
                <a:cs typeface="Verdana" pitchFamily="34" charset="0"/>
              </a:rPr>
              <a:t>16</a:t>
            </a:r>
            <a:r>
              <a:rPr lang="en-IE" sz="2400" dirty="0" smtClean="0">
                <a:solidFill>
                  <a:schemeClr val="tx2"/>
                </a:solidFill>
                <a:latin typeface="Verdana" pitchFamily="34" charset="0"/>
                <a:ea typeface="Verdana" pitchFamily="34" charset="0"/>
                <a:cs typeface="Verdana" pitchFamily="34" charset="0"/>
              </a:rPr>
              <a:t> headings</a:t>
            </a:r>
          </a:p>
          <a:p>
            <a:r>
              <a:rPr lang="en-IE" sz="2400" b="1" dirty="0" smtClean="0">
                <a:solidFill>
                  <a:schemeClr val="tx2"/>
                </a:solidFill>
                <a:latin typeface="Verdana" pitchFamily="34" charset="0"/>
                <a:ea typeface="Verdana" pitchFamily="34" charset="0"/>
                <a:cs typeface="Verdana" pitchFamily="34" charset="0"/>
              </a:rPr>
              <a:t>English </a:t>
            </a:r>
          </a:p>
          <a:p>
            <a:r>
              <a:rPr lang="en-IE" sz="2400" b="1" dirty="0">
                <a:solidFill>
                  <a:schemeClr val="tx2"/>
                </a:solidFill>
                <a:latin typeface="Verdana" pitchFamily="34" charset="0"/>
                <a:ea typeface="Verdana" pitchFamily="34" charset="0"/>
                <a:cs typeface="Verdana" pitchFamily="34" charset="0"/>
              </a:rPr>
              <a:t>c</a:t>
            </a:r>
            <a:r>
              <a:rPr lang="en-IE" sz="2400" b="1" dirty="0" smtClean="0">
                <a:solidFill>
                  <a:schemeClr val="tx2"/>
                </a:solidFill>
                <a:latin typeface="Verdana" pitchFamily="34" charset="0"/>
                <a:ea typeface="Verdana" pitchFamily="34" charset="0"/>
                <a:cs typeface="Verdana" pitchFamily="34" charset="0"/>
              </a:rPr>
              <a:t>lear</a:t>
            </a:r>
            <a:r>
              <a:rPr lang="en-IE" sz="2400" dirty="0" smtClean="0">
                <a:solidFill>
                  <a:schemeClr val="tx2"/>
                </a:solidFill>
                <a:latin typeface="Verdana" pitchFamily="34" charset="0"/>
                <a:ea typeface="Verdana" pitchFamily="34" charset="0"/>
                <a:cs typeface="Verdana" pitchFamily="34" charset="0"/>
              </a:rPr>
              <a:t>, </a:t>
            </a:r>
            <a:r>
              <a:rPr lang="en-IE" sz="2400" dirty="0">
                <a:solidFill>
                  <a:schemeClr val="tx2"/>
                </a:solidFill>
                <a:latin typeface="Verdana" pitchFamily="34" charset="0"/>
                <a:ea typeface="Verdana" pitchFamily="34" charset="0"/>
                <a:cs typeface="Verdana" pitchFamily="34" charset="0"/>
              </a:rPr>
              <a:t>understandable</a:t>
            </a:r>
          </a:p>
          <a:p>
            <a:r>
              <a:rPr lang="en-IE" sz="2400" dirty="0" smtClean="0">
                <a:solidFill>
                  <a:schemeClr val="tx2"/>
                </a:solidFill>
                <a:latin typeface="Verdana" pitchFamily="34" charset="0"/>
                <a:ea typeface="Verdana" pitchFamily="34" charset="0"/>
                <a:cs typeface="Verdana" pitchFamily="34" charset="0"/>
              </a:rPr>
              <a:t>provided 1</a:t>
            </a:r>
            <a:r>
              <a:rPr lang="en-IE" sz="2400" baseline="30000" dirty="0" smtClean="0">
                <a:solidFill>
                  <a:schemeClr val="tx2"/>
                </a:solidFill>
                <a:latin typeface="Verdana" pitchFamily="34" charset="0"/>
                <a:ea typeface="Verdana" pitchFamily="34" charset="0"/>
                <a:cs typeface="Verdana" pitchFamily="34" charset="0"/>
              </a:rPr>
              <a:t>st</a:t>
            </a:r>
            <a:r>
              <a:rPr lang="en-IE" sz="2400" dirty="0" smtClean="0">
                <a:solidFill>
                  <a:schemeClr val="tx2"/>
                </a:solidFill>
                <a:latin typeface="Verdana" pitchFamily="34" charset="0"/>
                <a:ea typeface="Verdana" pitchFamily="34" charset="0"/>
                <a:cs typeface="Verdana" pitchFamily="34" charset="0"/>
              </a:rPr>
              <a:t> </a:t>
            </a:r>
            <a:r>
              <a:rPr lang="en-IE" sz="2400" b="1" dirty="0">
                <a:solidFill>
                  <a:schemeClr val="tx2"/>
                </a:solidFill>
                <a:latin typeface="Verdana" pitchFamily="34" charset="0"/>
                <a:ea typeface="Verdana" pitchFamily="34" charset="0"/>
                <a:cs typeface="Verdana" pitchFamily="34" charset="0"/>
              </a:rPr>
              <a:t>delivery</a:t>
            </a:r>
            <a:r>
              <a:rPr lang="en-IE" sz="2400" dirty="0">
                <a:solidFill>
                  <a:schemeClr val="tx2"/>
                </a:solidFill>
                <a:latin typeface="Verdana" pitchFamily="34" charset="0"/>
                <a:ea typeface="Verdana" pitchFamily="34" charset="0"/>
                <a:cs typeface="Verdana" pitchFamily="34" charset="0"/>
              </a:rPr>
              <a:t> &amp; </a:t>
            </a:r>
            <a:r>
              <a:rPr lang="en-IE" sz="2400" b="1" dirty="0" smtClean="0">
                <a:solidFill>
                  <a:schemeClr val="tx2"/>
                </a:solidFill>
                <a:latin typeface="Verdana" pitchFamily="34" charset="0"/>
                <a:ea typeface="Verdana" pitchFamily="34" charset="0"/>
                <a:cs typeface="Verdana" pitchFamily="34" charset="0"/>
              </a:rPr>
              <a:t>update</a:t>
            </a:r>
          </a:p>
          <a:p>
            <a:r>
              <a:rPr lang="en-IE" sz="2400" dirty="0" smtClean="0">
                <a:solidFill>
                  <a:schemeClr val="tx2"/>
                </a:solidFill>
                <a:latin typeface="Verdana" pitchFamily="34" charset="0"/>
                <a:ea typeface="Verdana" pitchFamily="34" charset="0"/>
                <a:cs typeface="Verdana" pitchFamily="34" charset="0"/>
              </a:rPr>
              <a:t>consistent with </a:t>
            </a:r>
            <a:r>
              <a:rPr lang="en-IE" sz="2400" b="1" dirty="0" smtClean="0">
                <a:solidFill>
                  <a:schemeClr val="tx2"/>
                </a:solidFill>
                <a:latin typeface="Verdana" pitchFamily="34" charset="0"/>
                <a:ea typeface="Verdana" pitchFamily="34" charset="0"/>
                <a:cs typeface="Verdana" pitchFamily="34" charset="0"/>
              </a:rPr>
              <a:t>label</a:t>
            </a:r>
            <a:endParaRPr lang="en-IE" sz="2400" b="1" dirty="0">
              <a:solidFill>
                <a:schemeClr val="tx2"/>
              </a:solidFill>
              <a:latin typeface="Verdana" pitchFamily="34" charset="0"/>
              <a:ea typeface="Verdana" pitchFamily="34" charset="0"/>
              <a:cs typeface="Verdana" pitchFamily="34" charset="0"/>
            </a:endParaRPr>
          </a:p>
          <a:p>
            <a:endParaRPr lang="en-IE" sz="2400" dirty="0" smtClean="0">
              <a:solidFill>
                <a:schemeClr val="tx2"/>
              </a:solidFill>
              <a:latin typeface="Verdana" pitchFamily="34" charset="0"/>
              <a:ea typeface="Verdana" pitchFamily="34" charset="0"/>
              <a:cs typeface="Verdana" pitchFamily="34" charset="0"/>
            </a:endParaRPr>
          </a:p>
          <a:p>
            <a:pPr marL="82800" indent="0">
              <a:buNone/>
            </a:pPr>
            <a:endParaRPr lang="en-IE" sz="2400" dirty="0" smtClean="0">
              <a:solidFill>
                <a:schemeClr val="tx2"/>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90999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n-IE" sz="4000" b="0" dirty="0" smtClean="0"/>
              <a:t>Physical Hazards</a:t>
            </a:r>
            <a:endParaRPr lang="en-US" altLang="en-US" sz="4000" b="0" dirty="0" smtClean="0">
              <a:solidFill>
                <a:srgbClr val="FB5D43"/>
              </a:solidFill>
            </a:endParaRPr>
          </a:p>
        </p:txBody>
      </p:sp>
      <p:sp>
        <p:nvSpPr>
          <p:cNvPr id="20483" name="Content Placeholder 2"/>
          <p:cNvSpPr>
            <a:spLocks noGrp="1"/>
          </p:cNvSpPr>
          <p:nvPr>
            <p:ph idx="1"/>
          </p:nvPr>
        </p:nvSpPr>
        <p:spPr>
          <a:xfrm>
            <a:off x="457200" y="1268760"/>
            <a:ext cx="8229600" cy="4857403"/>
          </a:xfrm>
        </p:spPr>
        <p:txBody>
          <a:bodyPr>
            <a:normAutofit fontScale="25000" lnSpcReduction="20000"/>
          </a:bodyPr>
          <a:lstStyle/>
          <a:p>
            <a:r>
              <a:rPr lang="en-IE" altLang="en-US" sz="7400" dirty="0" smtClean="0"/>
              <a:t>Substance or Mixture meeting hazard criteria in parts 2 of Annex I </a:t>
            </a:r>
          </a:p>
          <a:p>
            <a:pPr>
              <a:buFontTx/>
              <a:buNone/>
            </a:pPr>
            <a:endParaRPr lang="en-IE" altLang="en-US" sz="4200" dirty="0" smtClean="0"/>
          </a:p>
          <a:p>
            <a:endParaRPr lang="en-IE" altLang="en-US" sz="4200" dirty="0" smtClean="0"/>
          </a:p>
          <a:p>
            <a:r>
              <a:rPr lang="en-IE" altLang="en-US" sz="7400" dirty="0" smtClean="0"/>
              <a:t>Physical hazards:</a:t>
            </a:r>
          </a:p>
          <a:p>
            <a:endParaRPr lang="en-IE" altLang="en-US" sz="3400" dirty="0" smtClean="0"/>
          </a:p>
          <a:p>
            <a:endParaRPr lang="en-IE" altLang="en-US" sz="3400" b="1" dirty="0" smtClean="0"/>
          </a:p>
          <a:p>
            <a:endParaRPr lang="en-IE" altLang="en-US" sz="3400" b="1" dirty="0" smtClean="0"/>
          </a:p>
          <a:p>
            <a:endParaRPr lang="en-IE" altLang="en-US" sz="3400" b="1" dirty="0" smtClean="0"/>
          </a:p>
          <a:p>
            <a:endParaRPr lang="en-IE" altLang="en-US" sz="3400" b="1" dirty="0"/>
          </a:p>
          <a:p>
            <a:endParaRPr lang="en-IE" altLang="en-US" sz="4200" b="1" dirty="0" smtClean="0"/>
          </a:p>
          <a:p>
            <a:endParaRPr lang="en-IE" altLang="en-US" sz="4200" b="1" dirty="0"/>
          </a:p>
          <a:p>
            <a:r>
              <a:rPr lang="en-IE" altLang="en-US" sz="7400" b="1" dirty="0" smtClean="0"/>
              <a:t>Gather </a:t>
            </a:r>
            <a:r>
              <a:rPr lang="en-IE" altLang="en-US" sz="7400" b="1" dirty="0"/>
              <a:t>all relevant </a:t>
            </a:r>
            <a:r>
              <a:rPr lang="en-IE" altLang="en-US" sz="7400" dirty="0"/>
              <a:t>and reliable information </a:t>
            </a:r>
          </a:p>
          <a:p>
            <a:endParaRPr lang="en-IE" altLang="en-US" sz="7400" dirty="0" smtClean="0"/>
          </a:p>
          <a:p>
            <a:r>
              <a:rPr lang="en-IE" altLang="en-US" sz="7400" b="1" dirty="0" smtClean="0"/>
              <a:t>16 classes:  </a:t>
            </a:r>
            <a:r>
              <a:rPr lang="en-IE" altLang="en-US" sz="7400" dirty="0" smtClean="0"/>
              <a:t>Explosive, Flammable gases, Aerosols, Oxidising  liquids , Oxidising solids,  Gases under Pressure, Flammable Liquids, Flammable solids, Self reactive, pyrophoric liquids, pyrophoric solids,  self-heating, organic peroxides, corrosive to metals </a:t>
            </a:r>
          </a:p>
          <a:p>
            <a:endParaRPr lang="en-IE" altLang="en-US" sz="7400" dirty="0" smtClean="0"/>
          </a:p>
          <a:p>
            <a:endParaRPr lang="en-IE" altLang="en-US" sz="3400" dirty="0" smtClean="0"/>
          </a:p>
          <a:p>
            <a:pPr>
              <a:buFontTx/>
              <a:buNone/>
            </a:pPr>
            <a:r>
              <a:rPr lang="en-IE" altLang="en-US" sz="3400" dirty="0" smtClean="0"/>
              <a:t> </a:t>
            </a:r>
          </a:p>
          <a:p>
            <a:pPr>
              <a:buFontTx/>
              <a:buNone/>
            </a:pPr>
            <a:endParaRPr lang="en-US" altLang="en-US" dirty="0" smtClean="0"/>
          </a:p>
        </p:txBody>
      </p:sp>
      <p:pic>
        <p:nvPicPr>
          <p:cNvPr id="20484" name="Picture 3" descr="expl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348879"/>
            <a:ext cx="60642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flam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348880"/>
            <a:ext cx="6413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rondfl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1417" y="2348880"/>
            <a:ext cx="6286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bott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5950" y="2348880"/>
            <a:ext cx="67627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17"/>
          <p:cNvSpPr>
            <a:spLocks noGrp="1"/>
          </p:cNvSpPr>
          <p:nvPr>
            <p:ph type="sldNum" sz="quarter" idx="4294967295"/>
          </p:nvPr>
        </p:nvSpPr>
        <p:spPr>
          <a:xfrm>
            <a:off x="6553200" y="6245225"/>
            <a:ext cx="2133600" cy="476250"/>
          </a:xfrm>
          <a:prstGeom prst="rect">
            <a:avLst/>
          </a:prstGeom>
        </p:spPr>
        <p:txBody>
          <a:bodyPr/>
          <a:lstStyle/>
          <a:p>
            <a:pPr>
              <a:defRPr/>
            </a:pPr>
            <a:fld id="{D128033F-A394-4C0B-A8B9-F78535F45932}" type="slidenum">
              <a:rPr lang="en-GB" smtClean="0"/>
              <a:pPr>
                <a:defRPr/>
              </a:pPr>
              <a:t>7</a:t>
            </a:fld>
            <a:endParaRPr lang="en-GB" dirty="0"/>
          </a:p>
        </p:txBody>
      </p:sp>
    </p:spTree>
    <p:extLst>
      <p:ext uri="{BB962C8B-B14F-4D97-AF65-F5344CB8AC3E}">
        <p14:creationId xmlns:p14="http://schemas.microsoft.com/office/powerpoint/2010/main" val="1657598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20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042988" y="274638"/>
            <a:ext cx="6529387" cy="939800"/>
          </a:xfrm>
        </p:spPr>
        <p:txBody>
          <a:bodyPr/>
          <a:lstStyle/>
          <a:p>
            <a:r>
              <a:rPr lang="en-GB" altLang="en-US" sz="2800" dirty="0" smtClean="0"/>
              <a:t> </a:t>
            </a:r>
            <a:r>
              <a:rPr lang="en-GB" altLang="en-US" dirty="0" smtClean="0">
                <a:latin typeface="Verdana" panose="020B0604030504040204" pitchFamily="34" charset="0"/>
                <a:ea typeface="Verdana" panose="020B0604030504040204" pitchFamily="34" charset="0"/>
                <a:cs typeface="Verdana" panose="020B0604030504040204" pitchFamily="34" charset="0"/>
              </a:rPr>
              <a:t>SDS Format</a:t>
            </a:r>
            <a:endParaRPr lang="en-US" altLang="en-US" dirty="0" smtClean="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ontent Placeholder 4"/>
          <p:cNvGraphicFramePr>
            <a:graphicFrameLocks noGrp="1"/>
          </p:cNvGraphicFramePr>
          <p:nvPr>
            <p:ph idx="1"/>
          </p:nvPr>
        </p:nvGraphicFramePr>
        <p:xfrm>
          <a:off x="250825" y="1214438"/>
          <a:ext cx="8715375" cy="4959350"/>
        </p:xfrm>
        <a:graphic>
          <a:graphicData uri="http://schemas.openxmlformats.org/drawingml/2006/table">
            <a:tbl>
              <a:tblPr firstRow="1" bandRow="1">
                <a:tableStyleId>{5C22544A-7EE6-4342-B048-85BDC9FD1C3A}</a:tableStyleId>
              </a:tblPr>
              <a:tblGrid>
                <a:gridCol w="4250255"/>
                <a:gridCol w="4465120"/>
              </a:tblGrid>
              <a:tr h="604278">
                <a:tc gridSpan="2">
                  <a:txBody>
                    <a:bodyPr/>
                    <a:lstStyle/>
                    <a:p>
                      <a:pPr algn="ctr">
                        <a:lnSpc>
                          <a:spcPct val="115000"/>
                        </a:lnSpc>
                        <a:spcAft>
                          <a:spcPts val="0"/>
                        </a:spcAft>
                      </a:pPr>
                      <a:r>
                        <a:rPr lang="en-GB" sz="3200" dirty="0" smtClean="0">
                          <a:solidFill>
                            <a:schemeClr val="tx1"/>
                          </a:solidFill>
                          <a:latin typeface="+mn-lt"/>
                          <a:ea typeface="Calibri"/>
                          <a:cs typeface="Times New Roman"/>
                        </a:rPr>
                        <a:t>SDS Required Headings </a:t>
                      </a:r>
                      <a:endParaRPr lang="en-US" sz="3200" dirty="0">
                        <a:solidFill>
                          <a:schemeClr val="tx1"/>
                        </a:solidFill>
                        <a:latin typeface="+mn-lt"/>
                        <a:ea typeface="Calibri"/>
                        <a:cs typeface="Times New Roman"/>
                      </a:endParaRPr>
                    </a:p>
                  </a:txBody>
                  <a:tcPr marL="68584" marR="68584" marT="0" marB="0"/>
                </a:tc>
                <a:tc hMerge="1">
                  <a:txBody>
                    <a:bodyPr/>
                    <a:lstStyle/>
                    <a:p>
                      <a:pPr>
                        <a:lnSpc>
                          <a:spcPct val="115000"/>
                        </a:lnSpc>
                        <a:spcAft>
                          <a:spcPts val="0"/>
                        </a:spcAft>
                      </a:pPr>
                      <a:endParaRPr lang="en-US" sz="1100" dirty="0">
                        <a:latin typeface="Calibri"/>
                        <a:ea typeface="Calibri"/>
                        <a:cs typeface="Times New Roman"/>
                      </a:endParaRPr>
                    </a:p>
                  </a:txBody>
                  <a:tcPr marL="68580" marR="68580" marT="0" marB="0"/>
                </a:tc>
              </a:tr>
              <a:tr h="569027">
                <a:tc>
                  <a:txBody>
                    <a:bodyPr/>
                    <a:lstStyle/>
                    <a:p>
                      <a:pPr>
                        <a:lnSpc>
                          <a:spcPct val="115000"/>
                        </a:lnSpc>
                        <a:spcAft>
                          <a:spcPts val="0"/>
                        </a:spcAft>
                      </a:pPr>
                      <a:r>
                        <a:rPr lang="en-US" sz="1600" b="1" dirty="0">
                          <a:latin typeface="+mn-lt"/>
                          <a:ea typeface="Calibri"/>
                          <a:cs typeface="HelveticaNeue-Bold"/>
                        </a:rPr>
                        <a:t>1. Identification</a:t>
                      </a:r>
                      <a:r>
                        <a:rPr lang="en-US" sz="1200" b="1" dirty="0">
                          <a:latin typeface="+mn-lt"/>
                          <a:ea typeface="Calibri"/>
                          <a:cs typeface="HelveticaNeue-Bold"/>
                        </a:rPr>
                        <a:t> of the substance/mixture and of the company/undertaking</a:t>
                      </a:r>
                      <a:endParaRPr lang="en-US" sz="1200" dirty="0">
                        <a:latin typeface="+mn-lt"/>
                        <a:ea typeface="Calibri"/>
                        <a:cs typeface="Times New Roman"/>
                      </a:endParaRPr>
                    </a:p>
                  </a:txBody>
                  <a:tcPr marL="68584" marR="68584" marT="0" marB="0"/>
                </a:tc>
                <a:tc>
                  <a:txBody>
                    <a:bodyPr/>
                    <a:lstStyle/>
                    <a:p>
                      <a:pPr>
                        <a:lnSpc>
                          <a:spcPct val="115000"/>
                        </a:lnSpc>
                        <a:spcAft>
                          <a:spcPts val="0"/>
                        </a:spcAft>
                      </a:pPr>
                      <a:r>
                        <a:rPr lang="en-US" sz="1600" b="1" dirty="0">
                          <a:latin typeface="+mn-lt"/>
                          <a:ea typeface="Calibri"/>
                          <a:cs typeface="HelveticaNeue-Bold"/>
                        </a:rPr>
                        <a:t>9. Physical and Chemical Properties</a:t>
                      </a:r>
                      <a:endParaRPr lang="en-US" sz="1600" dirty="0">
                        <a:latin typeface="+mn-lt"/>
                        <a:ea typeface="Calibri"/>
                        <a:cs typeface="Times New Roman"/>
                      </a:endParaRPr>
                    </a:p>
                  </a:txBody>
                  <a:tcPr marL="68584" marR="68584" marT="0" marB="0"/>
                </a:tc>
              </a:tr>
              <a:tr h="523491">
                <a:tc>
                  <a:txBody>
                    <a:bodyPr/>
                    <a:lstStyle/>
                    <a:p>
                      <a:pPr>
                        <a:lnSpc>
                          <a:spcPct val="115000"/>
                        </a:lnSpc>
                        <a:spcAft>
                          <a:spcPts val="0"/>
                        </a:spcAft>
                      </a:pPr>
                      <a:r>
                        <a:rPr lang="en-US" sz="1600" b="1" dirty="0">
                          <a:latin typeface="+mn-lt"/>
                          <a:ea typeface="Calibri"/>
                          <a:cs typeface="HelveticaNeue-Bold"/>
                        </a:rPr>
                        <a:t>2. Hazard Identification</a:t>
                      </a:r>
                      <a:endParaRPr lang="en-US" sz="1600" dirty="0">
                        <a:latin typeface="+mn-lt"/>
                        <a:ea typeface="Calibri"/>
                        <a:cs typeface="Times New Roman"/>
                      </a:endParaRPr>
                    </a:p>
                  </a:txBody>
                  <a:tcPr marL="68584" marR="68584" marT="0" marB="0"/>
                </a:tc>
                <a:tc>
                  <a:txBody>
                    <a:bodyPr/>
                    <a:lstStyle/>
                    <a:p>
                      <a:pPr>
                        <a:lnSpc>
                          <a:spcPct val="115000"/>
                        </a:lnSpc>
                        <a:spcAft>
                          <a:spcPts val="0"/>
                        </a:spcAft>
                      </a:pPr>
                      <a:r>
                        <a:rPr lang="en-US" sz="1600" b="1" dirty="0">
                          <a:latin typeface="+mn-lt"/>
                          <a:ea typeface="Calibri"/>
                          <a:cs typeface="HelveticaNeue-Bold"/>
                        </a:rPr>
                        <a:t>10. Stability and Reactivity</a:t>
                      </a:r>
                      <a:endParaRPr lang="en-US" sz="1600" dirty="0">
                        <a:latin typeface="+mn-lt"/>
                        <a:ea typeface="Calibri"/>
                        <a:cs typeface="Times New Roman"/>
                      </a:endParaRPr>
                    </a:p>
                  </a:txBody>
                  <a:tcPr marL="68584" marR="68584" marT="0" marB="0"/>
                </a:tc>
              </a:tr>
              <a:tr h="584295">
                <a:tc>
                  <a:txBody>
                    <a:bodyPr/>
                    <a:lstStyle/>
                    <a:p>
                      <a:pPr>
                        <a:lnSpc>
                          <a:spcPct val="115000"/>
                        </a:lnSpc>
                        <a:spcAft>
                          <a:spcPts val="0"/>
                        </a:spcAft>
                      </a:pPr>
                      <a:r>
                        <a:rPr lang="en-US" sz="1600" b="1" dirty="0">
                          <a:latin typeface="+mn-lt"/>
                          <a:ea typeface="Calibri"/>
                          <a:cs typeface="HelveticaNeue-Bold"/>
                        </a:rPr>
                        <a:t>3. Composition/Information on Ingredients</a:t>
                      </a:r>
                      <a:endParaRPr lang="en-US" sz="1600" dirty="0">
                        <a:latin typeface="+mn-lt"/>
                        <a:ea typeface="Calibri"/>
                        <a:cs typeface="Times New Roman"/>
                      </a:endParaRPr>
                    </a:p>
                  </a:txBody>
                  <a:tcPr marL="68584" marR="68584" marT="0" marB="0"/>
                </a:tc>
                <a:tc>
                  <a:txBody>
                    <a:bodyPr/>
                    <a:lstStyle/>
                    <a:p>
                      <a:pPr>
                        <a:lnSpc>
                          <a:spcPct val="115000"/>
                        </a:lnSpc>
                        <a:spcAft>
                          <a:spcPts val="0"/>
                        </a:spcAft>
                      </a:pPr>
                      <a:r>
                        <a:rPr lang="en-US" sz="1600" b="1" dirty="0">
                          <a:latin typeface="+mn-lt"/>
                          <a:ea typeface="Calibri"/>
                          <a:cs typeface="HelveticaNeue-Bold"/>
                        </a:rPr>
                        <a:t>11. Toxicological Information</a:t>
                      </a:r>
                      <a:endParaRPr lang="en-US" sz="1600" dirty="0">
                        <a:latin typeface="+mn-lt"/>
                        <a:ea typeface="Calibri"/>
                        <a:cs typeface="Times New Roman"/>
                      </a:endParaRPr>
                    </a:p>
                  </a:txBody>
                  <a:tcPr marL="68584" marR="68584" marT="0" marB="0"/>
                </a:tc>
              </a:tr>
              <a:tr h="523491">
                <a:tc>
                  <a:txBody>
                    <a:bodyPr/>
                    <a:lstStyle/>
                    <a:p>
                      <a:pPr>
                        <a:lnSpc>
                          <a:spcPct val="115000"/>
                        </a:lnSpc>
                        <a:spcAft>
                          <a:spcPts val="0"/>
                        </a:spcAft>
                      </a:pPr>
                      <a:r>
                        <a:rPr lang="en-US" sz="1600" b="1" dirty="0">
                          <a:latin typeface="+mn-lt"/>
                          <a:ea typeface="Calibri"/>
                          <a:cs typeface="HelveticaNeue-Bold"/>
                        </a:rPr>
                        <a:t>4. First Aid Measures</a:t>
                      </a:r>
                      <a:endParaRPr lang="en-US" sz="1600" dirty="0">
                        <a:latin typeface="+mn-lt"/>
                        <a:ea typeface="Calibri"/>
                        <a:cs typeface="Times New Roman"/>
                      </a:endParaRPr>
                    </a:p>
                  </a:txBody>
                  <a:tcPr marL="68584" marR="68584" marT="0" marB="0"/>
                </a:tc>
                <a:tc>
                  <a:txBody>
                    <a:bodyPr/>
                    <a:lstStyle/>
                    <a:p>
                      <a:pPr>
                        <a:lnSpc>
                          <a:spcPct val="115000"/>
                        </a:lnSpc>
                        <a:spcAft>
                          <a:spcPts val="0"/>
                        </a:spcAft>
                      </a:pPr>
                      <a:r>
                        <a:rPr lang="en-US" sz="1600" b="1" dirty="0">
                          <a:latin typeface="+mn-lt"/>
                          <a:ea typeface="Calibri"/>
                          <a:cs typeface="HelveticaNeue-Bold"/>
                        </a:rPr>
                        <a:t>12. Ecological Information</a:t>
                      </a:r>
                      <a:endParaRPr lang="en-US" sz="1600" dirty="0">
                        <a:latin typeface="+mn-lt"/>
                        <a:ea typeface="Calibri"/>
                        <a:cs typeface="Times New Roman"/>
                      </a:endParaRPr>
                    </a:p>
                  </a:txBody>
                  <a:tcPr marL="68584" marR="68584" marT="0" marB="0"/>
                </a:tc>
              </a:tr>
              <a:tr h="523491">
                <a:tc>
                  <a:txBody>
                    <a:bodyPr/>
                    <a:lstStyle/>
                    <a:p>
                      <a:pPr>
                        <a:lnSpc>
                          <a:spcPct val="115000"/>
                        </a:lnSpc>
                        <a:spcAft>
                          <a:spcPts val="0"/>
                        </a:spcAft>
                      </a:pPr>
                      <a:r>
                        <a:rPr lang="en-US" sz="1600" b="1" dirty="0">
                          <a:latin typeface="+mn-lt"/>
                          <a:ea typeface="Calibri"/>
                          <a:cs typeface="HelveticaNeue-Bold"/>
                        </a:rPr>
                        <a:t>5. Fire-Fighting Measures</a:t>
                      </a:r>
                      <a:endParaRPr lang="en-US" sz="1600" dirty="0">
                        <a:latin typeface="+mn-lt"/>
                        <a:ea typeface="Calibri"/>
                        <a:cs typeface="Times New Roman"/>
                      </a:endParaRPr>
                    </a:p>
                  </a:txBody>
                  <a:tcPr marL="68584" marR="68584" marT="0" marB="0"/>
                </a:tc>
                <a:tc>
                  <a:txBody>
                    <a:bodyPr/>
                    <a:lstStyle/>
                    <a:p>
                      <a:pPr>
                        <a:lnSpc>
                          <a:spcPct val="115000"/>
                        </a:lnSpc>
                        <a:spcAft>
                          <a:spcPts val="0"/>
                        </a:spcAft>
                      </a:pPr>
                      <a:r>
                        <a:rPr lang="en-US" sz="1600" b="1" dirty="0">
                          <a:latin typeface="+mn-lt"/>
                          <a:ea typeface="Calibri"/>
                          <a:cs typeface="HelveticaNeue-Bold"/>
                        </a:rPr>
                        <a:t>13. Disposal Considerations</a:t>
                      </a:r>
                      <a:endParaRPr lang="en-US" sz="1600" dirty="0">
                        <a:latin typeface="+mn-lt"/>
                        <a:ea typeface="Calibri"/>
                        <a:cs typeface="Times New Roman"/>
                      </a:endParaRPr>
                    </a:p>
                  </a:txBody>
                  <a:tcPr marL="68584" marR="68584" marT="0" marB="0"/>
                </a:tc>
              </a:tr>
              <a:tr h="523491">
                <a:tc>
                  <a:txBody>
                    <a:bodyPr/>
                    <a:lstStyle/>
                    <a:p>
                      <a:pPr>
                        <a:lnSpc>
                          <a:spcPct val="115000"/>
                        </a:lnSpc>
                        <a:spcAft>
                          <a:spcPts val="0"/>
                        </a:spcAft>
                      </a:pPr>
                      <a:r>
                        <a:rPr lang="en-US" sz="1600" b="1" dirty="0">
                          <a:latin typeface="+mn-lt"/>
                          <a:ea typeface="Calibri"/>
                          <a:cs typeface="HelveticaNeue-Bold"/>
                        </a:rPr>
                        <a:t>6. Accidental Release Measures</a:t>
                      </a:r>
                      <a:endParaRPr lang="en-US" sz="1600" dirty="0">
                        <a:latin typeface="+mn-lt"/>
                        <a:ea typeface="Calibri"/>
                        <a:cs typeface="Times New Roman"/>
                      </a:endParaRPr>
                    </a:p>
                  </a:txBody>
                  <a:tcPr marL="68584" marR="68584" marT="0" marB="0"/>
                </a:tc>
                <a:tc>
                  <a:txBody>
                    <a:bodyPr/>
                    <a:lstStyle/>
                    <a:p>
                      <a:pPr>
                        <a:lnSpc>
                          <a:spcPct val="115000"/>
                        </a:lnSpc>
                        <a:spcAft>
                          <a:spcPts val="0"/>
                        </a:spcAft>
                      </a:pPr>
                      <a:r>
                        <a:rPr lang="en-US" sz="1600" b="1" dirty="0">
                          <a:latin typeface="+mn-lt"/>
                          <a:ea typeface="Calibri"/>
                          <a:cs typeface="HelveticaNeue-Bold"/>
                        </a:rPr>
                        <a:t>14. Transport Information</a:t>
                      </a:r>
                      <a:endParaRPr lang="en-US" sz="1600" dirty="0">
                        <a:latin typeface="+mn-lt"/>
                        <a:ea typeface="Calibri"/>
                        <a:cs typeface="Times New Roman"/>
                      </a:endParaRPr>
                    </a:p>
                  </a:txBody>
                  <a:tcPr marL="68584" marR="68584" marT="0" marB="0"/>
                </a:tc>
              </a:tr>
              <a:tr h="523491">
                <a:tc>
                  <a:txBody>
                    <a:bodyPr/>
                    <a:lstStyle/>
                    <a:p>
                      <a:pPr>
                        <a:lnSpc>
                          <a:spcPct val="115000"/>
                        </a:lnSpc>
                        <a:spcAft>
                          <a:spcPts val="0"/>
                        </a:spcAft>
                      </a:pPr>
                      <a:r>
                        <a:rPr lang="en-US" sz="1600" b="1" dirty="0">
                          <a:latin typeface="+mn-lt"/>
                          <a:ea typeface="Calibri"/>
                          <a:cs typeface="HelveticaNeue-Bold"/>
                        </a:rPr>
                        <a:t>7. Handling and Storage</a:t>
                      </a:r>
                      <a:endParaRPr lang="en-US" sz="1600" dirty="0">
                        <a:latin typeface="+mn-lt"/>
                        <a:ea typeface="Calibri"/>
                        <a:cs typeface="Times New Roman"/>
                      </a:endParaRPr>
                    </a:p>
                  </a:txBody>
                  <a:tcPr marL="68584" marR="68584" marT="0" marB="0"/>
                </a:tc>
                <a:tc>
                  <a:txBody>
                    <a:bodyPr/>
                    <a:lstStyle/>
                    <a:p>
                      <a:pPr>
                        <a:lnSpc>
                          <a:spcPct val="115000"/>
                        </a:lnSpc>
                        <a:spcAft>
                          <a:spcPts val="0"/>
                        </a:spcAft>
                      </a:pPr>
                      <a:r>
                        <a:rPr lang="en-US" sz="1600" b="1" dirty="0">
                          <a:latin typeface="+mn-lt"/>
                          <a:ea typeface="Calibri"/>
                          <a:cs typeface="HelveticaNeue-Bold"/>
                        </a:rPr>
                        <a:t>15. Regulatory Information</a:t>
                      </a:r>
                      <a:endParaRPr lang="en-US" sz="1600" dirty="0">
                        <a:latin typeface="+mn-lt"/>
                        <a:ea typeface="Calibri"/>
                        <a:cs typeface="Times New Roman"/>
                      </a:endParaRPr>
                    </a:p>
                  </a:txBody>
                  <a:tcPr marL="68584" marR="68584" marT="0" marB="0"/>
                </a:tc>
              </a:tr>
              <a:tr h="584295">
                <a:tc>
                  <a:txBody>
                    <a:bodyPr/>
                    <a:lstStyle/>
                    <a:p>
                      <a:pPr>
                        <a:lnSpc>
                          <a:spcPct val="115000"/>
                        </a:lnSpc>
                        <a:spcAft>
                          <a:spcPts val="0"/>
                        </a:spcAft>
                      </a:pPr>
                      <a:r>
                        <a:rPr lang="en-US" sz="1600" b="1" dirty="0">
                          <a:latin typeface="+mn-lt"/>
                          <a:ea typeface="Calibri"/>
                          <a:cs typeface="HelveticaNeue-Bold"/>
                        </a:rPr>
                        <a:t>8. Exposure Controls/Personal Protection</a:t>
                      </a:r>
                      <a:endParaRPr lang="en-US" sz="1600" dirty="0">
                        <a:latin typeface="+mn-lt"/>
                        <a:ea typeface="Calibri"/>
                        <a:cs typeface="Times New Roman"/>
                      </a:endParaRPr>
                    </a:p>
                  </a:txBody>
                  <a:tcPr marL="68584" marR="68584" marT="0" marB="0"/>
                </a:tc>
                <a:tc>
                  <a:txBody>
                    <a:bodyPr/>
                    <a:lstStyle/>
                    <a:p>
                      <a:pPr>
                        <a:lnSpc>
                          <a:spcPct val="115000"/>
                        </a:lnSpc>
                        <a:spcAft>
                          <a:spcPts val="0"/>
                        </a:spcAft>
                      </a:pPr>
                      <a:r>
                        <a:rPr lang="en-US" sz="1600" b="1" dirty="0">
                          <a:latin typeface="+mn-lt"/>
                          <a:ea typeface="Calibri"/>
                          <a:cs typeface="HelveticaNeue-Bold"/>
                        </a:rPr>
                        <a:t>16. Other Information</a:t>
                      </a:r>
                      <a:endParaRPr lang="en-US" sz="1600" dirty="0">
                        <a:latin typeface="+mn-lt"/>
                        <a:ea typeface="Calibri"/>
                        <a:cs typeface="Times New Roman"/>
                      </a:endParaRPr>
                    </a:p>
                  </a:txBody>
                  <a:tcPr marL="68584" marR="68584" marT="0" marB="0"/>
                </a:tc>
              </a:tr>
            </a:tbl>
          </a:graphicData>
        </a:graphic>
      </p:graphicFrame>
    </p:spTree>
    <p:extLst>
      <p:ext uri="{BB962C8B-B14F-4D97-AF65-F5344CB8AC3E}">
        <p14:creationId xmlns:p14="http://schemas.microsoft.com/office/powerpoint/2010/main" val="158292738"/>
      </p:ext>
    </p:extLst>
  </p:cSld>
  <p:clrMapOvr>
    <a:masterClrMapping/>
  </p:clrMapOvr>
  <p:transition advTm="24922"/>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What version of SDS?</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normAutofit/>
          </a:bodyPr>
          <a:lstStyle/>
          <a:p>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New amendment: Reg. No. 2015/830 (CLP)</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But older SDSs ok</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Dated from 2010 onwards</a:t>
            </a:r>
          </a:p>
          <a:p>
            <a:pPr marL="82800" indent="0">
              <a:buNone/>
            </a:pPr>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If provided before 1 June 15, OK in these formats..</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4519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GB" altLang="en-US" dirty="0" smtClean="0">
                <a:latin typeface="Verdana" panose="020B0604030504040204" pitchFamily="34" charset="0"/>
                <a:ea typeface="Verdana" panose="020B0604030504040204" pitchFamily="34" charset="0"/>
                <a:cs typeface="Verdana" panose="020B0604030504040204" pitchFamily="34" charset="0"/>
              </a:rPr>
              <a:t>SDS for Mixtures</a:t>
            </a:r>
            <a:endParaRPr lang="en-US" altLang="en-US"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4" name="Content Placeholder 3" descr="webinar.jpg"/>
          <p:cNvPicPr>
            <a:picLocks noGrp="1" noChangeAspect="1"/>
          </p:cNvPicPr>
          <p:nvPr>
            <p:ph idx="1"/>
          </p:nvPr>
        </p:nvPicPr>
        <p:blipFill>
          <a:blip r:embed="rId2"/>
          <a:stretch>
            <a:fillRect/>
          </a:stretch>
        </p:blipFill>
        <p:spPr>
          <a:xfrm>
            <a:off x="539750" y="1196975"/>
            <a:ext cx="5545138" cy="4968875"/>
          </a:xfrm>
          <a:effectLst>
            <a:outerShdw blurRad="292100" dist="139700" dir="2700000" algn="tl" rotWithShape="0">
              <a:srgbClr val="333333">
                <a:alpha val="65000"/>
              </a:srgbClr>
            </a:outerShdw>
          </a:effectLst>
        </p:spPr>
      </p:pic>
      <p:sp>
        <p:nvSpPr>
          <p:cNvPr id="5" name="Right Arrow 4"/>
          <p:cNvSpPr/>
          <p:nvPr/>
        </p:nvSpPr>
        <p:spPr>
          <a:xfrm>
            <a:off x="5072063" y="2071688"/>
            <a:ext cx="1571625" cy="785812"/>
          </a:xfrm>
          <a:prstGeom prst="rightArrow">
            <a:avLst/>
          </a:prstGeom>
          <a:solidFill>
            <a:srgbClr val="C00000"/>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ight Arrow 5"/>
          <p:cNvSpPr/>
          <p:nvPr/>
        </p:nvSpPr>
        <p:spPr>
          <a:xfrm>
            <a:off x="5072063" y="4429125"/>
            <a:ext cx="1571625" cy="785813"/>
          </a:xfrm>
          <a:prstGeom prst="rightArrow">
            <a:avLst/>
          </a:prstGeom>
          <a:solidFill>
            <a:srgbClr val="C00000"/>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p:cNvSpPr/>
          <p:nvPr/>
        </p:nvSpPr>
        <p:spPr>
          <a:xfrm>
            <a:off x="285750" y="1700213"/>
            <a:ext cx="3422650" cy="6492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p:cNvSpPr/>
          <p:nvPr/>
        </p:nvSpPr>
        <p:spPr>
          <a:xfrm>
            <a:off x="285750" y="2636838"/>
            <a:ext cx="4214813" cy="33845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6516688" y="1412875"/>
            <a:ext cx="2303462" cy="3699474"/>
          </a:xfrm>
          <a:prstGeom prst="rect">
            <a:avLst/>
          </a:prstGeom>
        </p:spPr>
        <p:txBody>
          <a:bodyPr>
            <a:spAutoFit/>
          </a:bodyPr>
          <a:lstStyle/>
          <a:p>
            <a:pPr marL="342900" indent="-342900" eaLnBrk="0" hangingPunct="0">
              <a:spcBef>
                <a:spcPct val="20000"/>
              </a:spcBef>
              <a:defRPr/>
            </a:pPr>
            <a:endParaRPr lang="en-GB" sz="1600" b="1" kern="0" dirty="0">
              <a:solidFill>
                <a:srgbClr val="153C8C"/>
              </a:solidFill>
              <a:latin typeface="+mj-lt"/>
            </a:endParaRPr>
          </a:p>
          <a:p>
            <a:pPr marL="342900" indent="-342900" eaLnBrk="0" hangingPunct="0">
              <a:spcBef>
                <a:spcPct val="20000"/>
              </a:spcBef>
              <a:defRPr/>
            </a:pPr>
            <a:endParaRPr lang="en-GB" sz="1600" b="1" kern="0" dirty="0">
              <a:solidFill>
                <a:srgbClr val="153C8C"/>
              </a:solidFill>
              <a:latin typeface="+mj-lt"/>
            </a:endParaRPr>
          </a:p>
          <a:p>
            <a:pPr marL="342900" indent="-342900" algn="ctr" eaLnBrk="0" hangingPunct="0">
              <a:spcBef>
                <a:spcPct val="20000"/>
              </a:spcBef>
              <a:defRPr/>
            </a:pPr>
            <a:endParaRPr lang="en-GB" sz="1000" kern="0" dirty="0">
              <a:solidFill>
                <a:srgbClr val="153C8C"/>
              </a:solidFill>
            </a:endParaRPr>
          </a:p>
          <a:p>
            <a:pPr marL="342900" indent="-342900" eaLnBrk="0" hangingPunct="0">
              <a:spcBef>
                <a:spcPct val="20000"/>
              </a:spcBef>
              <a:defRPr/>
            </a:pPr>
            <a:r>
              <a:rPr lang="en-GB" sz="2800" kern="0" dirty="0">
                <a:solidFill>
                  <a:srgbClr val="153C8C"/>
                </a:solidFill>
              </a:rPr>
              <a:t>   </a:t>
            </a:r>
            <a:r>
              <a:rPr lang="en-GB" sz="2800" b="1" kern="0" dirty="0">
                <a:solidFill>
                  <a:srgbClr val="153C8C"/>
                </a:solidFill>
                <a:latin typeface="+mn-lt"/>
              </a:rPr>
              <a:t>DPD</a:t>
            </a:r>
          </a:p>
          <a:p>
            <a:pPr marL="342900" indent="-342900" eaLnBrk="0" hangingPunct="0">
              <a:spcBef>
                <a:spcPct val="20000"/>
              </a:spcBef>
              <a:defRPr/>
            </a:pPr>
            <a:r>
              <a:rPr lang="en-GB" sz="3600" kern="0" dirty="0">
                <a:solidFill>
                  <a:srgbClr val="153C8C"/>
                </a:solidFill>
              </a:rPr>
              <a:t>     </a:t>
            </a:r>
          </a:p>
          <a:p>
            <a:pPr marL="342900" indent="-342900" eaLnBrk="0" hangingPunct="0">
              <a:spcBef>
                <a:spcPct val="20000"/>
              </a:spcBef>
              <a:defRPr/>
            </a:pPr>
            <a:r>
              <a:rPr lang="en-GB" sz="3600" kern="0" dirty="0">
                <a:solidFill>
                  <a:srgbClr val="153C8C"/>
                </a:solidFill>
              </a:rPr>
              <a:t>     </a:t>
            </a:r>
          </a:p>
          <a:p>
            <a:pPr marL="342900" indent="-342900" eaLnBrk="0" hangingPunct="0">
              <a:spcBef>
                <a:spcPct val="20000"/>
              </a:spcBef>
              <a:defRPr/>
            </a:pPr>
            <a:endParaRPr lang="en-GB" sz="2800" kern="0" dirty="0">
              <a:solidFill>
                <a:srgbClr val="153C8C"/>
              </a:solidFill>
              <a:latin typeface="+mn-lt"/>
            </a:endParaRPr>
          </a:p>
          <a:p>
            <a:pPr marL="342900" indent="-342900" eaLnBrk="0" hangingPunct="0">
              <a:spcBef>
                <a:spcPct val="20000"/>
              </a:spcBef>
              <a:defRPr/>
            </a:pPr>
            <a:r>
              <a:rPr lang="en-GB" sz="2800" kern="0" dirty="0">
                <a:solidFill>
                  <a:srgbClr val="153C8C"/>
                </a:solidFill>
                <a:latin typeface="+mn-lt"/>
              </a:rPr>
              <a:t>  </a:t>
            </a:r>
            <a:r>
              <a:rPr lang="en-GB" sz="2800" b="1" kern="0" dirty="0">
                <a:solidFill>
                  <a:srgbClr val="153C8C"/>
                </a:solidFill>
                <a:latin typeface="+mn-lt"/>
              </a:rPr>
              <a:t>DPD </a:t>
            </a:r>
            <a:endParaRPr lang="en-US" sz="2800" b="1" dirty="0">
              <a:latin typeface="+mn-lt"/>
            </a:endParaRPr>
          </a:p>
        </p:txBody>
      </p:sp>
    </p:spTree>
    <p:extLst>
      <p:ext uri="{BB962C8B-B14F-4D97-AF65-F5344CB8AC3E}">
        <p14:creationId xmlns:p14="http://schemas.microsoft.com/office/powerpoint/2010/main" val="2166292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4"/>
          <p:cNvSpPr>
            <a:spLocks noGrp="1"/>
          </p:cNvSpPr>
          <p:nvPr>
            <p:ph type="title"/>
          </p:nvPr>
        </p:nvSpPr>
        <p:spPr/>
        <p:txBody>
          <a:bodyPr/>
          <a:lstStyle/>
          <a:p>
            <a:r>
              <a:rPr lang="en-GB" altLang="en-US" dirty="0" smtClean="0">
                <a:latin typeface="Verdana" panose="020B0604030504040204" pitchFamily="34" charset="0"/>
                <a:ea typeface="Verdana" panose="020B0604030504040204" pitchFamily="34" charset="0"/>
                <a:cs typeface="Verdana" panose="020B0604030504040204" pitchFamily="34" charset="0"/>
              </a:rPr>
              <a:t>Current SDSs for Substances/Mixtures</a:t>
            </a:r>
            <a:endParaRPr lang="en-US" altLang="en-US" dirty="0" smtClean="0">
              <a:latin typeface="Verdana" panose="020B0604030504040204" pitchFamily="34" charset="0"/>
              <a:ea typeface="Verdana" panose="020B0604030504040204" pitchFamily="34" charset="0"/>
              <a:cs typeface="Verdana" panose="020B0604030504040204" pitchFamily="34" charset="0"/>
            </a:endParaRPr>
          </a:p>
        </p:txBody>
      </p:sp>
      <p:sp>
        <p:nvSpPr>
          <p:cNvPr id="109571" name="Content Placeholder 5"/>
          <p:cNvSpPr>
            <a:spLocks noGrp="1"/>
          </p:cNvSpPr>
          <p:nvPr>
            <p:ph idx="1"/>
          </p:nvPr>
        </p:nvSpPr>
        <p:spPr/>
        <p:txBody>
          <a:bodyPr/>
          <a:lstStyle/>
          <a:p>
            <a:pPr>
              <a:buFontTx/>
              <a:buNone/>
            </a:pPr>
            <a:endParaRPr lang="en-US" altLang="en-US" smtClean="0"/>
          </a:p>
        </p:txBody>
      </p:sp>
      <p:sp>
        <p:nvSpPr>
          <p:cNvPr id="14" name="Content Placeholder 2"/>
          <p:cNvSpPr txBox="1">
            <a:spLocks/>
          </p:cNvSpPr>
          <p:nvPr/>
        </p:nvSpPr>
        <p:spPr bwMode="auto">
          <a:xfrm>
            <a:off x="5643563" y="273050"/>
            <a:ext cx="3043237" cy="5853113"/>
          </a:xfrm>
          <a:prstGeom prst="rect">
            <a:avLst/>
          </a:prstGeom>
          <a:noFill/>
          <a:ln w="9525">
            <a:noFill/>
            <a:miter lim="800000"/>
            <a:headEnd/>
            <a:tailEnd/>
          </a:ln>
        </p:spPr>
        <p:txBody>
          <a:bodyPr/>
          <a:lstStyle/>
          <a:p>
            <a:pPr marL="342900" indent="-342900" eaLnBrk="0" hangingPunct="0">
              <a:spcBef>
                <a:spcPct val="20000"/>
              </a:spcBef>
              <a:defRPr/>
            </a:pPr>
            <a:endParaRPr lang="en-GB" sz="3200" kern="0" dirty="0">
              <a:solidFill>
                <a:srgbClr val="153C8C"/>
              </a:solidFill>
              <a:latin typeface="+mn-lt"/>
            </a:endParaRPr>
          </a:p>
          <a:p>
            <a:pPr marL="342900" indent="-342900" eaLnBrk="0" hangingPunct="0">
              <a:spcBef>
                <a:spcPct val="20000"/>
              </a:spcBef>
              <a:defRPr/>
            </a:pPr>
            <a:endParaRPr lang="en-GB" sz="3200" kern="0" dirty="0">
              <a:solidFill>
                <a:srgbClr val="153C8C"/>
              </a:solidFill>
              <a:latin typeface="+mn-lt"/>
            </a:endParaRPr>
          </a:p>
          <a:p>
            <a:pPr marL="342900" indent="-342900" algn="ctr" eaLnBrk="0" hangingPunct="0">
              <a:spcBef>
                <a:spcPct val="20000"/>
              </a:spcBef>
              <a:defRPr/>
            </a:pPr>
            <a:endParaRPr lang="en-GB" sz="2400" b="1" kern="0" dirty="0" smtClean="0">
              <a:solidFill>
                <a:srgbClr val="153C8C"/>
              </a:solidFill>
              <a:latin typeface="+mn-lt"/>
            </a:endParaRPr>
          </a:p>
          <a:p>
            <a:pPr marL="342900" indent="-342900" algn="ctr" eaLnBrk="0" hangingPunct="0">
              <a:spcBef>
                <a:spcPct val="20000"/>
              </a:spcBef>
              <a:defRPr/>
            </a:pPr>
            <a:endParaRPr lang="en-GB" sz="2400" b="1" kern="0" dirty="0">
              <a:solidFill>
                <a:srgbClr val="153C8C"/>
              </a:solidFill>
            </a:endParaRPr>
          </a:p>
          <a:p>
            <a:pPr marL="342900" indent="-342900" algn="ctr" eaLnBrk="0" hangingPunct="0">
              <a:spcBef>
                <a:spcPct val="20000"/>
              </a:spcBef>
              <a:defRPr/>
            </a:pPr>
            <a:r>
              <a:rPr lang="en-GB" sz="2400" b="1" kern="0" dirty="0" smtClean="0">
                <a:solidFill>
                  <a:srgbClr val="153C8C"/>
                </a:solidFill>
                <a:latin typeface="+mn-lt"/>
              </a:rPr>
              <a:t>        CLP </a:t>
            </a:r>
            <a:r>
              <a:rPr lang="en-GB" sz="2400" b="1" kern="0" dirty="0">
                <a:solidFill>
                  <a:srgbClr val="153C8C"/>
                </a:solidFill>
                <a:latin typeface="+mn-lt"/>
              </a:rPr>
              <a:t>&amp; </a:t>
            </a:r>
            <a:r>
              <a:rPr lang="en-GB" sz="2400" b="1" kern="0" dirty="0" smtClean="0">
                <a:solidFill>
                  <a:srgbClr val="153C8C"/>
                </a:solidFill>
                <a:latin typeface="+mn-lt"/>
              </a:rPr>
              <a:t>DPD</a:t>
            </a:r>
            <a:endParaRPr lang="en-GB" sz="2400" b="1" kern="0" dirty="0">
              <a:solidFill>
                <a:srgbClr val="153C8C"/>
              </a:solidFill>
              <a:latin typeface="+mn-lt"/>
            </a:endParaRPr>
          </a:p>
          <a:p>
            <a:pPr marL="342900" indent="-342900" eaLnBrk="0" hangingPunct="0">
              <a:spcBef>
                <a:spcPct val="20000"/>
              </a:spcBef>
              <a:defRPr/>
            </a:pPr>
            <a:r>
              <a:rPr lang="en-GB" sz="3200" kern="0" dirty="0">
                <a:solidFill>
                  <a:srgbClr val="153C8C"/>
                </a:solidFill>
                <a:latin typeface="+mn-lt"/>
              </a:rPr>
              <a:t>     </a:t>
            </a:r>
          </a:p>
          <a:p>
            <a:pPr marL="342900" indent="-342900" eaLnBrk="0" hangingPunct="0">
              <a:spcBef>
                <a:spcPct val="20000"/>
              </a:spcBef>
              <a:defRPr/>
            </a:pPr>
            <a:r>
              <a:rPr lang="en-GB" sz="3200" kern="0" dirty="0">
                <a:solidFill>
                  <a:srgbClr val="153C8C"/>
                </a:solidFill>
                <a:latin typeface="+mn-lt"/>
              </a:rPr>
              <a:t>     </a:t>
            </a:r>
          </a:p>
          <a:p>
            <a:pPr marL="342900" indent="-342900" eaLnBrk="0" hangingPunct="0">
              <a:spcBef>
                <a:spcPct val="20000"/>
              </a:spcBef>
              <a:defRPr/>
            </a:pPr>
            <a:endParaRPr lang="en-GB" sz="3200" kern="0" dirty="0">
              <a:solidFill>
                <a:srgbClr val="153C8C"/>
              </a:solidFill>
              <a:latin typeface="+mn-lt"/>
            </a:endParaRPr>
          </a:p>
          <a:p>
            <a:pPr marL="342900" indent="-342900" eaLnBrk="0" hangingPunct="0">
              <a:spcBef>
                <a:spcPct val="20000"/>
              </a:spcBef>
              <a:defRPr/>
            </a:pPr>
            <a:r>
              <a:rPr lang="en-GB" sz="3200" kern="0" dirty="0">
                <a:solidFill>
                  <a:srgbClr val="153C8C"/>
                </a:solidFill>
                <a:latin typeface="+mn-lt"/>
              </a:rPr>
              <a:t>        </a:t>
            </a:r>
            <a:r>
              <a:rPr lang="en-GB" sz="3200" kern="0" dirty="0" smtClean="0">
                <a:solidFill>
                  <a:srgbClr val="153C8C"/>
                </a:solidFill>
                <a:latin typeface="+mn-lt"/>
              </a:rPr>
              <a:t>     </a:t>
            </a:r>
            <a:r>
              <a:rPr lang="en-GB" sz="2400" b="1" kern="0" dirty="0" smtClean="0">
                <a:solidFill>
                  <a:srgbClr val="153C8C"/>
                </a:solidFill>
                <a:latin typeface="+mn-lt"/>
              </a:rPr>
              <a:t>CLP </a:t>
            </a:r>
            <a:r>
              <a:rPr lang="en-GB" sz="2400" b="1" kern="0" dirty="0">
                <a:solidFill>
                  <a:srgbClr val="153C8C"/>
                </a:solidFill>
                <a:latin typeface="+mn-lt"/>
              </a:rPr>
              <a:t>Only</a:t>
            </a:r>
          </a:p>
          <a:p>
            <a:pPr marL="342900" indent="-342900" eaLnBrk="0" hangingPunct="0">
              <a:spcBef>
                <a:spcPct val="20000"/>
              </a:spcBef>
              <a:defRPr/>
            </a:pPr>
            <a:r>
              <a:rPr lang="en-GB" sz="3200" kern="0" dirty="0">
                <a:solidFill>
                  <a:srgbClr val="153C8C"/>
                </a:solidFill>
                <a:latin typeface="+mn-lt"/>
              </a:rPr>
              <a:t>  </a:t>
            </a:r>
            <a:endParaRPr lang="en-US" sz="3200" kern="0" dirty="0">
              <a:solidFill>
                <a:srgbClr val="153C8C"/>
              </a:solidFill>
              <a:latin typeface="+mn-lt"/>
            </a:endParaRPr>
          </a:p>
        </p:txBody>
      </p:sp>
      <p:pic>
        <p:nvPicPr>
          <p:cNvPr id="101381" name="Picture 5"/>
          <p:cNvPicPr>
            <a:picLocks noChangeAspect="1" noChangeArrowheads="1"/>
          </p:cNvPicPr>
          <p:nvPr/>
        </p:nvPicPr>
        <p:blipFill>
          <a:blip r:embed="rId3"/>
          <a:srcRect/>
          <a:stretch>
            <a:fillRect/>
          </a:stretch>
        </p:blipFill>
        <p:spPr bwMode="auto">
          <a:xfrm>
            <a:off x="214313" y="1357313"/>
            <a:ext cx="5553075" cy="4714875"/>
          </a:xfrm>
          <a:prstGeom prst="rect">
            <a:avLst/>
          </a:prstGeom>
          <a:ln>
            <a:noFill/>
          </a:ln>
          <a:effectLst>
            <a:outerShdw blurRad="292100" dist="139700" dir="2700000" algn="tl" rotWithShape="0">
              <a:srgbClr val="333333">
                <a:alpha val="65000"/>
              </a:srgbClr>
            </a:outerShdw>
          </a:effectLst>
        </p:spPr>
      </p:pic>
      <p:sp>
        <p:nvSpPr>
          <p:cNvPr id="16" name="Right Arrow 15"/>
          <p:cNvSpPr/>
          <p:nvPr/>
        </p:nvSpPr>
        <p:spPr>
          <a:xfrm>
            <a:off x="5072063" y="2107407"/>
            <a:ext cx="1571625" cy="785812"/>
          </a:xfrm>
          <a:prstGeom prst="rightArrow">
            <a:avLst/>
          </a:prstGeom>
          <a:solidFill>
            <a:srgbClr val="C00000"/>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ight Arrow 16"/>
          <p:cNvSpPr/>
          <p:nvPr/>
        </p:nvSpPr>
        <p:spPr>
          <a:xfrm>
            <a:off x="5072063" y="4437112"/>
            <a:ext cx="1571625" cy="785813"/>
          </a:xfrm>
          <a:prstGeom prst="rightArrow">
            <a:avLst/>
          </a:prstGeom>
          <a:solidFill>
            <a:srgbClr val="C00000"/>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Oval 17"/>
          <p:cNvSpPr/>
          <p:nvPr/>
        </p:nvSpPr>
        <p:spPr>
          <a:xfrm>
            <a:off x="285750" y="1928813"/>
            <a:ext cx="2500313" cy="6429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Oval 18"/>
          <p:cNvSpPr/>
          <p:nvPr/>
        </p:nvSpPr>
        <p:spPr>
          <a:xfrm>
            <a:off x="214313" y="3214688"/>
            <a:ext cx="4714875" cy="30003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9578" name="Picture 15" descr="flamm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3760788"/>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285750" y="2500313"/>
            <a:ext cx="2500313" cy="6429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917095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SDS for Substances &amp; Mixtures from 1 June 2015/2017</a:t>
            </a:r>
            <a:endParaRPr lang="en-GB" dirty="0">
              <a:latin typeface="Verdana" panose="020B0604030504040204" pitchFamily="34" charset="0"/>
              <a:ea typeface="Verdana" panose="020B0604030504040204" pitchFamily="34" charset="0"/>
              <a:cs typeface="Verdana" panose="020B0604030504040204" pitchFamily="34" charset="0"/>
            </a:endParaRP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417638"/>
            <a:ext cx="7920880" cy="517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31640" y="2780928"/>
            <a:ext cx="4896544" cy="538609"/>
          </a:xfrm>
          <a:prstGeom prst="rect">
            <a:avLst/>
          </a:prstGeom>
          <a:solidFill>
            <a:srgbClr val="FFFEFD"/>
          </a:solidFill>
        </p:spPr>
        <p:txBody>
          <a:bodyPr wrap="square" rtlCol="0">
            <a:spAutoFit/>
          </a:bodyPr>
          <a:lstStyle/>
          <a:p>
            <a:endParaRPr lang="en-GB" dirty="0" smtClean="0"/>
          </a:p>
          <a:p>
            <a:endParaRPr lang="en-GB" sz="1100" dirty="0"/>
          </a:p>
        </p:txBody>
      </p:sp>
      <p:sp>
        <p:nvSpPr>
          <p:cNvPr id="5" name="TextBox 4"/>
          <p:cNvSpPr txBox="1"/>
          <p:nvPr/>
        </p:nvSpPr>
        <p:spPr>
          <a:xfrm>
            <a:off x="2555776" y="1960387"/>
            <a:ext cx="1872208" cy="369332"/>
          </a:xfrm>
          <a:prstGeom prst="rect">
            <a:avLst/>
          </a:prstGeom>
          <a:solidFill>
            <a:srgbClr val="FFFEFD"/>
          </a:solidFill>
        </p:spPr>
        <p:txBody>
          <a:bodyPr wrap="square" rtlCol="0">
            <a:spAutoFit/>
          </a:bodyPr>
          <a:lstStyle/>
          <a:p>
            <a:endParaRPr lang="en-GB" dirty="0"/>
          </a:p>
        </p:txBody>
      </p:sp>
      <p:sp>
        <p:nvSpPr>
          <p:cNvPr id="7" name="Oval 6"/>
          <p:cNvSpPr/>
          <p:nvPr/>
        </p:nvSpPr>
        <p:spPr>
          <a:xfrm>
            <a:off x="611560" y="1727015"/>
            <a:ext cx="7094562" cy="12054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p:cNvSpPr/>
          <p:nvPr/>
        </p:nvSpPr>
        <p:spPr>
          <a:xfrm>
            <a:off x="457200" y="3214688"/>
            <a:ext cx="4471988" cy="30003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ight Arrow 8"/>
          <p:cNvSpPr/>
          <p:nvPr/>
        </p:nvSpPr>
        <p:spPr>
          <a:xfrm rot="1212921">
            <a:off x="5875697" y="2673864"/>
            <a:ext cx="1571625" cy="533377"/>
          </a:xfrm>
          <a:prstGeom prst="rightArrow">
            <a:avLst/>
          </a:prstGeom>
          <a:solidFill>
            <a:srgbClr val="C00000"/>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ight Arrow 9"/>
          <p:cNvSpPr/>
          <p:nvPr/>
        </p:nvSpPr>
        <p:spPr>
          <a:xfrm rot="19887745">
            <a:off x="4866786" y="3877816"/>
            <a:ext cx="2707248" cy="570039"/>
          </a:xfrm>
          <a:prstGeom prst="rightArrow">
            <a:avLst/>
          </a:prstGeom>
          <a:solidFill>
            <a:srgbClr val="C00000"/>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p:cNvSpPr txBox="1"/>
          <p:nvPr/>
        </p:nvSpPr>
        <p:spPr>
          <a:xfrm>
            <a:off x="7380312" y="2940552"/>
            <a:ext cx="1961357" cy="1323439"/>
          </a:xfrm>
          <a:prstGeom prst="rect">
            <a:avLst/>
          </a:prstGeom>
          <a:noFill/>
        </p:spPr>
        <p:txBody>
          <a:bodyPr wrap="square" rtlCol="0">
            <a:spAutoFit/>
          </a:bodyPr>
          <a:lstStyle/>
          <a:p>
            <a:r>
              <a:rPr lang="en-GB" sz="3200" b="1" dirty="0" smtClean="0">
                <a:solidFill>
                  <a:srgbClr val="FF0000"/>
                </a:solidFill>
              </a:rPr>
              <a:t>CLP ONLY</a:t>
            </a:r>
          </a:p>
          <a:p>
            <a:r>
              <a:rPr lang="en-GB" sz="2400" b="1" dirty="0" smtClean="0">
                <a:solidFill>
                  <a:schemeClr val="tx2"/>
                </a:solidFill>
              </a:rPr>
              <a:t>Reg. 2015/830</a:t>
            </a:r>
            <a:endParaRPr lang="en-GB" sz="2400" b="1" dirty="0">
              <a:solidFill>
                <a:schemeClr val="tx2"/>
              </a:solidFill>
            </a:endParaRPr>
          </a:p>
        </p:txBody>
      </p:sp>
    </p:spTree>
    <p:extLst>
      <p:ext uri="{BB962C8B-B14F-4D97-AF65-F5344CB8AC3E}">
        <p14:creationId xmlns:p14="http://schemas.microsoft.com/office/powerpoint/2010/main" val="122085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latin typeface="Verdana" panose="020B0604030504040204" pitchFamily="34" charset="0"/>
                <a:ea typeface="Verdana" panose="020B0604030504040204" pitchFamily="34" charset="0"/>
                <a:cs typeface="Verdana" panose="020B0604030504040204" pitchFamily="34" charset="0"/>
              </a:rPr>
              <a:t>Where do you need to look </a:t>
            </a:r>
            <a:r>
              <a:rPr lang="en-IE" altLang="en-US" dirty="0" smtClean="0">
                <a:latin typeface="Verdana" panose="020B0604030504040204" pitchFamily="34" charset="0"/>
                <a:ea typeface="Verdana" panose="020B0604030504040204" pitchFamily="34" charset="0"/>
                <a:cs typeface="Verdana" panose="020B0604030504040204" pitchFamily="34" charset="0"/>
              </a:rPr>
              <a:t>for</a:t>
            </a:r>
            <a:r>
              <a:rPr lang="en-GB" dirty="0" smtClean="0">
                <a:latin typeface="Verdana" panose="020B0604030504040204" pitchFamily="34" charset="0"/>
                <a:ea typeface="Verdana" panose="020B0604030504040204" pitchFamily="34" charset="0"/>
                <a:cs typeface="Verdana" panose="020B0604030504040204" pitchFamily="34" charset="0"/>
              </a:rPr>
              <a:t>……..Hazard info</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endParaRPr lang="en-GB" sz="28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ü"/>
            </a:pPr>
            <a:r>
              <a:rPr lang="en-GB" sz="28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Label</a:t>
            </a:r>
            <a:endParaRPr lang="en-GB" sz="28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ü"/>
            </a:pPr>
            <a:endParaRPr lang="en-GB" sz="28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ü"/>
            </a:pPr>
            <a:r>
              <a:rPr lang="en-GB" sz="28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SDS:</a:t>
            </a:r>
          </a:p>
          <a:p>
            <a:pPr marL="900000" lvl="5">
              <a:buFont typeface="Wingdings" panose="05000000000000000000" pitchFamily="2" charset="2"/>
              <a:buChar char="ü"/>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Sections 2 and 3</a:t>
            </a:r>
          </a:p>
          <a:p>
            <a:pPr marL="900000" lvl="5">
              <a:buFont typeface="Wingdings" panose="05000000000000000000" pitchFamily="2" charset="2"/>
              <a:buChar char="ü"/>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 9</a:t>
            </a:r>
          </a:p>
          <a:p>
            <a:pPr marL="900000" lvl="5">
              <a:buFont typeface="Wingdings" panose="05000000000000000000" pitchFamily="2" charset="2"/>
              <a:buChar char="ü"/>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Sections 10 (and 7)</a:t>
            </a:r>
          </a:p>
          <a:p>
            <a:pPr marL="900000" lvl="5">
              <a:buFont typeface="Wingdings" panose="05000000000000000000" pitchFamily="2" charset="2"/>
              <a:buChar char="ü"/>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 15</a:t>
            </a:r>
          </a:p>
          <a:p>
            <a:pPr marL="900000" lvl="5">
              <a:buFont typeface="Wingdings" panose="05000000000000000000" pitchFamily="2" charset="2"/>
              <a:buChar char="ü"/>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(Sections 11 &amp; 12)</a:t>
            </a:r>
          </a:p>
          <a:p>
            <a:pPr marL="82800" indent="0">
              <a:buNone/>
            </a:pP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700808"/>
            <a:ext cx="4060540" cy="421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magnifying-glas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016"/>
            <a:ext cx="1475656" cy="199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86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Verdana" panose="020B0604030504040204" pitchFamily="34" charset="0"/>
                <a:ea typeface="Verdana" panose="020B0604030504040204" pitchFamily="34" charset="0"/>
                <a:cs typeface="Verdana" panose="020B0604030504040204" pitchFamily="34" charset="0"/>
              </a:rPr>
              <a:t>How well do you know your hazards?</a:t>
            </a:r>
            <a:endParaRPr lang="en-GB" dirty="0"/>
          </a:p>
        </p:txBody>
      </p:sp>
      <p:sp>
        <p:nvSpPr>
          <p:cNvPr id="3" name="Content Placeholder 2"/>
          <p:cNvSpPr>
            <a:spLocks noGrp="1"/>
          </p:cNvSpPr>
          <p:nvPr>
            <p:ph idx="1"/>
          </p:nvPr>
        </p:nvSpPr>
        <p:spPr/>
        <p:txBody>
          <a:bodyPr/>
          <a:lstStyle/>
          <a:p>
            <a:endParaRPr lang="en-GB" dirty="0"/>
          </a:p>
        </p:txBody>
      </p:sp>
      <p:pic>
        <p:nvPicPr>
          <p:cNvPr id="4" name="Content Placeholder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1844824"/>
            <a:ext cx="2880320" cy="2664295"/>
          </a:xfrm>
          <a:prstGeom prst="rect">
            <a:avLst/>
          </a:prstGeom>
        </p:spPr>
      </p:pic>
      <p:sp>
        <p:nvSpPr>
          <p:cNvPr id="9" name="TextBox 8"/>
          <p:cNvSpPr txBox="1"/>
          <p:nvPr/>
        </p:nvSpPr>
        <p:spPr>
          <a:xfrm>
            <a:off x="1405404" y="4725144"/>
            <a:ext cx="6183103" cy="461665"/>
          </a:xfrm>
          <a:prstGeom prst="rect">
            <a:avLst/>
          </a:prstGeom>
          <a:noFill/>
        </p:spPr>
        <p:txBody>
          <a:bodyPr wrap="none" rtlCol="0">
            <a:spAutoFit/>
          </a:bodyPr>
          <a:lstStyle/>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Irritant or  suspected to cause cancer?</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1043608" y="5186809"/>
            <a:ext cx="6544899" cy="830997"/>
          </a:xfrm>
          <a:prstGeom prst="rect">
            <a:avLst/>
          </a:prstGeom>
          <a:noFill/>
        </p:spPr>
        <p:txBody>
          <a:bodyPr wrap="square" rtlCol="0">
            <a:spAutoFit/>
          </a:bodyPr>
          <a:lstStyle/>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BOTH! And more………………………………......</a:t>
            </a:r>
          </a:p>
          <a:p>
            <a:r>
              <a:rPr lang="en-GB" sz="2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READ the wording!</a:t>
            </a:r>
            <a:endParaRPr lang="en-GB" sz="2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328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What should you look for?</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normAutofit/>
          </a:bodyPr>
          <a:lstStyle/>
          <a:p>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Cancer causing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carcinogen</a:t>
            </a:r>
          </a:p>
          <a:p>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Mutagen</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 disturbs genetic material</a:t>
            </a:r>
          </a:p>
          <a:p>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Reproductive toxin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fertility (male &amp; female), risk to unborn child</a:t>
            </a:r>
          </a:p>
          <a:p>
            <a:pPr marL="82800" indent="0">
              <a:buNone/>
            </a:pPr>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Respiratory </a:t>
            </a:r>
            <a:r>
              <a:rPr lang="en-GB" sz="2400" b="1"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sensitiser</a:t>
            </a: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chronic lung diseases</a:t>
            </a: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Skin </a:t>
            </a:r>
            <a:r>
              <a:rPr lang="en-GB" sz="2400"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sensitisers</a:t>
            </a:r>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Corrosives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Prolonged effects</a:t>
            </a:r>
          </a:p>
          <a:p>
            <a:pPr marL="82800" indent="0">
              <a:buNone/>
            </a:pP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82800" indent="0">
              <a:buNone/>
            </a:pPr>
            <a:endParaRPr lang="en-GB" dirty="0" smtClean="0"/>
          </a:p>
        </p:txBody>
      </p:sp>
    </p:spTree>
    <p:extLst>
      <p:ext uri="{BB962C8B-B14F-4D97-AF65-F5344CB8AC3E}">
        <p14:creationId xmlns:p14="http://schemas.microsoft.com/office/powerpoint/2010/main" val="387695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p:nvPr>
        </p:nvSpPr>
        <p:spPr/>
        <p:txBody>
          <a:bodyPr>
            <a:normAutofit/>
          </a:bodyPr>
          <a:lstStyle/>
          <a:p>
            <a:r>
              <a:rPr lang="en-GB" altLang="en-US" dirty="0" smtClean="0">
                <a:latin typeface="Verdana" panose="020B0604030504040204" pitchFamily="34" charset="0"/>
                <a:ea typeface="Verdana" panose="020B0604030504040204" pitchFamily="34" charset="0"/>
                <a:cs typeface="Verdana" panose="020B0604030504040204" pitchFamily="34" charset="0"/>
              </a:rPr>
              <a:t>Section 2</a:t>
            </a:r>
            <a:endParaRPr lang="en-US" altLang="en-US"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16387" name="Content Placeholder 12" descr="sdssection2.jpg"/>
          <p:cNvPicPr>
            <a:picLocks noGrp="1" noChangeAspect="1"/>
          </p:cNvPicPr>
          <p:nvPr>
            <p:ph idx="1"/>
          </p:nvPr>
        </p:nvPicPr>
        <p:blipFill>
          <a:blip r:embed="rId4"/>
          <a:srcRect/>
          <a:stretch>
            <a:fillRect/>
          </a:stretch>
        </p:blipFill>
        <p:spPr>
          <a:xfrm>
            <a:off x="179388" y="1124744"/>
            <a:ext cx="7848996" cy="5328592"/>
          </a:xfrm>
          <a:effectLst>
            <a:outerShdw blurRad="292100" dist="139700" dir="2700000" algn="tl" rotWithShape="0">
              <a:srgbClr val="333333">
                <a:alpha val="65000"/>
              </a:srgbClr>
            </a:outerShdw>
          </a:effectLst>
        </p:spPr>
      </p:pic>
      <p:sp>
        <p:nvSpPr>
          <p:cNvPr id="14" name="Content Placeholder 2"/>
          <p:cNvSpPr txBox="1">
            <a:spLocks/>
          </p:cNvSpPr>
          <p:nvPr/>
        </p:nvSpPr>
        <p:spPr bwMode="auto">
          <a:xfrm>
            <a:off x="5643563" y="273050"/>
            <a:ext cx="3043237" cy="5853113"/>
          </a:xfrm>
          <a:prstGeom prst="rect">
            <a:avLst/>
          </a:prstGeom>
          <a:noFill/>
          <a:ln w="9525">
            <a:noFill/>
            <a:miter lim="800000"/>
            <a:headEnd/>
            <a:tailEnd/>
          </a:ln>
        </p:spPr>
        <p:txBody>
          <a:bodyPr/>
          <a:lstStyle/>
          <a:p>
            <a:pPr marL="342900" indent="-342900" eaLnBrk="0" hangingPunct="0">
              <a:spcBef>
                <a:spcPct val="20000"/>
              </a:spcBef>
              <a:defRPr/>
            </a:pPr>
            <a:endParaRPr lang="en-GB" sz="3200" kern="0" dirty="0">
              <a:solidFill>
                <a:srgbClr val="153C8C"/>
              </a:solidFill>
              <a:latin typeface="+mn-lt"/>
            </a:endParaRPr>
          </a:p>
          <a:p>
            <a:pPr marL="342900" indent="-342900" algn="ctr" eaLnBrk="0" hangingPunct="0">
              <a:spcBef>
                <a:spcPct val="20000"/>
              </a:spcBef>
              <a:defRPr/>
            </a:pPr>
            <a:r>
              <a:rPr lang="en-GB" sz="2400" kern="0" dirty="0">
                <a:solidFill>
                  <a:srgbClr val="153C8C"/>
                </a:solidFill>
                <a:latin typeface="+mn-lt"/>
              </a:rPr>
              <a:t>    </a:t>
            </a:r>
            <a:r>
              <a:rPr lang="en-GB" sz="3200" kern="0" dirty="0" smtClean="0">
                <a:solidFill>
                  <a:srgbClr val="153C8C"/>
                </a:solidFill>
                <a:latin typeface="+mn-lt"/>
              </a:rPr>
              <a:t>            </a:t>
            </a:r>
            <a:endParaRPr lang="en-GB" sz="3200" kern="0" dirty="0">
              <a:solidFill>
                <a:srgbClr val="153C8C"/>
              </a:solidFill>
              <a:latin typeface="+mn-lt"/>
            </a:endParaRPr>
          </a:p>
          <a:p>
            <a:pPr marL="342900" indent="-342900" eaLnBrk="0" hangingPunct="0">
              <a:spcBef>
                <a:spcPct val="20000"/>
              </a:spcBef>
              <a:defRPr/>
            </a:pPr>
            <a:r>
              <a:rPr lang="en-GB" sz="3200" kern="0" dirty="0">
                <a:solidFill>
                  <a:srgbClr val="153C8C"/>
                </a:solidFill>
                <a:latin typeface="+mn-lt"/>
              </a:rPr>
              <a:t>     </a:t>
            </a:r>
          </a:p>
          <a:p>
            <a:pPr marL="342900" indent="-342900" eaLnBrk="0" hangingPunct="0">
              <a:spcBef>
                <a:spcPct val="20000"/>
              </a:spcBef>
              <a:defRPr/>
            </a:pPr>
            <a:endParaRPr lang="en-GB" sz="3200" kern="0" dirty="0">
              <a:solidFill>
                <a:srgbClr val="153C8C"/>
              </a:solidFill>
              <a:latin typeface="+mn-lt"/>
            </a:endParaRPr>
          </a:p>
          <a:p>
            <a:pPr marL="342900" indent="-342900" eaLnBrk="0" hangingPunct="0">
              <a:spcBef>
                <a:spcPct val="20000"/>
              </a:spcBef>
              <a:defRPr/>
            </a:pPr>
            <a:endParaRPr lang="en-GB" sz="2400" b="1" kern="0" dirty="0">
              <a:solidFill>
                <a:srgbClr val="153C8C"/>
              </a:solidFill>
              <a:latin typeface="+mn-lt"/>
            </a:endParaRPr>
          </a:p>
          <a:p>
            <a:pPr marL="342900" indent="-342900" eaLnBrk="0" hangingPunct="0">
              <a:spcBef>
                <a:spcPct val="20000"/>
              </a:spcBef>
              <a:defRPr/>
            </a:pPr>
            <a:r>
              <a:rPr lang="en-GB" sz="3200" kern="0" dirty="0">
                <a:solidFill>
                  <a:srgbClr val="153C8C"/>
                </a:solidFill>
                <a:latin typeface="+mn-lt"/>
              </a:rPr>
              <a:t>  </a:t>
            </a:r>
            <a:endParaRPr lang="en-US" sz="3200" kern="0" dirty="0">
              <a:solidFill>
                <a:srgbClr val="153C8C"/>
              </a:solidFill>
              <a:latin typeface="+mn-lt"/>
            </a:endParaRPr>
          </a:p>
        </p:txBody>
      </p:sp>
      <p:sp>
        <p:nvSpPr>
          <p:cNvPr id="2" name="TextBox 1"/>
          <p:cNvSpPr txBox="1"/>
          <p:nvPr/>
        </p:nvSpPr>
        <p:spPr>
          <a:xfrm>
            <a:off x="5220072" y="2636912"/>
            <a:ext cx="2088232" cy="1015663"/>
          </a:xfrm>
          <a:prstGeom prst="rect">
            <a:avLst/>
          </a:prstGeom>
          <a:noFill/>
        </p:spPr>
        <p:txBody>
          <a:bodyPr wrap="square" rtlCol="0">
            <a:spAutoFit/>
          </a:bodyPr>
          <a:lstStyle/>
          <a:p>
            <a:r>
              <a:rPr lang="en-GB"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Classification e.g. Highly flammable</a:t>
            </a:r>
            <a:endParaRPr lang="en-GB" sz="20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Oval 5"/>
          <p:cNvSpPr/>
          <p:nvPr/>
        </p:nvSpPr>
        <p:spPr>
          <a:xfrm>
            <a:off x="457200" y="1916832"/>
            <a:ext cx="1954560"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extLst>
      <p:ext uri="{BB962C8B-B14F-4D97-AF65-F5344CB8AC3E}">
        <p14:creationId xmlns:p14="http://schemas.microsoft.com/office/powerpoint/2010/main" val="59250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82800" indent="0">
              <a:buNone/>
            </a:pPr>
            <a:endParaRPr lang="en-GB"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132" y="-603448"/>
            <a:ext cx="11521280" cy="820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153198" y="5373216"/>
            <a:ext cx="1219002" cy="4034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p:cNvSpPr/>
          <p:nvPr/>
        </p:nvSpPr>
        <p:spPr>
          <a:xfrm>
            <a:off x="107504" y="1268760"/>
            <a:ext cx="2664295" cy="10801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p:cNvSpPr/>
          <p:nvPr/>
        </p:nvSpPr>
        <p:spPr>
          <a:xfrm>
            <a:off x="2915816" y="1417638"/>
            <a:ext cx="1219002" cy="4034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p:cNvSpPr/>
          <p:nvPr/>
        </p:nvSpPr>
        <p:spPr>
          <a:xfrm>
            <a:off x="7596336" y="1484784"/>
            <a:ext cx="1219002" cy="4034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2771799" y="2636912"/>
            <a:ext cx="2088233" cy="4034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3"/>
          <p:cNvSpPr txBox="1"/>
          <p:nvPr/>
        </p:nvSpPr>
        <p:spPr>
          <a:xfrm>
            <a:off x="1389622" y="243359"/>
            <a:ext cx="2448272" cy="923330"/>
          </a:xfrm>
          <a:prstGeom prst="rect">
            <a:avLst/>
          </a:prstGeom>
          <a:solidFill>
            <a:srgbClr val="FFFEFD"/>
          </a:solidFill>
          <a:ln>
            <a:solidFill>
              <a:schemeClr val="tx1"/>
            </a:solidFill>
          </a:ln>
        </p:spPr>
        <p:txBody>
          <a:bodyPr wrap="square" rtlCol="0">
            <a:spAutoFit/>
          </a:bodyPr>
          <a:lstStyle/>
          <a:p>
            <a:r>
              <a:rPr lang="en-GB" b="1" dirty="0" smtClean="0">
                <a:solidFill>
                  <a:srgbClr val="FF0000"/>
                </a:solidFill>
              </a:rPr>
              <a:t>Identify all hazardous ingredients: name, CAS, EC nos.</a:t>
            </a:r>
            <a:endParaRPr lang="en-GB" b="1" dirty="0">
              <a:solidFill>
                <a:srgbClr val="FF0000"/>
              </a:solidFill>
            </a:endParaRPr>
          </a:p>
        </p:txBody>
      </p:sp>
      <p:sp>
        <p:nvSpPr>
          <p:cNvPr id="11" name="Right Arrow 10"/>
          <p:cNvSpPr/>
          <p:nvPr/>
        </p:nvSpPr>
        <p:spPr>
          <a:xfrm rot="8028075">
            <a:off x="1899362" y="1135414"/>
            <a:ext cx="751530" cy="266689"/>
          </a:xfrm>
          <a:prstGeom prst="rightArrow">
            <a:avLst/>
          </a:prstGeom>
          <a:solidFill>
            <a:srgbClr val="C00000"/>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ight Arrow 11"/>
          <p:cNvSpPr/>
          <p:nvPr/>
        </p:nvSpPr>
        <p:spPr>
          <a:xfrm rot="2880273">
            <a:off x="2629924" y="1117534"/>
            <a:ext cx="751530" cy="266689"/>
          </a:xfrm>
          <a:prstGeom prst="rightArrow">
            <a:avLst/>
          </a:prstGeom>
          <a:solidFill>
            <a:srgbClr val="C00000"/>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p:cNvSpPr txBox="1"/>
          <p:nvPr/>
        </p:nvSpPr>
        <p:spPr>
          <a:xfrm>
            <a:off x="7321907" y="527353"/>
            <a:ext cx="1537922" cy="369332"/>
          </a:xfrm>
          <a:prstGeom prst="rect">
            <a:avLst/>
          </a:prstGeom>
          <a:solidFill>
            <a:srgbClr val="FFFEFD"/>
          </a:solidFill>
          <a:ln>
            <a:solidFill>
              <a:schemeClr val="tx1"/>
            </a:solidFill>
          </a:ln>
        </p:spPr>
        <p:txBody>
          <a:bodyPr wrap="none" rtlCol="0">
            <a:spAutoFit/>
          </a:bodyPr>
          <a:lstStyle/>
          <a:p>
            <a:r>
              <a:rPr lang="en-GB" b="1" dirty="0" smtClean="0">
                <a:solidFill>
                  <a:srgbClr val="FF0000"/>
                </a:solidFill>
              </a:rPr>
              <a:t>Concentration</a:t>
            </a:r>
            <a:endParaRPr lang="en-GB" b="1" dirty="0">
              <a:solidFill>
                <a:srgbClr val="FF0000"/>
              </a:solidFill>
            </a:endParaRPr>
          </a:p>
        </p:txBody>
      </p:sp>
      <p:sp>
        <p:nvSpPr>
          <p:cNvPr id="14" name="Right Arrow 13"/>
          <p:cNvSpPr/>
          <p:nvPr/>
        </p:nvSpPr>
        <p:spPr>
          <a:xfrm rot="4218893">
            <a:off x="7715103" y="1087296"/>
            <a:ext cx="751530" cy="266689"/>
          </a:xfrm>
          <a:prstGeom prst="rightArrow">
            <a:avLst/>
          </a:prstGeom>
          <a:solidFill>
            <a:srgbClr val="C00000"/>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TextBox 12"/>
          <p:cNvSpPr txBox="1"/>
          <p:nvPr/>
        </p:nvSpPr>
        <p:spPr>
          <a:xfrm>
            <a:off x="5508104" y="3284984"/>
            <a:ext cx="2120196" cy="369332"/>
          </a:xfrm>
          <a:prstGeom prst="rect">
            <a:avLst/>
          </a:prstGeom>
          <a:solidFill>
            <a:srgbClr val="FFFEFD"/>
          </a:solidFill>
          <a:ln>
            <a:solidFill>
              <a:schemeClr val="tx1"/>
            </a:solidFill>
          </a:ln>
        </p:spPr>
        <p:txBody>
          <a:bodyPr wrap="none" rtlCol="0">
            <a:spAutoFit/>
          </a:bodyPr>
          <a:lstStyle/>
          <a:p>
            <a:r>
              <a:rPr lang="en-GB" b="1" dirty="0" smtClean="0">
                <a:solidFill>
                  <a:srgbClr val="FF0000"/>
                </a:solidFill>
              </a:rPr>
              <a:t>Classification details</a:t>
            </a:r>
            <a:endParaRPr lang="en-GB" b="1" dirty="0">
              <a:solidFill>
                <a:srgbClr val="FF0000"/>
              </a:solidFill>
            </a:endParaRPr>
          </a:p>
        </p:txBody>
      </p:sp>
      <p:sp>
        <p:nvSpPr>
          <p:cNvPr id="15" name="TextBox 14"/>
          <p:cNvSpPr txBox="1"/>
          <p:nvPr/>
        </p:nvSpPr>
        <p:spPr>
          <a:xfrm>
            <a:off x="4626165" y="165147"/>
            <a:ext cx="2620076" cy="523220"/>
          </a:xfrm>
          <a:prstGeom prst="rect">
            <a:avLst/>
          </a:prstGeom>
          <a:noFill/>
        </p:spPr>
        <p:txBody>
          <a:bodyPr wrap="none" rtlCol="0">
            <a:spAutoFit/>
          </a:bodyPr>
          <a:lstStyle/>
          <a:p>
            <a:r>
              <a:rPr lang="en-GB" sz="2800" b="1" dirty="0" smtClean="0">
                <a:solidFill>
                  <a:srgbClr val="FF0000"/>
                </a:solidFill>
              </a:rPr>
              <a:t>Section 3 details</a:t>
            </a:r>
            <a:endParaRPr lang="en-GB" sz="2800" b="1" dirty="0">
              <a:solidFill>
                <a:srgbClr val="FF0000"/>
              </a:solidFill>
            </a:endParaRPr>
          </a:p>
        </p:txBody>
      </p:sp>
    </p:spTree>
    <p:extLst>
      <p:ext uri="{BB962C8B-B14F-4D97-AF65-F5344CB8AC3E}">
        <p14:creationId xmlns:p14="http://schemas.microsoft.com/office/powerpoint/2010/main" val="183769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4" grpId="0" animBg="1"/>
      <p:bldP spid="11" grpId="0" animBg="1"/>
      <p:bldP spid="12" grpId="0" animBg="1"/>
      <p:bldP spid="10" grpId="0" animBg="1"/>
      <p:bldP spid="14"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n-IE" sz="4000" b="0" dirty="0" smtClean="0"/>
              <a:t>Health Hazards </a:t>
            </a:r>
            <a:endParaRPr lang="en-US" altLang="en-US" sz="4000" b="0" dirty="0" smtClean="0">
              <a:solidFill>
                <a:srgbClr val="FB5D43"/>
              </a:solidFill>
            </a:endParaRPr>
          </a:p>
        </p:txBody>
      </p:sp>
      <p:sp>
        <p:nvSpPr>
          <p:cNvPr id="20483" name="Content Placeholder 2"/>
          <p:cNvSpPr>
            <a:spLocks noGrp="1"/>
          </p:cNvSpPr>
          <p:nvPr>
            <p:ph idx="1"/>
          </p:nvPr>
        </p:nvSpPr>
        <p:spPr/>
        <p:txBody>
          <a:bodyPr>
            <a:normAutofit fontScale="47500" lnSpcReduction="20000"/>
          </a:bodyPr>
          <a:lstStyle/>
          <a:p>
            <a:endParaRPr lang="en-IE" altLang="en-US" sz="2400" dirty="0" smtClean="0"/>
          </a:p>
          <a:p>
            <a:r>
              <a:rPr lang="en-IE" altLang="en-US" sz="4400" dirty="0" smtClean="0"/>
              <a:t>Substance or Mixture meeting hazard criteria in parts 3 of Annex I </a:t>
            </a:r>
          </a:p>
          <a:p>
            <a:pPr>
              <a:buFontTx/>
              <a:buNone/>
            </a:pPr>
            <a:endParaRPr lang="en-IE" altLang="en-US" sz="4400" dirty="0" smtClean="0"/>
          </a:p>
          <a:p>
            <a:r>
              <a:rPr lang="en-IE" altLang="en-US" sz="4400" dirty="0" smtClean="0"/>
              <a:t>Human Health:</a:t>
            </a:r>
          </a:p>
          <a:p>
            <a:endParaRPr lang="en-IE" altLang="en-US" sz="4400" dirty="0"/>
          </a:p>
          <a:p>
            <a:endParaRPr lang="en-IE" altLang="en-US" sz="4400" dirty="0" smtClean="0"/>
          </a:p>
          <a:p>
            <a:endParaRPr lang="en-IE" altLang="en-US" sz="4400" dirty="0"/>
          </a:p>
          <a:p>
            <a:r>
              <a:rPr lang="en-IE" altLang="en-US" sz="4400" dirty="0" smtClean="0"/>
              <a:t>Gather </a:t>
            </a:r>
            <a:r>
              <a:rPr lang="en-IE" altLang="en-US" sz="4400" dirty="0"/>
              <a:t>all relevant and reliable information </a:t>
            </a:r>
          </a:p>
          <a:p>
            <a:endParaRPr lang="en-IE" altLang="en-US" sz="4400" dirty="0" smtClean="0"/>
          </a:p>
          <a:p>
            <a:r>
              <a:rPr lang="en-IE" altLang="en-US" sz="4400" b="1" dirty="0" smtClean="0"/>
              <a:t>11 classes:  </a:t>
            </a:r>
            <a:r>
              <a:rPr lang="en-IE" altLang="en-US" sz="4400" dirty="0" smtClean="0"/>
              <a:t>Acute toxicity, skin corrosion/irritation, serious eye damage/eye irritation, respiratory sensitisation, skin sensitisation, germ cell mutagenicity, carcinogenicity, reproductive toxicity, specific target organ toxicity- single exposure, </a:t>
            </a:r>
            <a:r>
              <a:rPr lang="en-IE" altLang="en-US" sz="4400" dirty="0"/>
              <a:t>specific target organ </a:t>
            </a:r>
            <a:r>
              <a:rPr lang="en-IE" altLang="en-US" sz="4400" dirty="0" smtClean="0"/>
              <a:t>toxicity- repeated exposure, aspiration hazard, </a:t>
            </a:r>
          </a:p>
          <a:p>
            <a:pPr>
              <a:buFontTx/>
              <a:buNone/>
            </a:pPr>
            <a:r>
              <a:rPr lang="en-IE" altLang="en-US" sz="4400" dirty="0" smtClean="0"/>
              <a:t> </a:t>
            </a:r>
          </a:p>
          <a:p>
            <a:pPr>
              <a:buFontTx/>
              <a:buNone/>
            </a:pPr>
            <a:endParaRPr lang="en-US" altLang="en-US" sz="4400" dirty="0" smtClean="0"/>
          </a:p>
        </p:txBody>
      </p:sp>
      <p:pic>
        <p:nvPicPr>
          <p:cNvPr id="20488" name="Picture 8" descr="ac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7" y="2244401"/>
            <a:ext cx="6762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sk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244401"/>
            <a:ext cx="6064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descr="excl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5515" y="2276999"/>
            <a:ext cx="6762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1" descr="silhou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850" y="2281680"/>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675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fade">
                                      <p:cBhvr>
                                        <p:cTn id="7" dur="2000"/>
                                        <p:tgtEl>
                                          <p:spTgt spid="22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1755"/>
                                        </p:tgtEl>
                                        <p:attrNameLst>
                                          <p:attrName>style.visibility</p:attrName>
                                        </p:attrNameLst>
                                      </p:cBhvr>
                                      <p:to>
                                        <p:strVal val="visible"/>
                                      </p:to>
                                    </p:set>
                                    <p:animEffect transition="in" filter="fade">
                                      <p:cBhvr>
                                        <p:cTn id="12" dur="2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785813" y="274638"/>
            <a:ext cx="7530603" cy="1143000"/>
          </a:xfrm>
        </p:spPr>
        <p:txBody>
          <a:bodyPr>
            <a:normAutofit/>
          </a:bodyPr>
          <a:lstStyle/>
          <a:p>
            <a:r>
              <a:rPr lang="en-IE" altLang="en-US" dirty="0">
                <a:latin typeface="Verdana" panose="020B0604030504040204" pitchFamily="34" charset="0"/>
                <a:ea typeface="Verdana" panose="020B0604030504040204" pitchFamily="34" charset="0"/>
                <a:cs typeface="Verdana" panose="020B0604030504040204" pitchFamily="34" charset="0"/>
              </a:rPr>
              <a:t>S</a:t>
            </a:r>
            <a:r>
              <a:rPr lang="en-IE" altLang="en-US" dirty="0" smtClean="0">
                <a:latin typeface="Verdana" panose="020B0604030504040204" pitchFamily="34" charset="0"/>
                <a:ea typeface="Verdana" panose="020B0604030504040204" pitchFamily="34" charset="0"/>
                <a:cs typeface="Verdana" panose="020B0604030504040204" pitchFamily="34" charset="0"/>
              </a:rPr>
              <a:t>ection 9: hazard info</a:t>
            </a:r>
            <a:endParaRPr lang="en-US" altLang="en-US" dirty="0" smtClean="0">
              <a:latin typeface="Verdana" panose="020B0604030504040204" pitchFamily="34" charset="0"/>
              <a:ea typeface="Verdana" panose="020B0604030504040204" pitchFamily="34" charset="0"/>
              <a:cs typeface="Verdana" panose="020B0604030504040204" pitchFamily="34" charset="0"/>
            </a:endParaRPr>
          </a:p>
        </p:txBody>
      </p:sp>
      <p:sp>
        <p:nvSpPr>
          <p:cNvPr id="70659" name="Content Placeholder 2"/>
          <p:cNvSpPr>
            <a:spLocks noGrp="1"/>
          </p:cNvSpPr>
          <p:nvPr>
            <p:ph idx="1"/>
          </p:nvPr>
        </p:nvSpPr>
        <p:spPr>
          <a:xfrm>
            <a:off x="457200" y="1412875"/>
            <a:ext cx="8229600" cy="4713288"/>
          </a:xfrm>
        </p:spPr>
        <p:txBody>
          <a:bodyPr>
            <a:normAutofit/>
          </a:bodyPr>
          <a:lstStyle/>
          <a:p>
            <a:pPr marL="82800" indent="0">
              <a:buNone/>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Physical and Chemical Properties:</a:t>
            </a:r>
          </a:p>
          <a:p>
            <a:pPr>
              <a:buFont typeface="Wingdings" pitchFamily="2" charset="2"/>
              <a:buChar char=""/>
            </a:pP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pH</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If ≤2 ≥11.5 should be H314 (R34/35)</a:t>
            </a:r>
          </a:p>
          <a:p>
            <a:pPr>
              <a:buFont typeface="Wingdings" pitchFamily="2" charset="2"/>
              <a:buChar char=""/>
            </a:pP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Flammability</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information (flash point)</a:t>
            </a:r>
          </a:p>
          <a:p>
            <a:pPr>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Form (powder or liquid?)</a:t>
            </a:r>
          </a:p>
          <a:p>
            <a:pPr marL="82800" indent="0">
              <a:buNone/>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Also:</a:t>
            </a:r>
          </a:p>
          <a:p>
            <a:pPr>
              <a:buFont typeface="Wingdings" pitchFamily="2" charset="2"/>
              <a:buChar char=""/>
            </a:pP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Boiling </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point</a:t>
            </a:r>
          </a:p>
          <a:p>
            <a:pPr>
              <a:buFont typeface="Wingdings" pitchFamily="2" charset="2"/>
              <a:buChar char=""/>
            </a:pP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Melting point/freezing point</a:t>
            </a:r>
          </a:p>
          <a:p>
            <a:pPr>
              <a:buFont typeface="Wingdings" pitchFamily="2" charset="2"/>
              <a:buChar char=""/>
            </a:pP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Upper &amp; lower Flammability or Explosive </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limits</a:t>
            </a:r>
            <a:endPar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Solubility</a:t>
            </a:r>
          </a:p>
          <a:p>
            <a:pPr>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Odour threshold etc.</a:t>
            </a:r>
          </a:p>
        </p:txBody>
      </p:sp>
    </p:spTree>
    <p:extLst>
      <p:ext uri="{BB962C8B-B14F-4D97-AF65-F5344CB8AC3E}">
        <p14:creationId xmlns:p14="http://schemas.microsoft.com/office/powerpoint/2010/main" val="210076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65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65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659">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659">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6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552" y="-315416"/>
            <a:ext cx="11377264" cy="741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347864" y="1268760"/>
            <a:ext cx="1219002" cy="4034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3"/>
          <p:cNvSpPr txBox="1"/>
          <p:nvPr/>
        </p:nvSpPr>
        <p:spPr>
          <a:xfrm>
            <a:off x="6156176" y="1844824"/>
            <a:ext cx="2276585" cy="923330"/>
          </a:xfrm>
          <a:prstGeom prst="rect">
            <a:avLst/>
          </a:prstGeom>
          <a:noFill/>
        </p:spPr>
        <p:txBody>
          <a:bodyPr wrap="none" rtlCol="0">
            <a:spAutoFit/>
          </a:bodyPr>
          <a:lstStyle/>
          <a:p>
            <a:r>
              <a:rPr lang="en-GB"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Test methods?</a:t>
            </a:r>
          </a:p>
          <a:p>
            <a:r>
              <a:rPr lang="en-GB"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Specs of units</a:t>
            </a:r>
          </a:p>
          <a:p>
            <a:r>
              <a:rPr lang="en-GB"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Reasons for n/a</a:t>
            </a:r>
            <a:endParaRPr lang="en-GB"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Oval 6"/>
          <p:cNvSpPr/>
          <p:nvPr/>
        </p:nvSpPr>
        <p:spPr>
          <a:xfrm>
            <a:off x="3406490" y="5517232"/>
            <a:ext cx="2533662" cy="4034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11505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normAutofit/>
          </a:bodyPr>
          <a:lstStyle/>
          <a:p>
            <a:r>
              <a:rPr lang="en-IE" altLang="en-US" dirty="0" smtClean="0">
                <a:latin typeface="Verdana" panose="020B0604030504040204" pitchFamily="34" charset="0"/>
                <a:ea typeface="Verdana" panose="020B0604030504040204" pitchFamily="34" charset="0"/>
                <a:cs typeface="Verdana" panose="020B0604030504040204" pitchFamily="34" charset="0"/>
              </a:rPr>
              <a:t>Section 10: hazard info</a:t>
            </a:r>
          </a:p>
        </p:txBody>
      </p:sp>
      <p:sp>
        <p:nvSpPr>
          <p:cNvPr id="65539" name="Content Placeholder 2"/>
          <p:cNvSpPr>
            <a:spLocks noGrp="1"/>
          </p:cNvSpPr>
          <p:nvPr>
            <p:ph idx="1"/>
          </p:nvPr>
        </p:nvSpPr>
        <p:spPr/>
        <p:txBody>
          <a:bodyPr>
            <a:normAutofit/>
          </a:bodyPr>
          <a:lstStyle/>
          <a:p>
            <a:pPr marL="82800" indent="0">
              <a:buNone/>
            </a:pPr>
            <a:endPar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lvl="1">
              <a:buFont typeface="Wingdings" pitchFamily="2" charset="2"/>
              <a:buChar char=""/>
            </a:pP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Reactivity</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hazards</a:t>
            </a:r>
          </a:p>
          <a:p>
            <a:pPr lvl="1">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Chemical </a:t>
            </a: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stability</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(&amp; relevant storage/handling conditions – see Section 7 also)</a:t>
            </a:r>
          </a:p>
          <a:p>
            <a:pPr lvl="1">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Possibility of hazardous reactions</a:t>
            </a:r>
          </a:p>
          <a:p>
            <a:pPr lvl="1">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Conditions to avoid</a:t>
            </a:r>
          </a:p>
          <a:p>
            <a:pPr lvl="1">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Incompatible materials</a:t>
            </a:r>
          </a:p>
          <a:p>
            <a:pPr lvl="1">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Hazardous decomposition products</a:t>
            </a:r>
            <a:endParaRPr lang="en-US"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045454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endParaRPr lang="en-IE" altLang="en-US" smtClean="0"/>
          </a:p>
        </p:txBody>
      </p:sp>
      <p:sp>
        <p:nvSpPr>
          <p:cNvPr id="66563" name="Content Placeholder 2"/>
          <p:cNvSpPr>
            <a:spLocks noGrp="1"/>
          </p:cNvSpPr>
          <p:nvPr>
            <p:ph idx="1"/>
          </p:nvPr>
        </p:nvSpPr>
        <p:spPr/>
        <p:txBody>
          <a:bodyPr/>
          <a:lstStyle/>
          <a:p>
            <a:endParaRPr lang="en-IE" altLang="en-US" smtClean="0"/>
          </a:p>
        </p:txBody>
      </p:sp>
      <p:pic>
        <p:nvPicPr>
          <p:cNvPr id="665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85750"/>
            <a:ext cx="9786938"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7000875" y="3786188"/>
            <a:ext cx="185737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357438" y="3929063"/>
            <a:ext cx="185737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0" y="3429000"/>
            <a:ext cx="9252520" cy="5715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4082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normAutofit/>
          </a:bodyPr>
          <a:lstStyle/>
          <a:p>
            <a:r>
              <a:rPr lang="en-GB" altLang="en-US" dirty="0" smtClean="0">
                <a:latin typeface="Verdana" panose="020B0604030504040204" pitchFamily="34" charset="0"/>
                <a:ea typeface="Verdana" panose="020B0604030504040204" pitchFamily="34" charset="0"/>
                <a:cs typeface="Verdana" panose="020B0604030504040204" pitchFamily="34" charset="0"/>
              </a:rPr>
              <a:t>Section 15: hazard info</a:t>
            </a:r>
            <a:endParaRPr lang="en-US" altLang="en-US"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4035" name="Content Placeholder 2"/>
          <p:cNvSpPr>
            <a:spLocks noGrp="1"/>
          </p:cNvSpPr>
          <p:nvPr>
            <p:ph idx="1"/>
          </p:nvPr>
        </p:nvSpPr>
        <p:spPr>
          <a:xfrm>
            <a:off x="457200" y="1571625"/>
            <a:ext cx="8229600" cy="4665663"/>
          </a:xfrm>
        </p:spPr>
        <p:txBody>
          <a:bodyPr/>
          <a:lstStyle/>
          <a:p>
            <a:pPr>
              <a:buFontTx/>
              <a:buNone/>
            </a:pPr>
            <a:endParaRPr lang="en-GB" altLang="en-US" sz="2800" dirty="0" smtClean="0">
              <a:solidFill>
                <a:schemeClr val="accent2"/>
              </a:solidFill>
            </a:endParaRPr>
          </a:p>
          <a:p>
            <a:pPr>
              <a:buFont typeface="Wingdings" pitchFamily="2" charset="2"/>
              <a:buChar char=""/>
            </a:pPr>
            <a:r>
              <a:rPr lang="en-GB"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Regulatory info</a:t>
            </a:r>
            <a:r>
              <a:rPr lang="en-US"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p>
          <a:p>
            <a:pPr>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Legislation specific for subs/mix</a:t>
            </a:r>
            <a:endParaRPr lang="en-US"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lvl="1">
              <a:buFont typeface="Wingdings" pitchFamily="2" charset="2"/>
              <a:buChar char=""/>
            </a:pP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Not included elsewhere e.g. Export/Import, Seveso category, Detergents</a:t>
            </a:r>
          </a:p>
          <a:p>
            <a:pPr lvl="1">
              <a:buFont typeface="Wingdings" pitchFamily="2" charset="2"/>
              <a:buChar char=""/>
            </a:pPr>
            <a:r>
              <a:rPr lang="en-GB"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Authorised</a:t>
            </a: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substance</a:t>
            </a:r>
          </a:p>
          <a:p>
            <a:pPr lvl="1">
              <a:buFont typeface="Wingdings" pitchFamily="2" charset="2"/>
              <a:buChar char=""/>
            </a:pPr>
            <a:r>
              <a:rPr lang="en-GB"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Restriction</a:t>
            </a:r>
            <a:r>
              <a:rPr lang="en-GB"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applies</a:t>
            </a:r>
            <a:endParaRPr lang="en-GB" altLang="en-US" dirty="0" smtClean="0"/>
          </a:p>
          <a:p>
            <a:pPr lvl="1">
              <a:buFont typeface="Wingdings" pitchFamily="2" charset="2"/>
              <a:buChar char=""/>
            </a:pPr>
            <a:endParaRPr lang="en-GB" altLang="en-US" dirty="0" smtClean="0"/>
          </a:p>
          <a:p>
            <a:pPr lvl="1"/>
            <a:endParaRPr lang="en-GB" altLang="en-US" dirty="0" smtClean="0"/>
          </a:p>
          <a:p>
            <a:pPr>
              <a:buFontTx/>
              <a:buNone/>
            </a:pPr>
            <a:endParaRPr lang="en-GB" altLang="en-US" dirty="0" smtClean="0"/>
          </a:p>
          <a:p>
            <a:endParaRPr lang="en-GB" altLang="en-US" dirty="0" smtClean="0"/>
          </a:p>
        </p:txBody>
      </p:sp>
    </p:spTree>
    <p:custDataLst>
      <p:tags r:id="rId1"/>
    </p:custDataLst>
    <p:extLst>
      <p:ext uri="{BB962C8B-B14F-4D97-AF65-F5344CB8AC3E}">
        <p14:creationId xmlns:p14="http://schemas.microsoft.com/office/powerpoint/2010/main" val="2994130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animEffect transition="in" filter="fade">
                                      <p:cBhvr>
                                        <p:cTn id="7" dur="2000"/>
                                        <p:tgtEl>
                                          <p:spTgt spid="440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35">
                                            <p:txEl>
                                              <p:pRg st="2" end="2"/>
                                            </p:txEl>
                                          </p:spTgt>
                                        </p:tgtEl>
                                        <p:attrNameLst>
                                          <p:attrName>style.visibility</p:attrName>
                                        </p:attrNameLst>
                                      </p:cBhvr>
                                      <p:to>
                                        <p:strVal val="visible"/>
                                      </p:to>
                                    </p:set>
                                    <p:animEffect transition="in" filter="fade">
                                      <p:cBhvr>
                                        <p:cTn id="12" dur="2000"/>
                                        <p:tgtEl>
                                          <p:spTgt spid="440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35">
                                            <p:txEl>
                                              <p:pRg st="3" end="3"/>
                                            </p:txEl>
                                          </p:spTgt>
                                        </p:tgtEl>
                                        <p:attrNameLst>
                                          <p:attrName>style.visibility</p:attrName>
                                        </p:attrNameLst>
                                      </p:cBhvr>
                                      <p:to>
                                        <p:strVal val="visible"/>
                                      </p:to>
                                    </p:set>
                                    <p:animEffect transition="in" filter="fade">
                                      <p:cBhvr>
                                        <p:cTn id="17" dur="2000"/>
                                        <p:tgtEl>
                                          <p:spTgt spid="440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lt">
                                    <p:tmPct val="0"/>
                                  </p:iterate>
                                  <p:childTnLst>
                                    <p:set>
                                      <p:cBhvr>
                                        <p:cTn id="21" dur="1" fill="hold">
                                          <p:stCondLst>
                                            <p:cond delay="0"/>
                                          </p:stCondLst>
                                        </p:cTn>
                                        <p:tgtEl>
                                          <p:spTgt spid="44035">
                                            <p:txEl>
                                              <p:pRg st="4" end="4"/>
                                            </p:txEl>
                                          </p:spTgt>
                                        </p:tgtEl>
                                        <p:attrNameLst>
                                          <p:attrName>style.visibility</p:attrName>
                                        </p:attrNameLst>
                                      </p:cBhvr>
                                      <p:to>
                                        <p:strVal val="visible"/>
                                      </p:to>
                                    </p:set>
                                    <p:animEffect transition="in" filter="fade">
                                      <p:cBhvr>
                                        <p:cTn id="22" dur="2000"/>
                                        <p:tgtEl>
                                          <p:spTgt spid="440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iterate type="lt">
                                    <p:tmPct val="0"/>
                                  </p:iterate>
                                  <p:childTnLst>
                                    <p:set>
                                      <p:cBhvr>
                                        <p:cTn id="26" dur="1" fill="hold">
                                          <p:stCondLst>
                                            <p:cond delay="0"/>
                                          </p:stCondLst>
                                        </p:cTn>
                                        <p:tgtEl>
                                          <p:spTgt spid="44035">
                                            <p:txEl>
                                              <p:pRg st="5" end="5"/>
                                            </p:txEl>
                                          </p:spTgt>
                                        </p:tgtEl>
                                        <p:attrNameLst>
                                          <p:attrName>style.visibility</p:attrName>
                                        </p:attrNameLst>
                                      </p:cBhvr>
                                      <p:to>
                                        <p:strVal val="visible"/>
                                      </p:to>
                                    </p:set>
                                    <p:animEffect transition="in" filter="fade">
                                      <p:cBhvr>
                                        <p:cTn id="27" dur="2000"/>
                                        <p:tgtEl>
                                          <p:spTgt spid="440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4584" y="-531440"/>
            <a:ext cx="10729192" cy="792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0" y="1772816"/>
            <a:ext cx="2267744" cy="14401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p:cNvSpPr/>
          <p:nvPr/>
        </p:nvSpPr>
        <p:spPr>
          <a:xfrm>
            <a:off x="69001" y="3216795"/>
            <a:ext cx="2267744" cy="14401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TextBox 2"/>
          <p:cNvSpPr txBox="1"/>
          <p:nvPr/>
        </p:nvSpPr>
        <p:spPr>
          <a:xfrm>
            <a:off x="2915816" y="1916832"/>
            <a:ext cx="5767413" cy="830997"/>
          </a:xfrm>
          <a:prstGeom prst="rect">
            <a:avLst/>
          </a:prstGeom>
          <a:solidFill>
            <a:srgbClr val="FFFEFD"/>
          </a:solidFill>
          <a:ln>
            <a:solidFill>
              <a:schemeClr val="tx1"/>
            </a:solidFill>
          </a:ln>
        </p:spPr>
        <p:txBody>
          <a:bodyPr wrap="none" rtlCol="0">
            <a:spAutoFit/>
          </a:bodyPr>
          <a:lstStyle/>
          <a:p>
            <a:r>
              <a:rPr lang="en-GB" sz="2400" b="1" dirty="0" smtClean="0">
                <a:solidFill>
                  <a:srgbClr val="FF0000"/>
                </a:solidFill>
              </a:rPr>
              <a:t>Contains substance subject to authorisation</a:t>
            </a:r>
          </a:p>
          <a:p>
            <a:r>
              <a:rPr lang="en-GB" sz="2400" b="1" dirty="0" smtClean="0">
                <a:solidFill>
                  <a:srgbClr val="FF0000"/>
                </a:solidFill>
              </a:rPr>
              <a:t>Sunset date is 21 May 2015</a:t>
            </a:r>
            <a:endParaRPr lang="en-GB" sz="2400" b="1" dirty="0">
              <a:solidFill>
                <a:srgbClr val="FF0000"/>
              </a:solidFill>
            </a:endParaRPr>
          </a:p>
        </p:txBody>
      </p:sp>
      <p:sp>
        <p:nvSpPr>
          <p:cNvPr id="8" name="TextBox 7"/>
          <p:cNvSpPr txBox="1"/>
          <p:nvPr/>
        </p:nvSpPr>
        <p:spPr>
          <a:xfrm>
            <a:off x="2627784" y="3645024"/>
            <a:ext cx="6684522" cy="461665"/>
          </a:xfrm>
          <a:prstGeom prst="rect">
            <a:avLst/>
          </a:prstGeom>
          <a:solidFill>
            <a:srgbClr val="FFFEFD"/>
          </a:solidFill>
          <a:ln>
            <a:solidFill>
              <a:schemeClr val="tx1"/>
            </a:solidFill>
          </a:ln>
        </p:spPr>
        <p:txBody>
          <a:bodyPr wrap="none" rtlCol="0">
            <a:spAutoFit/>
          </a:bodyPr>
          <a:lstStyle/>
          <a:p>
            <a:r>
              <a:rPr lang="en-GB" sz="2400" b="1" dirty="0" smtClean="0">
                <a:solidFill>
                  <a:srgbClr val="FF0000"/>
                </a:solidFill>
              </a:rPr>
              <a:t>Restricted for sale to professional users only (CMR)</a:t>
            </a:r>
            <a:endParaRPr lang="en-GB" sz="2400" b="1" dirty="0">
              <a:solidFill>
                <a:srgbClr val="FF0000"/>
              </a:solidFill>
            </a:endParaRPr>
          </a:p>
        </p:txBody>
      </p:sp>
    </p:spTree>
    <p:extLst>
      <p:ext uri="{BB962C8B-B14F-4D97-AF65-F5344CB8AC3E}">
        <p14:creationId xmlns:p14="http://schemas.microsoft.com/office/powerpoint/2010/main" val="226072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3"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latin typeface="Verdana" panose="020B0604030504040204" pitchFamily="34" charset="0"/>
                <a:ea typeface="Verdana" panose="020B0604030504040204" pitchFamily="34" charset="0"/>
                <a:cs typeface="Verdana" panose="020B0604030504040204" pitchFamily="34" charset="0"/>
              </a:rPr>
              <a:t>Authorisation under REACH </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57200" y="1417638"/>
            <a:ext cx="8229600" cy="4891682"/>
          </a:xfrm>
        </p:spPr>
        <p:txBody>
          <a:bodyPr>
            <a:normAutofit/>
          </a:bodyPr>
          <a:lstStyle/>
          <a:p>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Control risks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from Substances of Very High Concern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(SVHCs)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Replace with </a:t>
            </a: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alternatives</a:t>
            </a:r>
            <a:endParaRPr lang="en-GB" sz="24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82800" indent="0">
              <a:buNone/>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SVHCs:</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C</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arcinogenic</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Mutagenic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or toxic for R</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eproduction (</a:t>
            </a: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CMRs</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t>
            </a:r>
          </a:p>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P</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ersistent</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dirty="0" err="1">
                <a:solidFill>
                  <a:schemeClr val="tx2"/>
                </a:solidFill>
                <a:latin typeface="Verdana" panose="020B0604030504040204" pitchFamily="34" charset="0"/>
                <a:ea typeface="Verdana" panose="020B0604030504040204" pitchFamily="34" charset="0"/>
                <a:cs typeface="Verdana" panose="020B0604030504040204" pitchFamily="34" charset="0"/>
              </a:rPr>
              <a:t>B</a:t>
            </a:r>
            <a:r>
              <a:rPr lang="en-GB" sz="2400"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ioaccumulative</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and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Toxic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a:t>
            </a:r>
            <a:r>
              <a:rPr lang="en-GB" sz="2400" b="1" dirty="0">
                <a:solidFill>
                  <a:schemeClr val="tx2"/>
                </a:solidFill>
                <a:latin typeface="Verdana" panose="020B0604030504040204" pitchFamily="34" charset="0"/>
                <a:ea typeface="Verdana" panose="020B0604030504040204" pitchFamily="34" charset="0"/>
                <a:cs typeface="Verdana" panose="020B0604030504040204" pitchFamily="34" charset="0"/>
              </a:rPr>
              <a:t>PBT</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very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Persistent &amp;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very </a:t>
            </a:r>
            <a:r>
              <a:rPr lang="en-GB" sz="2400" dirty="0" err="1">
                <a:solidFill>
                  <a:schemeClr val="tx2"/>
                </a:solidFill>
                <a:latin typeface="Verdana" panose="020B0604030504040204" pitchFamily="34" charset="0"/>
                <a:ea typeface="Verdana" panose="020B0604030504040204" pitchFamily="34" charset="0"/>
                <a:cs typeface="Verdana" panose="020B0604030504040204" pitchFamily="34" charset="0"/>
              </a:rPr>
              <a:t>B</a:t>
            </a:r>
            <a:r>
              <a:rPr lang="en-GB" sz="2400"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ioaccumulative</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a:t>
            </a:r>
            <a:r>
              <a:rPr lang="en-GB" sz="2400" b="1" dirty="0" err="1">
                <a:solidFill>
                  <a:schemeClr val="tx2"/>
                </a:solidFill>
                <a:latin typeface="Verdana" panose="020B0604030504040204" pitchFamily="34" charset="0"/>
                <a:ea typeface="Verdana" panose="020B0604030504040204" pitchFamily="34" charset="0"/>
                <a:cs typeface="Verdana" panose="020B0604030504040204" pitchFamily="34" charset="0"/>
              </a:rPr>
              <a:t>vPvB</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in environment</a:t>
            </a:r>
          </a:p>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o</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ther serious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effects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e.g. endocrine disruptors</a:t>
            </a:r>
          </a:p>
          <a:p>
            <a:pPr marL="8280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1" y="274638"/>
            <a:ext cx="994749" cy="1210146"/>
          </a:xfrm>
          <a:prstGeom prst="rect">
            <a:avLst/>
          </a:prstGeom>
        </p:spPr>
      </p:pic>
    </p:spTree>
    <p:extLst>
      <p:ext uri="{BB962C8B-B14F-4D97-AF65-F5344CB8AC3E}">
        <p14:creationId xmlns:p14="http://schemas.microsoft.com/office/powerpoint/2010/main" val="8160011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latin typeface="Verdana" panose="020B0604030504040204" pitchFamily="34" charset="0"/>
                <a:ea typeface="Verdana" panose="020B0604030504040204" pitchFamily="34" charset="0"/>
                <a:cs typeface="Verdana" panose="020B0604030504040204" pitchFamily="34" charset="0"/>
              </a:rPr>
              <a:t>Authorisation contd.</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lstStyle/>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SVHCs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may be included in </a:t>
            </a: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Authorisation </a:t>
            </a:r>
            <a:r>
              <a:rPr lang="en-GB" sz="2400" b="1" dirty="0">
                <a:solidFill>
                  <a:schemeClr val="tx2"/>
                </a:solidFill>
                <a:latin typeface="Verdana" panose="020B0604030504040204" pitchFamily="34" charset="0"/>
                <a:ea typeface="Verdana" panose="020B0604030504040204" pitchFamily="34" charset="0"/>
                <a:cs typeface="Verdana" panose="020B0604030504040204" pitchFamily="34" charset="0"/>
              </a:rPr>
              <a:t>List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(Annex XIV) </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Manufacturers</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 importers or users must apply for </a:t>
            </a: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authorisation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to </a:t>
            </a:r>
            <a:r>
              <a:rPr lang="en-GB" sz="2400" b="1" dirty="0">
                <a:solidFill>
                  <a:schemeClr val="tx2"/>
                </a:solidFill>
                <a:latin typeface="Verdana" panose="020B0604030504040204" pitchFamily="34" charset="0"/>
                <a:ea typeface="Verdana" panose="020B0604030504040204" pitchFamily="34" charset="0"/>
                <a:cs typeface="Verdana" panose="020B0604030504040204" pitchFamily="34" charset="0"/>
              </a:rPr>
              <a:t>use</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substance on list</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82800" indent="0">
              <a:buNone/>
            </a:pPr>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These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substances </a:t>
            </a:r>
            <a:r>
              <a:rPr lang="en-GB" sz="2400" b="1" u="sng" dirty="0">
                <a:solidFill>
                  <a:schemeClr val="tx2"/>
                </a:solidFill>
                <a:latin typeface="Verdana" panose="020B0604030504040204" pitchFamily="34" charset="0"/>
                <a:ea typeface="Verdana" panose="020B0604030504040204" pitchFamily="34" charset="0"/>
                <a:cs typeface="Verdana" panose="020B0604030504040204" pitchFamily="34" charset="0"/>
              </a:rPr>
              <a:t>cannot be placed </a:t>
            </a:r>
            <a:r>
              <a:rPr lang="en-GB" sz="2400" b="1" u="sng" dirty="0" smtClean="0">
                <a:solidFill>
                  <a:schemeClr val="tx2"/>
                </a:solidFill>
                <a:latin typeface="Verdana" panose="020B0604030504040204" pitchFamily="34" charset="0"/>
                <a:ea typeface="Verdana" panose="020B0604030504040204" pitchFamily="34" charset="0"/>
                <a:cs typeface="Verdana" panose="020B0604030504040204" pitchFamily="34" charset="0"/>
              </a:rPr>
              <a:t>on </a:t>
            </a:r>
            <a:r>
              <a:rPr lang="en-GB" sz="2400" b="1" u="sng" dirty="0">
                <a:solidFill>
                  <a:schemeClr val="tx2"/>
                </a:solidFill>
                <a:latin typeface="Verdana" panose="020B0604030504040204" pitchFamily="34" charset="0"/>
                <a:ea typeface="Verdana" panose="020B0604030504040204" pitchFamily="34" charset="0"/>
                <a:cs typeface="Verdana" panose="020B0604030504040204" pitchFamily="34" charset="0"/>
              </a:rPr>
              <a:t>market or used</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 after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sunset date</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 unless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authorisation granted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for </a:t>
            </a:r>
            <a:r>
              <a:rPr lang="en-GB" sz="2400" b="1" u="sng" dirty="0" smtClean="0">
                <a:solidFill>
                  <a:schemeClr val="tx2"/>
                </a:solidFill>
                <a:latin typeface="Verdana" panose="020B0604030504040204" pitchFamily="34" charset="0"/>
                <a:ea typeface="Verdana" panose="020B0604030504040204" pitchFamily="34" charset="0"/>
                <a:cs typeface="Verdana" panose="020B0604030504040204" pitchFamily="34" charset="0"/>
              </a:rPr>
              <a:t>specific use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(or use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is exempted from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authorisation)</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013" y="294110"/>
            <a:ext cx="1021475" cy="1123528"/>
          </a:xfrm>
          <a:prstGeom prst="rect">
            <a:avLst/>
          </a:prstGeom>
        </p:spPr>
      </p:pic>
    </p:spTree>
    <p:extLst>
      <p:ext uri="{BB962C8B-B14F-4D97-AF65-F5344CB8AC3E}">
        <p14:creationId xmlns:p14="http://schemas.microsoft.com/office/powerpoint/2010/main" val="33690166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Example substance subject to Authorisation</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57200" y="1196752"/>
            <a:ext cx="8229600" cy="5328592"/>
          </a:xfrm>
        </p:spPr>
        <p:txBody>
          <a:bodyPr>
            <a:normAutofit/>
          </a:bodyPr>
          <a:lstStyle/>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Lead </a:t>
            </a:r>
            <a:r>
              <a:rPr lang="en-GB" sz="2400"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sulphochromate</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pigment (yellow)</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Used in paints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Classified as hazardous (SVHC) – toxic to reproduction Cat. 1A; carcinogen Cat. 1B</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Included because it is: </a:t>
            </a:r>
          </a:p>
          <a:p>
            <a:pPr lvl="5">
              <a:buFont typeface="Wingdings" panose="05000000000000000000" pitchFamily="2" charset="2"/>
              <a:buChar char="ü"/>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widely used</a:t>
            </a:r>
          </a:p>
          <a:p>
            <a:pPr lvl="5">
              <a:buFont typeface="Wingdings" panose="05000000000000000000" pitchFamily="2" charset="2"/>
              <a:buChar char="ü"/>
            </a:pP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v</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ery hazardous</a:t>
            </a:r>
          </a:p>
          <a:p>
            <a:pPr marL="82800" indent="0">
              <a:buNone/>
            </a:pP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8680"/>
            <a:ext cx="2759784" cy="22993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784" y="4558680"/>
            <a:ext cx="2100248" cy="22993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142" y="4558680"/>
            <a:ext cx="2808202" cy="2299320"/>
          </a:xfrm>
          <a:prstGeom prst="rect">
            <a:avLst/>
          </a:prstGeom>
        </p:spPr>
      </p:pic>
    </p:spTree>
    <p:extLst>
      <p:ext uri="{BB962C8B-B14F-4D97-AF65-F5344CB8AC3E}">
        <p14:creationId xmlns:p14="http://schemas.microsoft.com/office/powerpoint/2010/main" val="28136743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Restriction under REACH</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323528" y="1196752"/>
            <a:ext cx="8640960" cy="5184576"/>
          </a:xfrm>
        </p:spPr>
        <p:txBody>
          <a:bodyPr>
            <a:normAutofit/>
          </a:bodyPr>
          <a:lstStyle/>
          <a:p>
            <a:r>
              <a:rPr lang="en-GB" sz="2400" b="1" dirty="0">
                <a:solidFill>
                  <a:schemeClr val="tx2"/>
                </a:solidFill>
                <a:latin typeface="Verdana" panose="020B0604030504040204" pitchFamily="34" charset="0"/>
                <a:ea typeface="Verdana" panose="020B0604030504040204" pitchFamily="34" charset="0"/>
                <a:cs typeface="Verdana" panose="020B0604030504040204" pitchFamily="34" charset="0"/>
              </a:rPr>
              <a:t>limit</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 or </a:t>
            </a:r>
            <a:r>
              <a:rPr lang="en-GB" sz="2400" b="1" dirty="0">
                <a:solidFill>
                  <a:schemeClr val="tx2"/>
                </a:solidFill>
                <a:latin typeface="Verdana" panose="020B0604030504040204" pitchFamily="34" charset="0"/>
                <a:ea typeface="Verdana" panose="020B0604030504040204" pitchFamily="34" charset="0"/>
                <a:cs typeface="Verdana" panose="020B0604030504040204" pitchFamily="34" charset="0"/>
              </a:rPr>
              <a:t>ban</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manufacture</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placing on market or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use of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substance</a:t>
            </a:r>
          </a:p>
          <a:p>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Member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State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or ECHA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propose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restrictions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where risk to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be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addressed</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Added to Annex XVII of REACH</a:t>
            </a:r>
          </a:p>
          <a:p>
            <a:pPr marL="82800" indent="0">
              <a:buNone/>
            </a:pPr>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82800" indent="0">
              <a:buNone/>
            </a:pP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Examples:</a:t>
            </a:r>
          </a:p>
          <a:p>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Acrylamide</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in products for grouting </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applications</a:t>
            </a:r>
          </a:p>
          <a:p>
            <a:pPr>
              <a:buFont typeface="Arial" pitchFamily="34" charset="0"/>
              <a:buChar char="•"/>
              <a:defRPr/>
            </a:pPr>
            <a:r>
              <a:rPr lang="en-IE"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Toluene </a:t>
            </a:r>
            <a:r>
              <a:rPr lang="en-IE"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in glues/spray paints</a:t>
            </a:r>
          </a:p>
          <a:p>
            <a:pPr>
              <a:buFont typeface="Arial" pitchFamily="34" charset="0"/>
              <a:buChar char="•"/>
              <a:defRPr/>
            </a:pPr>
            <a:r>
              <a:rPr lang="en-IE" sz="2400" b="1"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Polyaromatic</a:t>
            </a:r>
            <a:r>
              <a:rPr lang="en-IE"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IE" sz="2400" b="1" dirty="0">
                <a:solidFill>
                  <a:schemeClr val="tx2"/>
                </a:solidFill>
                <a:latin typeface="Verdana" panose="020B0604030504040204" pitchFamily="34" charset="0"/>
                <a:ea typeface="Verdana" panose="020B0604030504040204" pitchFamily="34" charset="0"/>
                <a:cs typeface="Verdana" panose="020B0604030504040204" pitchFamily="34" charset="0"/>
              </a:rPr>
              <a:t>hydrocarbons (PAH’s) </a:t>
            </a:r>
            <a:r>
              <a:rPr lang="en-IE" sz="2400" dirty="0">
                <a:solidFill>
                  <a:schemeClr val="tx2"/>
                </a:solidFill>
                <a:latin typeface="Verdana" panose="020B0604030504040204" pitchFamily="34" charset="0"/>
                <a:ea typeface="Verdana" panose="020B0604030504040204" pitchFamily="34" charset="0"/>
                <a:cs typeface="Verdana" panose="020B0604030504040204" pitchFamily="34" charset="0"/>
              </a:rPr>
              <a:t>in tyres</a:t>
            </a:r>
          </a:p>
          <a:p>
            <a:pPr>
              <a:buFont typeface="Arial" pitchFamily="34" charset="0"/>
              <a:buChar char="•"/>
              <a:defRPr/>
            </a:pPr>
            <a:r>
              <a:rPr lang="en-IE"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Lead sulphate</a:t>
            </a:r>
            <a:r>
              <a:rPr lang="en-IE"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in paint</a:t>
            </a:r>
            <a:endParaRPr lang="en-IE"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buFont typeface="Arial" pitchFamily="34" charset="0"/>
              <a:buChar char="•"/>
              <a:defRPr/>
            </a:pPr>
            <a:r>
              <a:rPr lang="en-US" sz="2400" b="1" dirty="0">
                <a:solidFill>
                  <a:schemeClr val="tx2"/>
                </a:solidFill>
                <a:latin typeface="Verdana" panose="020B0604030504040204" pitchFamily="34" charset="0"/>
                <a:ea typeface="Verdana" panose="020B0604030504040204" pitchFamily="34" charset="0"/>
                <a:cs typeface="Verdana" panose="020B0604030504040204" pitchFamily="34" charset="0"/>
              </a:rPr>
              <a:t>Chromium VI </a:t>
            </a:r>
            <a:r>
              <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in cement</a:t>
            </a:r>
            <a:endParaRPr lang="en-IE" alt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92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n-IE" sz="4000" b="0" dirty="0" smtClean="0"/>
              <a:t>Environmental Hazards</a:t>
            </a:r>
            <a:endParaRPr lang="en-US" altLang="en-US" sz="4000" b="0" dirty="0" smtClean="0">
              <a:solidFill>
                <a:srgbClr val="FB5D43"/>
              </a:solidFill>
            </a:endParaRPr>
          </a:p>
        </p:txBody>
      </p:sp>
      <p:sp>
        <p:nvSpPr>
          <p:cNvPr id="20483" name="Content Placeholder 2"/>
          <p:cNvSpPr>
            <a:spLocks noGrp="1"/>
          </p:cNvSpPr>
          <p:nvPr>
            <p:ph idx="1"/>
          </p:nvPr>
        </p:nvSpPr>
        <p:spPr/>
        <p:txBody>
          <a:bodyPr/>
          <a:lstStyle/>
          <a:p>
            <a:r>
              <a:rPr lang="en-IE" altLang="en-US" sz="2400" dirty="0" smtClean="0"/>
              <a:t>Substance or Mixture meeting hazard criteria in parts 4 -5 of Annex I </a:t>
            </a:r>
          </a:p>
          <a:p>
            <a:pPr>
              <a:buFontTx/>
              <a:buNone/>
            </a:pPr>
            <a:endParaRPr lang="en-IE" altLang="en-US" sz="2400" dirty="0" smtClean="0"/>
          </a:p>
          <a:p>
            <a:r>
              <a:rPr lang="en-IE" altLang="en-US" sz="2400" dirty="0" smtClean="0"/>
              <a:t>Environmental Hazards :</a:t>
            </a:r>
          </a:p>
          <a:p>
            <a:endParaRPr lang="en-IE" altLang="en-US" sz="2400" dirty="0" smtClean="0"/>
          </a:p>
          <a:p>
            <a:r>
              <a:rPr lang="en-IE" altLang="en-US" sz="2400" b="1" dirty="0"/>
              <a:t>Gather all relevant </a:t>
            </a:r>
            <a:r>
              <a:rPr lang="en-IE" altLang="en-US" sz="2400" dirty="0"/>
              <a:t>and reliable information </a:t>
            </a:r>
          </a:p>
          <a:p>
            <a:endParaRPr lang="en-IE" altLang="en-US" sz="2400" dirty="0" smtClean="0"/>
          </a:p>
          <a:p>
            <a:r>
              <a:rPr lang="en-IE" altLang="en-US" sz="2400" dirty="0" smtClean="0"/>
              <a:t> </a:t>
            </a:r>
            <a:r>
              <a:rPr lang="en-IE" altLang="en-US" sz="2400" b="1" dirty="0" smtClean="0"/>
              <a:t>3 classes: </a:t>
            </a:r>
            <a:r>
              <a:rPr lang="en-IE" altLang="en-US" sz="2400" dirty="0" smtClean="0"/>
              <a:t>Hazardous to the aquatic environment, short- term ( Acute), Hazardous to the aquatic environment, long term ( Chronic), Hazardous to the ozone layer</a:t>
            </a:r>
          </a:p>
          <a:p>
            <a:pPr>
              <a:buFontTx/>
              <a:buNone/>
            </a:pPr>
            <a:endParaRPr lang="en-US" altLang="en-US" dirty="0" smtClean="0"/>
          </a:p>
        </p:txBody>
      </p:sp>
      <p:pic>
        <p:nvPicPr>
          <p:cNvPr id="22538" name="Picture 10" descr="exc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780927"/>
            <a:ext cx="6762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2" descr="poll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772581"/>
            <a:ext cx="60642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17"/>
          <p:cNvSpPr>
            <a:spLocks noGrp="1"/>
          </p:cNvSpPr>
          <p:nvPr>
            <p:ph type="sldNum" sz="quarter" idx="4294967295"/>
          </p:nvPr>
        </p:nvSpPr>
        <p:spPr>
          <a:xfrm>
            <a:off x="6553200" y="6245225"/>
            <a:ext cx="2133600" cy="476250"/>
          </a:xfrm>
          <a:prstGeom prst="rect">
            <a:avLst/>
          </a:prstGeom>
        </p:spPr>
        <p:txBody>
          <a:bodyPr/>
          <a:lstStyle/>
          <a:p>
            <a:pPr>
              <a:defRPr/>
            </a:pPr>
            <a:fld id="{D128033F-A394-4C0B-A8B9-F78535F45932}" type="slidenum">
              <a:rPr lang="en-GB" smtClean="0"/>
              <a:pPr>
                <a:defRPr/>
              </a:pPr>
              <a:t>9</a:t>
            </a:fld>
            <a:endParaRPr lang="en-GB" dirty="0"/>
          </a:p>
        </p:txBody>
      </p:sp>
    </p:spTree>
    <p:extLst>
      <p:ext uri="{BB962C8B-B14F-4D97-AF65-F5344CB8AC3E}">
        <p14:creationId xmlns:p14="http://schemas.microsoft.com/office/powerpoint/2010/main" val="3069757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fade">
                                      <p:cBhvr>
                                        <p:cTn id="7" dur="2000"/>
                                        <p:tgtEl>
                                          <p:spTgt spid="22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Examples of </a:t>
            </a:r>
            <a:r>
              <a:rPr lang="en-GB" dirty="0">
                <a:latin typeface="Verdana" panose="020B0604030504040204" pitchFamily="34" charset="0"/>
                <a:ea typeface="Verdana" panose="020B0604030504040204" pitchFamily="34" charset="0"/>
                <a:cs typeface="Verdana" panose="020B0604030504040204" pitchFamily="34" charset="0"/>
              </a:rPr>
              <a:t>r</a:t>
            </a:r>
            <a:r>
              <a:rPr lang="en-GB" dirty="0" smtClean="0">
                <a:latin typeface="Verdana" panose="020B0604030504040204" pitchFamily="34" charset="0"/>
                <a:ea typeface="Verdana" panose="020B0604030504040204" pitchFamily="34" charset="0"/>
                <a:cs typeface="Verdana" panose="020B0604030504040204" pitchFamily="34" charset="0"/>
              </a:rPr>
              <a:t>estricted substances</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lstStyle/>
          <a:p>
            <a:r>
              <a:rPr lang="en-GB" sz="2800" b="1" dirty="0" smtClean="0">
                <a:solidFill>
                  <a:schemeClr val="tx2"/>
                </a:solidFill>
              </a:rPr>
              <a:t>Asbestos</a:t>
            </a:r>
          </a:p>
          <a:p>
            <a:endParaRPr lang="en-GB" dirty="0"/>
          </a:p>
        </p:txBody>
      </p:sp>
      <p:pic>
        <p:nvPicPr>
          <p:cNvPr id="5" name="Content Placeholder 3" descr="PICT2388"/>
          <p:cNvPicPr>
            <a:picLocks/>
          </p:cNvPicPr>
          <p:nvPr/>
        </p:nvPicPr>
        <p:blipFill>
          <a:blip r:embed="rId3">
            <a:extLst>
              <a:ext uri="{28A0092B-C50C-407E-A947-70E740481C1C}">
                <a14:useLocalDpi xmlns:a14="http://schemas.microsoft.com/office/drawing/2010/main" val="0"/>
              </a:ext>
            </a:extLst>
          </a:blip>
          <a:srcRect/>
          <a:stretch>
            <a:fillRect/>
          </a:stretch>
        </p:blipFill>
        <p:spPr>
          <a:xfrm>
            <a:off x="645061" y="2204864"/>
            <a:ext cx="3744912" cy="2519362"/>
          </a:xfrm>
          <a:prstGeom prst="rect">
            <a:avLst/>
          </a:prstGeom>
          <a:ln w="6350">
            <a:solidFill>
              <a:schemeClr val="tx1"/>
            </a:solidFill>
            <a:miter lim="800000"/>
            <a:headEnd/>
            <a:tailEnd/>
          </a:ln>
        </p:spPr>
      </p:pic>
      <p:pic>
        <p:nvPicPr>
          <p:cNvPr id="6" name="Picture 4" descr="Pict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557338"/>
            <a:ext cx="3470275" cy="2312987"/>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G:\Users\2010\OPS\ENFORCEMENT\Investigation of Incident Files\Athgarvan National School asbestos incident\Photos\15072010\P10006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4099909"/>
            <a:ext cx="3470275" cy="208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2" descr="http://shareflow/HSA/information/PublishingImages/Chemicals/_t/asbestos.web_jp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061" y="4869160"/>
            <a:ext cx="3134851"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0317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IE" altLang="en-US" dirty="0" err="1" smtClean="0">
                <a:latin typeface="Verdana" panose="020B0604030504040204" pitchFamily="34" charset="0"/>
                <a:ea typeface="Verdana" panose="020B0604030504040204" pitchFamily="34" charset="0"/>
                <a:cs typeface="Verdana" panose="020B0604030504040204" pitchFamily="34" charset="0"/>
              </a:rPr>
              <a:t>DMFu</a:t>
            </a:r>
            <a:r>
              <a:rPr lang="en-IE" altLang="en-US" dirty="0" smtClean="0">
                <a:latin typeface="Verdana" panose="020B0604030504040204" pitchFamily="34" charset="0"/>
                <a:ea typeface="Verdana" panose="020B0604030504040204" pitchFamily="34" charset="0"/>
                <a:cs typeface="Verdana" panose="020B0604030504040204" pitchFamily="34" charset="0"/>
              </a:rPr>
              <a:t> burn</a:t>
            </a:r>
          </a:p>
        </p:txBody>
      </p:sp>
      <p:pic>
        <p:nvPicPr>
          <p:cNvPr id="2253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46225" y="1600200"/>
            <a:ext cx="6051550" cy="4205288"/>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041480"/>
            <a:ext cx="1800200" cy="1677009"/>
          </a:xfrm>
          <a:prstGeom prst="rect">
            <a:avLst/>
          </a:prstGeom>
        </p:spPr>
      </p:pic>
    </p:spTree>
    <p:extLst>
      <p:ext uri="{BB962C8B-B14F-4D97-AF65-F5344CB8AC3E}">
        <p14:creationId xmlns:p14="http://schemas.microsoft.com/office/powerpoint/2010/main" val="12641955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“Restricted to professional users”</a:t>
            </a:r>
            <a:endParaRPr lang="en-GB" dirty="0"/>
          </a:p>
        </p:txBody>
      </p:sp>
      <p:sp>
        <p:nvSpPr>
          <p:cNvPr id="3" name="Content Placeholder 2"/>
          <p:cNvSpPr>
            <a:spLocks noGrp="1"/>
          </p:cNvSpPr>
          <p:nvPr>
            <p:ph idx="1"/>
          </p:nvPr>
        </p:nvSpPr>
        <p:spPr>
          <a:xfrm>
            <a:off x="457200" y="1196752"/>
            <a:ext cx="8229600" cy="5256584"/>
          </a:xfrm>
          <a:ln>
            <a:noFill/>
          </a:ln>
        </p:spPr>
        <p:txBody>
          <a:bodyPr>
            <a:normAutofit/>
          </a:bodyPr>
          <a:lstStyle/>
          <a:p>
            <a:endPar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CMRs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(Cat 1A and 1B)</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Not for general public</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Covered in Appendices 1-6 of Annex XVII</a:t>
            </a:r>
          </a:p>
        </p:txBody>
      </p:sp>
    </p:spTree>
    <p:extLst>
      <p:ext uri="{BB962C8B-B14F-4D97-AF65-F5344CB8AC3E}">
        <p14:creationId xmlns:p14="http://schemas.microsoft.com/office/powerpoint/2010/main" val="14608651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3600" dirty="0">
                <a:latin typeface="Verdana" panose="020B0604030504040204" pitchFamily="34" charset="0"/>
                <a:ea typeface="Verdana" panose="020B0604030504040204" pitchFamily="34" charset="0"/>
                <a:cs typeface="Verdana" panose="020B0604030504040204" pitchFamily="34" charset="0"/>
              </a:rPr>
              <a:t/>
            </a:r>
            <a:br>
              <a:rPr lang="en-GB" sz="3600" dirty="0">
                <a:latin typeface="Verdana" panose="020B0604030504040204" pitchFamily="34" charset="0"/>
                <a:ea typeface="Verdana" panose="020B0604030504040204" pitchFamily="34" charset="0"/>
                <a:cs typeface="Verdana" panose="020B0604030504040204" pitchFamily="34" charset="0"/>
              </a:rPr>
            </a:br>
            <a:r>
              <a:rPr lang="en-IE" altLang="en-US" sz="3600" dirty="0">
                <a:latin typeface="Verdana" panose="020B0604030504040204" pitchFamily="34" charset="0"/>
                <a:ea typeface="Verdana" panose="020B0604030504040204" pitchFamily="34" charset="0"/>
                <a:cs typeface="Verdana" panose="020B0604030504040204" pitchFamily="34" charset="0"/>
              </a:rPr>
              <a:t>Where </a:t>
            </a:r>
            <a:r>
              <a:rPr lang="en-IE" altLang="en-US" sz="3600" dirty="0" smtClean="0">
                <a:latin typeface="Verdana" panose="020B0604030504040204" pitchFamily="34" charset="0"/>
                <a:ea typeface="Verdana" panose="020B0604030504040204" pitchFamily="34" charset="0"/>
                <a:cs typeface="Verdana" panose="020B0604030504040204" pitchFamily="34" charset="0"/>
              </a:rPr>
              <a:t>to </a:t>
            </a:r>
            <a:r>
              <a:rPr lang="en-IE" altLang="en-US" sz="3600" dirty="0">
                <a:latin typeface="Verdana" panose="020B0604030504040204" pitchFamily="34" charset="0"/>
                <a:ea typeface="Verdana" panose="020B0604030504040204" pitchFamily="34" charset="0"/>
                <a:cs typeface="Verdana" panose="020B0604030504040204" pitchFamily="34" charset="0"/>
              </a:rPr>
              <a:t>look </a:t>
            </a:r>
            <a:r>
              <a:rPr lang="en-IE" altLang="en-US" sz="3600" dirty="0" smtClean="0">
                <a:latin typeface="Verdana" panose="020B0604030504040204" pitchFamily="34" charset="0"/>
                <a:ea typeface="Verdana" panose="020B0604030504040204" pitchFamily="34" charset="0"/>
                <a:cs typeface="Verdana" panose="020B0604030504040204" pitchFamily="34" charset="0"/>
              </a:rPr>
              <a:t>for</a:t>
            </a:r>
            <a:r>
              <a:rPr lang="en-GB" sz="3600" dirty="0" smtClean="0">
                <a:latin typeface="Verdana" panose="020B0604030504040204" pitchFamily="34" charset="0"/>
                <a:ea typeface="Verdana" panose="020B0604030504040204" pitchFamily="34" charset="0"/>
                <a:cs typeface="Verdana" panose="020B0604030504040204" pitchFamily="34" charset="0"/>
              </a:rPr>
              <a:t>……</a:t>
            </a:r>
            <a:endParaRPr lang="en-GB" dirty="0">
              <a:latin typeface="Verdana" panose="020B0604030504040204" pitchFamily="34" charset="0"/>
              <a:ea typeface="Verdana" panose="020B0604030504040204" pitchFamily="34" charset="0"/>
              <a:cs typeface="Verdana" panose="020B0604030504040204" pitchFamily="34" charset="0"/>
            </a:endParaRPr>
          </a:p>
        </p:txBody>
      </p:sp>
      <p:pic>
        <p:nvPicPr>
          <p:cNvPr id="8" name="Content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0"/>
            <a:ext cx="2555775" cy="1988839"/>
          </a:xfrm>
          <a:prstGeom prst="rect">
            <a:avLst/>
          </a:prstGeom>
        </p:spPr>
      </p:pic>
      <p:sp>
        <p:nvSpPr>
          <p:cNvPr id="3" name="Content Placeholder 2"/>
          <p:cNvSpPr>
            <a:spLocks noGrp="1"/>
          </p:cNvSpPr>
          <p:nvPr>
            <p:ph idx="1"/>
          </p:nvPr>
        </p:nvSpPr>
        <p:spPr/>
        <p:txBody>
          <a:bodyPr>
            <a:normAutofit/>
          </a:bodyPr>
          <a:lstStyle/>
          <a:p>
            <a:pPr marL="82800" indent="0">
              <a:buNone/>
            </a:pPr>
            <a:r>
              <a:rPr lang="en-GB" sz="3200" b="1" dirty="0" smtClean="0">
                <a:solidFill>
                  <a:srgbClr val="FB5D43"/>
                </a:solidFill>
                <a:latin typeface="Verdana" panose="020B0604030504040204" pitchFamily="34" charset="0"/>
                <a:ea typeface="Verdana" panose="020B0604030504040204" pitchFamily="34" charset="0"/>
                <a:cs typeface="Verdana" panose="020B0604030504040204" pitchFamily="34" charset="0"/>
              </a:rPr>
              <a:t>Info </a:t>
            </a:r>
            <a:r>
              <a:rPr lang="en-GB" sz="3200" b="1" dirty="0">
                <a:solidFill>
                  <a:srgbClr val="FB5D43"/>
                </a:solidFill>
                <a:latin typeface="Verdana" panose="020B0604030504040204" pitchFamily="34" charset="0"/>
                <a:ea typeface="Verdana" panose="020B0604030504040204" pitchFamily="34" charset="0"/>
                <a:cs typeface="Verdana" panose="020B0604030504040204" pitchFamily="34" charset="0"/>
              </a:rPr>
              <a:t>on how to control </a:t>
            </a:r>
            <a:r>
              <a:rPr lang="en-GB" sz="3200" b="1" dirty="0" smtClean="0">
                <a:solidFill>
                  <a:srgbClr val="FB5D43"/>
                </a:solidFill>
                <a:latin typeface="Verdana" panose="020B0604030504040204" pitchFamily="34" charset="0"/>
                <a:ea typeface="Verdana" panose="020B0604030504040204" pitchFamily="34" charset="0"/>
                <a:cs typeface="Verdana" panose="020B0604030504040204" pitchFamily="34" charset="0"/>
              </a:rPr>
              <a:t>hazards</a:t>
            </a:r>
            <a:endParaRPr lang="en-GB" sz="3200" b="1" dirty="0">
              <a:solidFill>
                <a:srgbClr val="FB5D43"/>
              </a:solidFill>
              <a:latin typeface="Verdana" panose="020B0604030504040204" pitchFamily="34" charset="0"/>
              <a:ea typeface="Verdana" panose="020B0604030504040204" pitchFamily="34" charset="0"/>
              <a:cs typeface="Verdana" panose="020B0604030504040204" pitchFamily="34" charset="0"/>
            </a:endParaRPr>
          </a:p>
          <a:p>
            <a:pPr marL="82800" indent="0">
              <a:buNone/>
            </a:pP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-Every </a:t>
            </a:r>
            <a:r>
              <a:rPr lang="en-GB" sz="2400" b="1" dirty="0">
                <a:solidFill>
                  <a:schemeClr val="tx2"/>
                </a:solidFill>
                <a:latin typeface="Verdana" panose="020B0604030504040204" pitchFamily="34" charset="0"/>
                <a:ea typeface="Verdana" panose="020B0604030504040204" pitchFamily="34" charset="0"/>
                <a:cs typeface="Verdana" panose="020B0604030504040204" pitchFamily="34" charset="0"/>
              </a:rPr>
              <a:t>day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exposure </a:t>
            </a: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controls/risk management </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measures: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 </a:t>
            </a: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8</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 </a:t>
            </a: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7 </a:t>
            </a:r>
          </a:p>
          <a:p>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Exposure scenario</a:t>
            </a:r>
          </a:p>
          <a:p>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82800" indent="0">
              <a:buNone/>
            </a:pP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-Emergency</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controls:</a:t>
            </a:r>
          </a:p>
          <a:p>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Sections </a:t>
            </a: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1</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4</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5</a:t>
            </a:r>
            <a:r>
              <a:rPr lang="en-GB"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and </a:t>
            </a:r>
            <a:r>
              <a:rPr lang="en-GB"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6</a:t>
            </a:r>
            <a:endParaRPr lang="en-GB" sz="24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168" y="4353444"/>
            <a:ext cx="2475977" cy="2145215"/>
          </a:xfrm>
          <a:prstGeom prst="rect">
            <a:avLst/>
          </a:prstGeom>
        </p:spPr>
      </p:pic>
      <p:sp>
        <p:nvSpPr>
          <p:cNvPr id="7" name="TextBox 6"/>
          <p:cNvSpPr txBox="1"/>
          <p:nvPr/>
        </p:nvSpPr>
        <p:spPr>
          <a:xfrm>
            <a:off x="4898168" y="6294295"/>
            <a:ext cx="2386386" cy="369332"/>
          </a:xfrm>
          <a:prstGeom prst="rect">
            <a:avLst/>
          </a:prstGeom>
          <a:solidFill>
            <a:schemeClr val="bg1"/>
          </a:solidFill>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323100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785813" y="274638"/>
            <a:ext cx="7143750" cy="1143000"/>
          </a:xfrm>
        </p:spPr>
        <p:txBody>
          <a:bodyPr>
            <a:normAutofit fontScale="90000"/>
          </a:bodyPr>
          <a:lstStyle/>
          <a:p>
            <a:r>
              <a:rPr lang="en-IE" altLang="en-US" sz="3600" dirty="0" smtClean="0"/>
              <a:t> </a:t>
            </a:r>
            <a:r>
              <a:rPr lang="en-IE" altLang="en-US" sz="3600" dirty="0" smtClean="0">
                <a:latin typeface="Verdana" panose="020B0604030504040204" pitchFamily="34" charset="0"/>
                <a:ea typeface="Verdana" panose="020B0604030504040204" pitchFamily="34" charset="0"/>
                <a:cs typeface="Verdana" panose="020B0604030504040204" pitchFamily="34" charset="0"/>
              </a:rPr>
              <a:t>Section 8: Exposure Controls/Personal Protection</a:t>
            </a:r>
            <a:endParaRPr lang="en-US" altLang="en-US" sz="36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5539" name="Content Placeholder 2"/>
          <p:cNvSpPr>
            <a:spLocks noGrp="1"/>
          </p:cNvSpPr>
          <p:nvPr>
            <p:ph idx="1"/>
          </p:nvPr>
        </p:nvSpPr>
        <p:spPr>
          <a:xfrm>
            <a:off x="457200" y="1000125"/>
            <a:ext cx="8229600" cy="5126038"/>
          </a:xfrm>
        </p:spPr>
        <p:txBody>
          <a:bodyPr/>
          <a:lstStyle/>
          <a:p>
            <a:pPr>
              <a:buFontTx/>
              <a:buNone/>
              <a:defRPr/>
            </a:pPr>
            <a:endParaRPr lang="en-IE" sz="2800" dirty="0" smtClean="0">
              <a:solidFill>
                <a:schemeClr val="accent2"/>
              </a:solidFill>
            </a:endParaRPr>
          </a:p>
          <a:p>
            <a:pPr marL="0" lvl="1" indent="0">
              <a:buNone/>
              <a:defRPr/>
            </a:pPr>
            <a:r>
              <a:rPr lang="en-IE"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Control parameters:</a:t>
            </a:r>
          </a:p>
          <a:p>
            <a:pPr marL="342900" lvl="1" indent="-342900">
              <a:buFont typeface="Wingdings" pitchFamily="2" charset="2"/>
              <a:buChar char=""/>
              <a:defRPr/>
            </a:pPr>
            <a:r>
              <a:rPr lang="en-IE"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National Occupational Exposure Limit Values (OELVs) for substances in S3</a:t>
            </a:r>
          </a:p>
          <a:p>
            <a:pPr>
              <a:buFontTx/>
              <a:buNone/>
              <a:defRPr/>
            </a:pPr>
            <a:r>
              <a:rPr lang="en-IE"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p>
          <a:p>
            <a:pPr>
              <a:buFontTx/>
              <a:buNone/>
              <a:defRPr/>
            </a:pPr>
            <a:r>
              <a:rPr lang="en-IE"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2016 Code of Practice </a:t>
            </a:r>
          </a:p>
          <a:p>
            <a:pPr>
              <a:buFontTx/>
              <a:buNone/>
              <a:defRPr/>
            </a:pPr>
            <a:endParaRPr lang="en-IE" sz="2800" dirty="0" smtClean="0">
              <a:solidFill>
                <a:schemeClr val="accent2"/>
              </a:solidFill>
            </a:endParaRPr>
          </a:p>
          <a:p>
            <a:pPr lvl="1">
              <a:buFont typeface="Wingdings" pitchFamily="2" charset="2"/>
              <a:buChar char=""/>
              <a:defRPr/>
            </a:pPr>
            <a:endParaRPr lang="en-IE" sz="2400" dirty="0" smtClean="0">
              <a:solidFill>
                <a:schemeClr val="accent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852936"/>
            <a:ext cx="2540000" cy="3403600"/>
          </a:xfrm>
          <a:prstGeom prst="rect">
            <a:avLst/>
          </a:prstGeom>
        </p:spPr>
      </p:pic>
    </p:spTree>
    <p:extLst>
      <p:ext uri="{BB962C8B-B14F-4D97-AF65-F5344CB8AC3E}">
        <p14:creationId xmlns:p14="http://schemas.microsoft.com/office/powerpoint/2010/main" val="15340031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IE" altLang="en-US" smtClean="0"/>
          </a:p>
        </p:txBody>
      </p:sp>
      <p:sp>
        <p:nvSpPr>
          <p:cNvPr id="57347" name="Content Placeholder 2"/>
          <p:cNvSpPr>
            <a:spLocks noGrp="1"/>
          </p:cNvSpPr>
          <p:nvPr>
            <p:ph idx="1"/>
          </p:nvPr>
        </p:nvSpPr>
        <p:spPr/>
        <p:txBody>
          <a:bodyPr/>
          <a:lstStyle/>
          <a:p>
            <a:endParaRPr lang="en-IE" altLang="en-US" smtClean="0"/>
          </a:p>
        </p:txBody>
      </p:sp>
      <p:pic>
        <p:nvPicPr>
          <p:cNvPr id="573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14313"/>
            <a:ext cx="11430000" cy="728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47688" y="2357438"/>
            <a:ext cx="9167812" cy="6429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extLst>
      <p:ext uri="{BB962C8B-B14F-4D97-AF65-F5344CB8AC3E}">
        <p14:creationId xmlns:p14="http://schemas.microsoft.com/office/powerpoint/2010/main" val="232245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IE" altLang="en-US" dirty="0" smtClean="0">
                <a:latin typeface="Verdana" panose="020B0604030504040204" pitchFamily="34" charset="0"/>
                <a:ea typeface="Verdana" panose="020B0604030504040204" pitchFamily="34" charset="0"/>
                <a:cs typeface="Verdana" panose="020B0604030504040204" pitchFamily="34" charset="0"/>
              </a:rPr>
              <a:t>Section 8 information</a:t>
            </a:r>
          </a:p>
        </p:txBody>
      </p:sp>
      <p:sp>
        <p:nvSpPr>
          <p:cNvPr id="58371" name="Content Placeholder 2"/>
          <p:cNvSpPr>
            <a:spLocks noGrp="1"/>
          </p:cNvSpPr>
          <p:nvPr>
            <p:ph idx="1"/>
          </p:nvPr>
        </p:nvSpPr>
        <p:spPr>
          <a:xfrm>
            <a:off x="457200" y="1285875"/>
            <a:ext cx="8229600" cy="4840288"/>
          </a:xfrm>
        </p:spPr>
        <p:txBody>
          <a:bodyPr/>
          <a:lstStyle/>
          <a:p>
            <a:pPr marL="82800" indent="0">
              <a:buNone/>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Exposure controls:</a:t>
            </a:r>
          </a:p>
          <a:p>
            <a:pPr lvl="1">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Engineering controls</a:t>
            </a:r>
          </a:p>
          <a:p>
            <a:pPr lvl="2">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Work processes, ventilation </a:t>
            </a:r>
            <a:r>
              <a:rPr lang="en-IE" altLang="en-US" sz="2400" dirty="0" err="1" smtClean="0">
                <a:solidFill>
                  <a:schemeClr val="tx2"/>
                </a:solidFill>
                <a:latin typeface="Verdana" panose="020B0604030504040204" pitchFamily="34" charset="0"/>
                <a:ea typeface="Verdana" panose="020B0604030504040204" pitchFamily="34" charset="0"/>
                <a:cs typeface="Verdana" panose="020B0604030504040204" pitchFamily="34" charset="0"/>
              </a:rPr>
              <a:t>etc</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(RA) </a:t>
            </a:r>
          </a:p>
          <a:p>
            <a:pPr marL="82800" indent="0">
              <a:buNone/>
            </a:pPr>
            <a:endParaRPr lang="en-IE" altLang="en-US" dirty="0" smtClean="0"/>
          </a:p>
        </p:txBody>
      </p:sp>
      <p:pic>
        <p:nvPicPr>
          <p:cNvPr id="58374" name="Picture 7" descr="polypropylene-fume-hoo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062805"/>
            <a:ext cx="3548062"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15" descr="do imag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87" y="3140968"/>
            <a:ext cx="2926561"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imagesCAG5NEO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3154" y="2923027"/>
            <a:ext cx="252888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IE" altLang="en-US" dirty="0" smtClean="0">
                <a:latin typeface="Verdana" panose="020B0604030504040204" pitchFamily="34" charset="0"/>
                <a:ea typeface="Verdana" panose="020B0604030504040204" pitchFamily="34" charset="0"/>
                <a:cs typeface="Verdana" panose="020B0604030504040204" pitchFamily="34" charset="0"/>
              </a:rPr>
              <a:t>Section 8 information</a:t>
            </a:r>
          </a:p>
        </p:txBody>
      </p:sp>
      <p:sp>
        <p:nvSpPr>
          <p:cNvPr id="60419" name="Content Placeholder 2"/>
          <p:cNvSpPr>
            <a:spLocks noGrp="1"/>
          </p:cNvSpPr>
          <p:nvPr>
            <p:ph idx="1"/>
          </p:nvPr>
        </p:nvSpPr>
        <p:spPr/>
        <p:txBody>
          <a:bodyPr/>
          <a:lstStyle/>
          <a:p>
            <a:pPr marL="82800" indent="0">
              <a:buNone/>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Personal Protective Equipment (PPE):</a:t>
            </a:r>
          </a:p>
          <a:p>
            <a:pPr lvl="2">
              <a:buFont typeface="Wingdings" pitchFamily="2" charset="2"/>
              <a:buChar char=""/>
            </a:pPr>
            <a:r>
              <a:rPr lang="en-IE" altLang="en-US"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PPE</a:t>
            </a: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with EN standards:</a:t>
            </a:r>
          </a:p>
          <a:p>
            <a:pPr lvl="2">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Glove material type &amp; breakthrough time</a:t>
            </a:r>
          </a:p>
          <a:p>
            <a:pPr lvl="2">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Respiratory Protective Equipment: specific type &amp; filter info</a:t>
            </a:r>
          </a:p>
          <a:p>
            <a:pPr lvl="2">
              <a:buFont typeface="Wingdings" pitchFamily="2" charset="2"/>
              <a:buChar char=""/>
            </a:pPr>
            <a:r>
              <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Other PPE: Goggles, overalls, suits</a:t>
            </a:r>
          </a:p>
          <a:p>
            <a:pPr marL="82800" lvl="2" indent="0">
              <a:buNone/>
            </a:pPr>
            <a:r>
              <a:rPr lang="en-IE" altLang="en-US" sz="2400" b="1" dirty="0">
                <a:solidFill>
                  <a:srgbClr val="FF0000"/>
                </a:solidFill>
                <a:latin typeface="Verdana" panose="020B0604030504040204" pitchFamily="34" charset="0"/>
                <a:ea typeface="Verdana" panose="020B0604030504040204" pitchFamily="34" charset="0"/>
                <a:cs typeface="Verdana" panose="020B0604030504040204" pitchFamily="34" charset="0"/>
              </a:rPr>
              <a:t>SPECIFICS</a:t>
            </a:r>
          </a:p>
          <a:p>
            <a:pPr marL="82800" lvl="2" indent="0">
              <a:buNone/>
            </a:pPr>
            <a:endParaRPr lang="en-IE" altLang="en-US" sz="24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786313"/>
            <a:ext cx="928688"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4857750"/>
            <a:ext cx="85725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4857750"/>
            <a:ext cx="86518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4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0419">
                                            <p:txEl>
                                              <p:pRg st="5" end="5"/>
                                            </p:txEl>
                                          </p:spTgt>
                                        </p:tgtEl>
                                        <p:attrNameLst>
                                          <p:attrName>style.visibility</p:attrName>
                                        </p:attrNameLst>
                                      </p:cBhvr>
                                      <p:to>
                                        <p:strVal val="visible"/>
                                      </p:to>
                                    </p:set>
                                    <p:anim calcmode="lin" valueType="num">
                                      <p:cBhvr>
                                        <p:cTn id="7" dur="500" fill="hold"/>
                                        <p:tgtEl>
                                          <p:spTgt spid="60419">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60419">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604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IE" altLang="en-US" smtClean="0"/>
          </a:p>
        </p:txBody>
      </p:sp>
      <p:pic>
        <p:nvPicPr>
          <p:cNvPr id="61443"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14313" y="-285750"/>
            <a:ext cx="9715501" cy="7429500"/>
          </a:xfrm>
          <a:noFill/>
        </p:spPr>
      </p:pic>
      <p:sp>
        <p:nvSpPr>
          <p:cNvPr id="5" name="Oval 4"/>
          <p:cNvSpPr/>
          <p:nvPr/>
        </p:nvSpPr>
        <p:spPr>
          <a:xfrm>
            <a:off x="-285750" y="2500313"/>
            <a:ext cx="9929813" cy="1428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p:cNvSpPr/>
          <p:nvPr/>
        </p:nvSpPr>
        <p:spPr>
          <a:xfrm>
            <a:off x="1143000" y="5214938"/>
            <a:ext cx="5545138" cy="10080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extBox 1"/>
          <p:cNvSpPr txBox="1"/>
          <p:nvPr/>
        </p:nvSpPr>
        <p:spPr>
          <a:xfrm>
            <a:off x="486478" y="1844824"/>
            <a:ext cx="8205773" cy="461665"/>
          </a:xfrm>
          <a:prstGeom prst="rect">
            <a:avLst/>
          </a:prstGeom>
          <a:solidFill>
            <a:srgbClr val="FFFEFD"/>
          </a:solidFill>
          <a:ln>
            <a:solidFill>
              <a:schemeClr val="tx1"/>
            </a:solidFill>
          </a:ln>
        </p:spPr>
        <p:txBody>
          <a:bodyPr wrap="none" rtlCol="0">
            <a:spAutoFit/>
          </a:bodyPr>
          <a:lstStyle/>
          <a:p>
            <a:r>
              <a:rPr lang="en-GB" sz="2400" b="1" dirty="0" smtClean="0">
                <a:solidFill>
                  <a:srgbClr val="FF0000"/>
                </a:solidFill>
              </a:rPr>
              <a:t>EN standards, material type, breakthrough time, filter type </a:t>
            </a:r>
            <a:r>
              <a:rPr lang="en-GB" sz="2400" b="1" dirty="0" err="1" smtClean="0">
                <a:solidFill>
                  <a:srgbClr val="FF0000"/>
                </a:solidFill>
              </a:rPr>
              <a:t>etc</a:t>
            </a:r>
            <a:endParaRPr lang="en-GB" sz="2400" b="1" dirty="0">
              <a:solidFill>
                <a:srgbClr val="FF0000"/>
              </a:solidFill>
            </a:endParaRPr>
          </a:p>
        </p:txBody>
      </p:sp>
    </p:spTree>
    <p:custDataLst>
      <p:tags r:id="rId1"/>
    </p:custDataLst>
    <p:extLst>
      <p:ext uri="{BB962C8B-B14F-4D97-AF65-F5344CB8AC3E}">
        <p14:creationId xmlns:p14="http://schemas.microsoft.com/office/powerpoint/2010/main" val="2716078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Verdana" panose="020B0604030504040204" pitchFamily="34" charset="0"/>
                <a:ea typeface="Verdana" panose="020B0604030504040204" pitchFamily="34" charset="0"/>
                <a:cs typeface="Verdana" panose="020B0604030504040204" pitchFamily="34" charset="0"/>
              </a:rPr>
              <a:t>Exposure scenario</a:t>
            </a:r>
            <a:endParaRPr lang="en-GB" dirty="0">
              <a:latin typeface="Verdana" panose="020B0604030504040204" pitchFamily="34" charset="0"/>
              <a:ea typeface="Verdana" panose="020B0604030504040204" pitchFamily="34" charset="0"/>
              <a:cs typeface="Verdana" panose="020B0604030504040204" pitchFamily="34" charset="0"/>
            </a:endParaRPr>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0768" y="-747464"/>
            <a:ext cx="14833648" cy="792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979712" y="692696"/>
            <a:ext cx="6912768"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p:cNvSpPr/>
          <p:nvPr/>
        </p:nvSpPr>
        <p:spPr>
          <a:xfrm>
            <a:off x="323528" y="3429000"/>
            <a:ext cx="651652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p:cNvSpPr/>
          <p:nvPr/>
        </p:nvSpPr>
        <p:spPr>
          <a:xfrm>
            <a:off x="323528" y="4117169"/>
            <a:ext cx="6768752" cy="3960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TextBox 2"/>
          <p:cNvSpPr txBox="1"/>
          <p:nvPr/>
        </p:nvSpPr>
        <p:spPr>
          <a:xfrm>
            <a:off x="179512" y="-20905"/>
            <a:ext cx="8400248" cy="584775"/>
          </a:xfrm>
          <a:prstGeom prst="rect">
            <a:avLst/>
          </a:prstGeom>
          <a:solidFill>
            <a:srgbClr val="FFFEFD"/>
          </a:solidFill>
        </p:spPr>
        <p:txBody>
          <a:bodyPr wrap="none" rtlCol="0">
            <a:spAutoFit/>
          </a:bodyPr>
          <a:lstStyle/>
          <a:p>
            <a:r>
              <a:rPr lang="en-GB" sz="3200" b="1" dirty="0">
                <a:solidFill>
                  <a:srgbClr val="FB5D43"/>
                </a:solidFill>
              </a:rPr>
              <a:t>Check the exposure scenario (if you receive one</a:t>
            </a:r>
            <a:r>
              <a:rPr lang="en-GB" sz="3200" b="1" dirty="0" smtClean="0">
                <a:solidFill>
                  <a:srgbClr val="FB5D43"/>
                </a:solidFill>
              </a:rPr>
              <a:t>)</a:t>
            </a:r>
            <a:endParaRPr lang="en-GB" sz="3200" b="1" dirty="0">
              <a:solidFill>
                <a:srgbClr val="FB5D43"/>
              </a:solidFill>
            </a:endParaRPr>
          </a:p>
        </p:txBody>
      </p:sp>
    </p:spTree>
    <p:extLst>
      <p:ext uri="{BB962C8B-B14F-4D97-AF65-F5344CB8AC3E}">
        <p14:creationId xmlns:p14="http://schemas.microsoft.com/office/powerpoint/2010/main" val="289153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1.4|1.3|0.9|1|0.9|1|0.9"/>
</p:tagLst>
</file>

<file path=ppt/tags/tag2.xml><?xml version="1.0" encoding="utf-8"?>
<p:tagLst xmlns:a="http://schemas.openxmlformats.org/drawingml/2006/main" xmlns:r="http://schemas.openxmlformats.org/officeDocument/2006/relationships" xmlns:p="http://schemas.openxmlformats.org/presentationml/2006/main">
  <p:tag name="TIMING" val="|0.8|3.3|2.5|1.3|1.7"/>
</p:tagLst>
</file>

<file path=ppt/tags/tag3.xml><?xml version="1.0" encoding="utf-8"?>
<p:tagLst xmlns:a="http://schemas.openxmlformats.org/drawingml/2006/main" xmlns:r="http://schemas.openxmlformats.org/officeDocument/2006/relationships" xmlns:p="http://schemas.openxmlformats.org/presentationml/2006/main">
  <p:tag name="TIMING" val="|0.5|1.9"/>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1.7|0.9"/>
</p:tagLst>
</file>

<file path=ppt/tags/tag6.xml><?xml version="1.0" encoding="utf-8"?>
<p:tagLst xmlns:a="http://schemas.openxmlformats.org/drawingml/2006/main" xmlns:r="http://schemas.openxmlformats.org/officeDocument/2006/relationships" xmlns:p="http://schemas.openxmlformats.org/presentationml/2006/main">
  <p:tag name="TIMING" val="|0.8|0.8"/>
</p:tagLst>
</file>

<file path=ppt/tags/tag7.xml><?xml version="1.0" encoding="utf-8"?>
<p:tagLst xmlns:a="http://schemas.openxmlformats.org/drawingml/2006/main" xmlns:r="http://schemas.openxmlformats.org/officeDocument/2006/relationships" xmlns:p="http://schemas.openxmlformats.org/presentationml/2006/main">
  <p:tag name="TIMING" val="|0.8|1|1.1|1|1.3"/>
</p:tagLst>
</file>

<file path=ppt/theme/theme1.xml><?xml version="1.0" encoding="utf-8"?>
<a:theme xmlns:a="http://schemas.openxmlformats.org/drawingml/2006/main" name="HSA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HSA Document" ma:contentTypeID="0x010100F1BA95422BE1A64DA19DE90A58AEB6020026B180CA1728BF4C8CA4FC585D38762B" ma:contentTypeVersion="48" ma:contentTypeDescription="HSA Document - base content type all document in ShareFlow must inherit from." ma:contentTypeScope="" ma:versionID="6262a75ad57da3b048cf57de30dbf2c7">
  <xsd:schema xmlns:xsd="http://www.w3.org/2001/XMLSchema" xmlns:xs="http://www.w3.org/2001/XMLSchema" xmlns:p="http://schemas.microsoft.com/office/2006/metadata/properties" xmlns:ns1="http://schemas.microsoft.com/sharepoint/v3" xmlns:ns2="f2722de8-a3c4-44f7-809c-5aae864989b7" targetNamespace="http://schemas.microsoft.com/office/2006/metadata/properties" ma:root="true" ma:fieldsID="8a92715bd5d1a322266c8d91f4870f10" ns1:_="" ns2:_="">
    <xsd:import namespace="http://schemas.microsoft.com/sharepoint/v3"/>
    <xsd:import namespace="f2722de8-a3c4-44f7-809c-5aae864989b7"/>
    <xsd:element name="properties">
      <xsd:complexType>
        <xsd:sequence>
          <xsd:element name="documentManagement">
            <xsd:complexType>
              <xsd:all>
                <xsd:element ref="ns2:_dlc_DocId" minOccurs="0"/>
                <xsd:element ref="ns2:_dlc_DocIdUrl" minOccurs="0"/>
                <xsd:element ref="ns2:_dlc_DocIdPersistId" minOccurs="0"/>
                <xsd:element ref="ns2:l0439d673390432c8f4760c5a455ac93" minOccurs="0"/>
                <xsd:element ref="ns2:TaxCatchAll" minOccurs="0"/>
                <xsd:element ref="ns2:TaxCatchAllLabel" minOccurs="0"/>
                <xsd:element ref="ns2:Date1"/>
                <xsd:element ref="ns2:n0931430ca494154b9c352ba38783a91" minOccurs="0"/>
                <xsd:element ref="ns2:j3dcd20625fb4e509c8810f6c12f130a" minOccurs="0"/>
                <xsd:element ref="ns1:PublishingExpirationDate" minOccurs="0"/>
                <xsd:element ref="ns1:PublishingStart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ExpirationDate" ma:index="21" nillable="true" ma:displayName="Scheduling End Date" ma:internalName="PublishingExpirationDate">
      <xsd:simpleType>
        <xsd:restriction base="dms:Unknown"/>
      </xsd:simpleType>
    </xsd:element>
    <xsd:element name="PublishingStartDate" ma:index="22" nillable="true" ma:displayName="Scheduling Start Date" ma:internalName="PublishingStart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722de8-a3c4-44f7-809c-5aae864989b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l0439d673390432c8f4760c5a455ac93" ma:index="11" ma:taxonomy="true" ma:internalName="l0439d673390432c8f4760c5a455ac93" ma:taxonomyFieldName="Classification_x0020_Scheme" ma:displayName="Classification Scheme" ma:indexed="true" ma:default="" ma:fieldId="{50439d67-3390-432c-8f47-60c5a455ac93}" ma:sspId="1d7cc777-1957-431e-8bcf-ecabe01d98d4" ma:termSetId="9b95482a-f11c-471e-9c32-a86f81c894e6" ma:anchorId="dc798466-e080-4573-b0ac-7200b7d4e5c2" ma:open="false" ma:isKeyword="false">
      <xsd:complexType>
        <xsd:sequence>
          <xsd:element ref="pc:Terms" minOccurs="0" maxOccurs="1"/>
        </xsd:sequence>
      </xsd:complexType>
    </xsd:element>
    <xsd:element name="TaxCatchAll" ma:index="12" nillable="true" ma:displayName="Taxonomy Catch All Column" ma:description="" ma:hidden="true" ma:list="{a674565b-251d-49f1-bba0-58784c551697}" ma:internalName="TaxCatchAll" ma:showField="CatchAllData" ma:web="f2722de8-a3c4-44f7-809c-5aae864989b7">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description="" ma:hidden="true" ma:list="{a674565b-251d-49f1-bba0-58784c551697}" ma:internalName="TaxCatchAllLabel" ma:readOnly="true" ma:showField="CatchAllDataLabel" ma:web="f2722de8-a3c4-44f7-809c-5aae864989b7">
      <xsd:complexType>
        <xsd:complexContent>
          <xsd:extension base="dms:MultiChoiceLookup">
            <xsd:sequence>
              <xsd:element name="Value" type="dms:Lookup" maxOccurs="unbounded" minOccurs="0" nillable="true"/>
            </xsd:sequence>
          </xsd:extension>
        </xsd:complexContent>
      </xsd:complexType>
    </xsd:element>
    <xsd:element name="Date1" ma:index="15" ma:displayName="Date" ma:default="[today]" ma:format="DateOnly" ma:internalName="Date1" ma:readOnly="false">
      <xsd:simpleType>
        <xsd:restriction base="dms:DateTime"/>
      </xsd:simpleType>
    </xsd:element>
    <xsd:element name="n0931430ca494154b9c352ba38783a91" ma:index="17" ma:taxonomy="true" ma:internalName="n0931430ca494154b9c352ba38783a91" ma:taxonomyFieldName="Record_x0020_Type" ma:displayName="Record Type" ma:indexed="true" ma:default="" ma:fieldId="{70931430-ca49-4154-b9c3-52ba38783a91}" ma:sspId="1d7cc777-1957-431e-8bcf-ecabe01d98d4" ma:termSetId="09d66c77-7bd2-4ff3-b4ba-fcee43436db0" ma:anchorId="00000000-0000-0000-0000-000000000000" ma:open="false" ma:isKeyword="false">
      <xsd:complexType>
        <xsd:sequence>
          <xsd:element ref="pc:Terms" minOccurs="0" maxOccurs="1"/>
        </xsd:sequence>
      </xsd:complexType>
    </xsd:element>
    <xsd:element name="j3dcd20625fb4e509c8810f6c12f130a" ma:index="19" nillable="true" ma:displayName="Year_0" ma:hidden="true" ma:internalName="j3dcd20625fb4e509c8810f6c12f130a">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axOccurs="1" ma:index="16" ma:displayName="Author"/>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TaxCatchAll xmlns="f2722de8-a3c4-44f7-809c-5aae864989b7">
      <Value>9</Value>
      <Value>280</Value>
    </TaxCatchAll>
    <l0439d673390432c8f4760c5a455ac93 xmlns="f2722de8-a3c4-44f7-809c-5aae864989b7">
      <Terms xmlns="http://schemas.microsoft.com/office/infopath/2007/PartnerControls">
        <TermInfo xmlns="http://schemas.microsoft.com/office/infopath/2007/PartnerControls">
          <TermName xmlns="http://schemas.microsoft.com/office/infopath/2007/PartnerControls">Use Chemicals Safely 2016</TermName>
          <TermId xmlns="http://schemas.microsoft.com/office/infopath/2007/PartnerControls">e7087694-ecf0-49a4-b0e2-69660a08dba3</TermId>
        </TermInfo>
      </Terms>
    </l0439d673390432c8f4760c5a455ac93>
    <Date1 xmlns="f2722de8-a3c4-44f7-809c-5aae864989b7">2016-04-29T14:07:27+01:00</Date1>
    <n0931430ca494154b9c352ba38783a91 xmlns="f2722de8-a3c4-44f7-809c-5aae864989b7">
      <Terms xmlns="http://schemas.microsoft.com/office/infopath/2007/PartnerControls">
        <TermInfo xmlns="http://schemas.microsoft.com/office/infopath/2007/PartnerControls">
          <TermName xmlns="http://schemas.microsoft.com/office/infopath/2007/PartnerControls">Presentation (pre)</TermName>
          <TermId xmlns="http://schemas.microsoft.com/office/infopath/2007/PartnerControls">3f0ad9ce-f984-47c9-bdab-3e6b17f8e29f</TermId>
        </TermInfo>
      </Terms>
    </n0931430ca494154b9c352ba38783a91>
    <j3dcd20625fb4e509c8810f6c12f130a xmlns="f2722de8-a3c4-44f7-809c-5aae864989b7">20167e045680-984c-4682-9524-b9cdda8babbd</j3dcd20625fb4e509c8810f6c12f130a>
    <PublishingExpirationDate xmlns="http://schemas.microsoft.com/sharepoint/v3" xsi:nil="true"/>
    <PublishingStartDate xmlns="http://schemas.microsoft.com/sharepoint/v3" xsi:nil="true"/>
    <_dlc_DocId xmlns="f2722de8-a3c4-44f7-809c-5aae864989b7">RVSECDK7SQEP-19-36358</_dlc_DocId>
    <_dlc_DocIdUrl xmlns="f2722de8-a3c4-44f7-809c-5aae864989b7">
      <Url>http://shareflow/sites/ace/ACE/_layouts/DocIdRedir.aspx?ID=RVSECDK7SQEP-19-36358</Url>
      <Description>RVSECDK7SQEP-19-36358</Description>
    </_dlc_DocIdUrl>
  </documentManagement>
</p:properties>
</file>

<file path=customXml/itemProps1.xml><?xml version="1.0" encoding="utf-8"?>
<ds:datastoreItem xmlns:ds="http://schemas.openxmlformats.org/officeDocument/2006/customXml" ds:itemID="{3CFB8180-7775-40A7-BA65-70A2BB63F6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722de8-a3c4-44f7-809c-5aae864989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C857A8-CC83-4074-AE03-BCD714BB2C7A}">
  <ds:schemaRefs>
    <ds:schemaRef ds:uri="http://schemas.microsoft.com/sharepoint/events"/>
  </ds:schemaRefs>
</ds:datastoreItem>
</file>

<file path=customXml/itemProps3.xml><?xml version="1.0" encoding="utf-8"?>
<ds:datastoreItem xmlns:ds="http://schemas.openxmlformats.org/officeDocument/2006/customXml" ds:itemID="{17E7B2B6-1989-45DB-8009-C2941F0B204D}">
  <ds:schemaRefs>
    <ds:schemaRef ds:uri="http://schemas.microsoft.com/office/2006/metadata/customXsn"/>
  </ds:schemaRefs>
</ds:datastoreItem>
</file>

<file path=customXml/itemProps4.xml><?xml version="1.0" encoding="utf-8"?>
<ds:datastoreItem xmlns:ds="http://schemas.openxmlformats.org/officeDocument/2006/customXml" ds:itemID="{3664FFB2-EEDB-4A43-BC8A-E6BC3F30B484}">
  <ds:schemaRefs>
    <ds:schemaRef ds:uri="http://schemas.microsoft.com/sharepoint/v3/contenttype/forms"/>
  </ds:schemaRefs>
</ds:datastoreItem>
</file>

<file path=customXml/itemProps5.xml><?xml version="1.0" encoding="utf-8"?>
<ds:datastoreItem xmlns:ds="http://schemas.openxmlformats.org/officeDocument/2006/customXml" ds:itemID="{05699D1D-085D-40B9-BE63-A2412DE0942D}">
  <ds:schemaRefs>
    <ds:schemaRef ds:uri="http://schemas.microsoft.com/office/2006/documentManagement/types"/>
    <ds:schemaRef ds:uri="http://purl.org/dc/elements/1.1/"/>
    <ds:schemaRef ds:uri="http://purl.org/dc/terms/"/>
    <ds:schemaRef ds:uri="http://schemas.microsoft.com/sharepoint/v3"/>
    <ds:schemaRef ds:uri="http://schemas.microsoft.com/office/infopath/2007/PartnerControls"/>
    <ds:schemaRef ds:uri="http://schemas.microsoft.com/office/2006/metadata/properties"/>
    <ds:schemaRef ds:uri="f2722de8-a3c4-44f7-809c-5aae864989b7"/>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HSA%20PowerPoint%20Template</Template>
  <TotalTime>49530</TotalTime>
  <Words>9247</Words>
  <Application>Microsoft Office PowerPoint</Application>
  <PresentationFormat>On-screen Show (4:3)</PresentationFormat>
  <Paragraphs>1358</Paragraphs>
  <Slides>132</Slides>
  <Notes>76</Notes>
  <HiddenSlides>1</HiddenSlides>
  <MMClips>0</MMClips>
  <ScaleCrop>false</ScaleCrop>
  <HeadingPairs>
    <vt:vector size="8" baseType="variant">
      <vt:variant>
        <vt:lpstr>Theme</vt:lpstr>
      </vt:variant>
      <vt:variant>
        <vt:i4>3</vt:i4>
      </vt:variant>
      <vt:variant>
        <vt:lpstr>Embedded OLE Servers</vt:lpstr>
      </vt:variant>
      <vt:variant>
        <vt:i4>1</vt:i4>
      </vt:variant>
      <vt:variant>
        <vt:lpstr>Slide Titles</vt:lpstr>
      </vt:variant>
      <vt:variant>
        <vt:i4>132</vt:i4>
      </vt:variant>
      <vt:variant>
        <vt:lpstr>Custom Shows</vt:lpstr>
      </vt:variant>
      <vt:variant>
        <vt:i4>1</vt:i4>
      </vt:variant>
    </vt:vector>
  </HeadingPairs>
  <TitlesOfParts>
    <vt:vector size="137" baseType="lpstr">
      <vt:lpstr>HSA PowerPoint Template</vt:lpstr>
      <vt:lpstr>1_Office Theme</vt:lpstr>
      <vt:lpstr>Office Theme</vt:lpstr>
      <vt:lpstr>Clip</vt:lpstr>
      <vt:lpstr>PowerPoint Presentation</vt:lpstr>
      <vt:lpstr>PowerPoint Presentation</vt:lpstr>
      <vt:lpstr>Content </vt:lpstr>
      <vt:lpstr>Chemical Safety  </vt:lpstr>
      <vt:lpstr>Hazard Communication </vt:lpstr>
      <vt:lpstr>Hazard Classification  </vt:lpstr>
      <vt:lpstr>Physical Hazards</vt:lpstr>
      <vt:lpstr>Health Hazards </vt:lpstr>
      <vt:lpstr>Environmental Hazards</vt:lpstr>
      <vt:lpstr>How to classify</vt:lpstr>
      <vt:lpstr>PowerPoint Presentation</vt:lpstr>
      <vt:lpstr> C&amp;L Inventory</vt:lpstr>
      <vt:lpstr>PowerPoint Presentation</vt:lpstr>
      <vt:lpstr>Classification in practice </vt:lpstr>
      <vt:lpstr>Harmonised Classification (HCL)  </vt:lpstr>
      <vt:lpstr>Self-Classification</vt:lpstr>
      <vt:lpstr>Hazard Communication </vt:lpstr>
      <vt:lpstr>Labelling </vt:lpstr>
      <vt:lpstr>Label elements</vt:lpstr>
      <vt:lpstr>PowerPoint Presentation</vt:lpstr>
      <vt:lpstr>Labelling rules</vt:lpstr>
      <vt:lpstr>Updating the label</vt:lpstr>
      <vt:lpstr>Supplier details </vt:lpstr>
      <vt:lpstr>Product identifier </vt:lpstr>
      <vt:lpstr>Label example </vt:lpstr>
      <vt:lpstr>Label issue</vt:lpstr>
      <vt:lpstr>Exemptions </vt:lpstr>
      <vt:lpstr>Exemptions </vt:lpstr>
      <vt:lpstr>Labelling of articles </vt:lpstr>
      <vt:lpstr>Labelling errors</vt:lpstr>
      <vt:lpstr>Labelling errors</vt:lpstr>
      <vt:lpstr>Labelling errors</vt:lpstr>
      <vt:lpstr>PowerPoint Presentation</vt:lpstr>
      <vt:lpstr>Supply &amp; transport labels</vt:lpstr>
      <vt:lpstr>Supply &amp; transport labels</vt:lpstr>
      <vt:lpstr>Supply &amp; transport labelling </vt:lpstr>
      <vt:lpstr>Labelling transition</vt:lpstr>
      <vt:lpstr>Labelling transition</vt:lpstr>
      <vt:lpstr>Long life chemicals </vt:lpstr>
      <vt:lpstr>Decanted chemicals </vt:lpstr>
      <vt:lpstr>Workplace signage</vt:lpstr>
      <vt:lpstr>Packaging</vt:lpstr>
      <vt:lpstr> Child resistant fastening </vt:lpstr>
      <vt:lpstr> Tactile warning  </vt:lpstr>
      <vt:lpstr>Packaging issue</vt:lpstr>
      <vt:lpstr>Packaging issue </vt:lpstr>
      <vt:lpstr>Packaging issue  </vt:lpstr>
      <vt:lpstr>PowerPoint Presentation</vt:lpstr>
      <vt:lpstr>Roles &amp; Obligations</vt:lpstr>
      <vt:lpstr> Keep information 10 years  </vt:lpstr>
      <vt:lpstr>Administration </vt:lpstr>
      <vt:lpstr>Chemicals Helpdesk</vt:lpstr>
      <vt:lpstr>Worker supports </vt:lpstr>
      <vt:lpstr>Chemicals Webpages </vt:lpstr>
      <vt:lpstr>Chemicals Webpages</vt:lpstr>
      <vt:lpstr>E-Bulletin and Newsletters</vt:lpstr>
      <vt:lpstr>Chemical e-learning</vt:lpstr>
      <vt:lpstr> European Commission  </vt:lpstr>
      <vt:lpstr>EU-OSHA </vt:lpstr>
      <vt:lpstr>Conclusion </vt:lpstr>
      <vt:lpstr>PowerPoint Presentation</vt:lpstr>
      <vt:lpstr>PowerPoint Presentation</vt:lpstr>
      <vt:lpstr>How (not) to manage chemicals!?</vt:lpstr>
      <vt:lpstr>You are a user of chemicals….</vt:lpstr>
      <vt:lpstr>You need a risk assessment &amp; to check your use </vt:lpstr>
      <vt:lpstr>What do you need to know to start your Risk Assessment?</vt:lpstr>
      <vt:lpstr>Where do you look? REACH – how will it help?</vt:lpstr>
      <vt:lpstr>Communication in the Supply Chain</vt:lpstr>
      <vt:lpstr>Safety Data Sheets</vt:lpstr>
      <vt:lpstr> SDS Format</vt:lpstr>
      <vt:lpstr>What version of SDS?</vt:lpstr>
      <vt:lpstr>SDS for Mixtures</vt:lpstr>
      <vt:lpstr>Current SDSs for Substances/Mixtures</vt:lpstr>
      <vt:lpstr>SDS for Substances &amp; Mixtures from 1 June 2015/2017</vt:lpstr>
      <vt:lpstr>Where do you need to look for……..Hazard info</vt:lpstr>
      <vt:lpstr>How well do you know your hazards?</vt:lpstr>
      <vt:lpstr>What should you look for?</vt:lpstr>
      <vt:lpstr>Section 2</vt:lpstr>
      <vt:lpstr>PowerPoint Presentation</vt:lpstr>
      <vt:lpstr>Section 9: hazard info</vt:lpstr>
      <vt:lpstr>PowerPoint Presentation</vt:lpstr>
      <vt:lpstr>Section 10: hazard info</vt:lpstr>
      <vt:lpstr>PowerPoint Presentation</vt:lpstr>
      <vt:lpstr>Section 15: hazard info</vt:lpstr>
      <vt:lpstr>PowerPoint Presentation</vt:lpstr>
      <vt:lpstr>Authorisation under REACH </vt:lpstr>
      <vt:lpstr>Authorisation contd.</vt:lpstr>
      <vt:lpstr>Example substance subject to Authorisation</vt:lpstr>
      <vt:lpstr>Restriction under REACH</vt:lpstr>
      <vt:lpstr>Examples of restricted substances</vt:lpstr>
      <vt:lpstr>DMFu burn</vt:lpstr>
      <vt:lpstr>“Restricted to professional users”</vt:lpstr>
      <vt:lpstr> Where to look for……</vt:lpstr>
      <vt:lpstr> Section 8: Exposure Controls/Personal Protection</vt:lpstr>
      <vt:lpstr>PowerPoint Presentation</vt:lpstr>
      <vt:lpstr>Section 8 information</vt:lpstr>
      <vt:lpstr>Section 8 information</vt:lpstr>
      <vt:lpstr>PowerPoint Presentation</vt:lpstr>
      <vt:lpstr>Exposure scenario</vt:lpstr>
      <vt:lpstr>PowerPoint Presentation</vt:lpstr>
      <vt:lpstr>PowerPoint Presentation</vt:lpstr>
      <vt:lpstr>Section 7: control info</vt:lpstr>
      <vt:lpstr>PowerPoint Presentation</vt:lpstr>
      <vt:lpstr>And for emergencies…</vt:lpstr>
      <vt:lpstr>Sections 4, 5 &amp; 6: What will you find out here?</vt:lpstr>
      <vt:lpstr>For risk assessment also consider</vt:lpstr>
      <vt:lpstr>Uses</vt:lpstr>
      <vt:lpstr>Disposal/Transport</vt:lpstr>
      <vt:lpstr>PowerPoint Presentation</vt:lpstr>
      <vt:lpstr>PowerPoint Presentation</vt:lpstr>
      <vt:lpstr>What to do if…</vt:lpstr>
      <vt:lpstr>Info is incorrect/missing</vt:lpstr>
      <vt:lpstr>PowerPoint Presentation</vt:lpstr>
      <vt:lpstr>PowerPoint Presentation</vt:lpstr>
      <vt:lpstr>PowerPoint Presentation</vt:lpstr>
      <vt:lpstr>Classification is incorrect</vt:lpstr>
      <vt:lpstr>PowerPoint Presentation</vt:lpstr>
      <vt:lpstr>PowerPoint Presentation</vt:lpstr>
      <vt:lpstr>Info is missing in the SDS….</vt:lpstr>
      <vt:lpstr>When a safety data sheet (SDS) must be provided</vt:lpstr>
      <vt:lpstr>May not need SDS….</vt:lpstr>
      <vt:lpstr>When a SDS is not required….</vt:lpstr>
      <vt:lpstr>You may also receive an Exposure scenario</vt:lpstr>
      <vt:lpstr>PowerPoint Presentation</vt:lpstr>
      <vt:lpstr>Exposure scenario</vt:lpstr>
      <vt:lpstr>PowerPoint Presentation</vt:lpstr>
      <vt:lpstr>PowerPoint Presentation</vt:lpstr>
      <vt:lpstr>When exposure scenarios should be provided</vt:lpstr>
      <vt:lpstr>Protect workers</vt:lpstr>
      <vt:lpstr>Keep yourself informed</vt:lpstr>
      <vt:lpstr>PowerPoint Presentation</vt:lpstr>
      <vt:lpstr>PowerPoint Presentation</vt:lpstr>
      <vt:lpstr>NISO CLP workshop Version 1</vt:lpstr>
    </vt:vector>
  </TitlesOfParts>
  <Company>HSA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Freedom of Information</dc:title>
  <dc:creator>Caroline Walsh</dc:creator>
  <cp:lastModifiedBy>Karen Collins</cp:lastModifiedBy>
  <cp:revision>613</cp:revision>
  <cp:lastPrinted>2014-09-08T16:28:07Z</cp:lastPrinted>
  <dcterms:created xsi:type="dcterms:W3CDTF">2013-09-12T14:11:18Z</dcterms:created>
  <dcterms:modified xsi:type="dcterms:W3CDTF">2016-11-04T09:53:34Z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0x010100F1BA95422BE1A64DA19DE90A58AEB6020026B180CA1728BF4C8CA4FC585D38762B</vt:lpwstr>
  </property>
  <property fmtid="{D5CDD505-2E9C-101B-9397-08002B2CF9AE}" pid="3" name="Title">
    <vt:lpwstr>Freedom of Information</vt:lpwstr>
  </property>
  <property fmtid="{D5CDD505-2E9C-101B-9397-08002B2CF9AE}" pid="4" name="TaxCatchAll">
    <vt:lpwstr/>
  </property>
  <property fmtid="{D5CDD505-2E9C-101B-9397-08002B2CF9AE}" pid="5" name="l0439d673390432c8f4760c5a455ac93">
    <vt:lpwstr>Use Chemicals Safely 2016|e7087694-ecf0-49a4-b0e2-69660a08dba3</vt:lpwstr>
  </property>
  <property fmtid="{D5CDD505-2E9C-101B-9397-08002B2CF9AE}" pid="6" name="Classification Scheme">
    <vt:lpwstr>280;#Use Chemicals Safely 2016|e7087694-ecf0-49a4-b0e2-69660a08dba3</vt:lpwstr>
  </property>
  <property fmtid="{D5CDD505-2E9C-101B-9397-08002B2CF9AE}" pid="7" name="Date1">
    <vt:lpwstr>2016-01-15T14:07:27</vt:lpwstr>
  </property>
  <property fmtid="{D5CDD505-2E9C-101B-9397-08002B2CF9AE}" pid="8" name="_Author">
    <vt:lpwstr>Caroline Walsh</vt:lpwstr>
  </property>
  <property fmtid="{D5CDD505-2E9C-101B-9397-08002B2CF9AE}" pid="9" name="n0931430ca494154b9c352ba38783a91">
    <vt:lpwstr>Presentation (pre)|3f0ad9ce-f984-47c9-bdab-3e6b17f8e29f</vt:lpwstr>
  </property>
  <property fmtid="{D5CDD505-2E9C-101B-9397-08002B2CF9AE}" pid="10" name="Record Type">
    <vt:lpwstr>9;#Presentation (pre)|3f0ad9ce-f984-47c9-bdab-3e6b17f8e29f</vt:lpwstr>
  </property>
  <property fmtid="{D5CDD505-2E9C-101B-9397-08002B2CF9AE}" pid="11" name="j3dcd20625fb4e509c8810f6c12f130a">
    <vt:lpwstr>2016|7e045680-984c-4682-9524-b9cdda8babbd</vt:lpwstr>
  </property>
  <property fmtid="{D5CDD505-2E9C-101B-9397-08002B2CF9AE}" pid="12" name="Year">
    <vt:lpwstr>1453</vt:lpwstr>
  </property>
  <property fmtid="{D5CDD505-2E9C-101B-9397-08002B2CF9AE}" pid="13" name="PublishingExpirationDate">
    <vt:lpwstr/>
  </property>
  <property fmtid="{D5CDD505-2E9C-101B-9397-08002B2CF9AE}" pid="14" name="PublishingStartDate">
    <vt:lpwstr/>
  </property>
  <property fmtid="{D5CDD505-2E9C-101B-9397-08002B2CF9AE}" pid="15" name="_dlc_DocIdItemGuid">
    <vt:lpwstr>9eff154d-ffce-4639-846b-75ad75396c7e</vt:lpwstr>
  </property>
  <property fmtid="{D5CDD505-2E9C-101B-9397-08002B2CF9AE}" pid="16" name="Classification_x0020_Scheme">
    <vt:lpwstr>280;#Use Chemicals Safely 2016|e7087694-ecf0-49a4-b0e2-69660a08dba3</vt:lpwstr>
  </property>
  <property fmtid="{D5CDD505-2E9C-101B-9397-08002B2CF9AE}" pid="17" name="Record_x0020_Type">
    <vt:lpwstr>9;#Presentation (pre)|3f0ad9ce-f984-47c9-bdab-3e6b17f8e29f</vt:lpwstr>
  </property>
</Properties>
</file>