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8" r:id="rId2"/>
    <p:sldMasterId id="2147483715" r:id="rId3"/>
    <p:sldMasterId id="2147483732" r:id="rId4"/>
  </p:sldMasterIdLst>
  <p:notesMasterIdLst>
    <p:notesMasterId r:id="rId26"/>
  </p:notesMasterIdLst>
  <p:sldIdLst>
    <p:sldId id="257" r:id="rId5"/>
    <p:sldId id="258" r:id="rId6"/>
    <p:sldId id="281" r:id="rId7"/>
    <p:sldId id="260" r:id="rId8"/>
    <p:sldId id="261" r:id="rId9"/>
    <p:sldId id="284" r:id="rId10"/>
    <p:sldId id="285" r:id="rId11"/>
    <p:sldId id="282" r:id="rId12"/>
    <p:sldId id="262" r:id="rId13"/>
    <p:sldId id="263" r:id="rId14"/>
    <p:sldId id="264" r:id="rId15"/>
    <p:sldId id="286" r:id="rId16"/>
    <p:sldId id="265" r:id="rId17"/>
    <p:sldId id="283" r:id="rId18"/>
    <p:sldId id="280" r:id="rId19"/>
    <p:sldId id="266" r:id="rId20"/>
    <p:sldId id="267" r:id="rId21"/>
    <p:sldId id="269" r:id="rId22"/>
    <p:sldId id="270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586A-A1AE-E54C-826B-3AD91FEEFA7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D8E7A-FCCE-F64C-AAC7-2DEFFBA2E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99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 5 lobes air enter mouth nostils warmed and cleared large particle dust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 large surface area very suceptable to damage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Fibre size crutial respirable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Or if gaseous can reach gas exchange alveoli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EE9C5-4974-AE49-9FDB-47932E8CEEAA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57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9064E6-FF6F-4351-9C1F-E4DDD3D43420}" type="slidenum">
              <a:rPr lang="en-GB" sz="1200" smtClean="0"/>
              <a:pPr eaLnBrk="1" hangingPunct="1"/>
              <a:t>8</a:t>
            </a:fld>
            <a:endParaRPr lang="en-GB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14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F33E5-21C8-ED44-9389-084208B495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A15A2-C15B-0D4C-84FB-874C2B54C00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0CCDF-2FBC-BF47-9AC7-CD85D0D103D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2243-C93D-439A-A376-8386A6F0B12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B04E-534F-4D74-B9C6-CB79BDD391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419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905D-FD96-48E9-8BF0-C5E3CB268EB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CF45-90C1-4276-810C-0345621423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2729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0D11-9748-4EB4-AC2C-1E1EF71220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303C-B19D-4BA7-BCE8-184BA0C79D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024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DC10-4C52-4745-9E4F-C770D3E38A7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A6B0-C8FE-4D70-A34B-80F30F5B8C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420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0E50-BCCE-4363-97D4-4FBDACFF420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237D-65C6-4641-A340-E7182A14BF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1998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DDFC-E76B-4C2E-8246-AE36D5FE2A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0097-6AA8-4F15-AD21-1240AF8DBF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35680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F25E-0160-4044-B2D4-67A99A3B91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C2FE-CDC7-41EF-8C89-B1C65EBE3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30135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96F8-5544-426D-8F54-9F8D8E16DC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CDD3-1206-4A23-BDAB-9282FF297B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0079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6BD2-D04B-46F9-A821-B4664B6885A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49CA-9118-4F6E-BA37-707E098605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104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EE1D-C7A4-4F09-9EED-5C6A30633D3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2652-D706-4512-B070-DC5C132EE1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4457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B1FA-35F9-4A51-874D-2CCA521BC35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BECF-7FBF-4F7A-8659-4A2E21437D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7138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AC84-FFF3-4AC6-869E-439F67DAF92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405C-CC71-4D19-B3DD-CE7F9DB506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9929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729D-5A4D-447F-9B8F-D3D3CC08105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87AF-DB6F-4519-9698-440D620F72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9970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F890-56A6-492B-8469-A79DF75A220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16B4-FA17-4F3D-99A3-D60AE5AE5F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2203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ga-IE" smtClean="0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B318-D6EF-4390-88E8-6D991C4331A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AF54-CDA5-4BA1-B974-24C5D3D77F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07133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087F-1EE3-4D38-87B5-A195D61368E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31D7-C594-46B7-97A7-7728BB69EE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3156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2243-C93D-439A-A376-8386A6F0B12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B04E-534F-4D74-B9C6-CB79BDD391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9602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905D-FD96-48E9-8BF0-C5E3CB268EB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CF45-90C1-4276-810C-0345621423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1389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0D11-9748-4EB4-AC2C-1E1EF71220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303C-B19D-4BA7-BCE8-184BA0C79D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3155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DC10-4C52-4745-9E4F-C770D3E38A7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A6B0-C8FE-4D70-A34B-80F30F5B8C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42496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0E50-BCCE-4363-97D4-4FBDACFF420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237D-65C6-4641-A340-E7182A14BF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18815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DDFC-E76B-4C2E-8246-AE36D5FE2A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0097-6AA8-4F15-AD21-1240AF8DBF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41592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F25E-0160-4044-B2D4-67A99A3B91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C2FE-CDC7-41EF-8C89-B1C65EBE3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72956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96F8-5544-426D-8F54-9F8D8E16DC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CDD3-1206-4A23-BDAB-9282FF297B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40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6BD2-D04B-46F9-A821-B4664B6885A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49CA-9118-4F6E-BA37-707E098605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1629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EE1D-C7A4-4F09-9EED-5C6A30633D3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2652-D706-4512-B070-DC5C132EE1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8753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B1FA-35F9-4A51-874D-2CCA521BC35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BECF-7FBF-4F7A-8659-4A2E21437D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8511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AC84-FFF3-4AC6-869E-439F67DAF92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405C-CC71-4D19-B3DD-CE7F9DB506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3733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729D-5A4D-447F-9B8F-D3D3CC08105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87AF-DB6F-4519-9698-440D620F72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60174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F890-56A6-492B-8469-A79DF75A220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16B4-FA17-4F3D-99A3-D60AE5AE5F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0853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B318-D6EF-4390-88E8-6D991C4331A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AF54-CDA5-4BA1-B974-24C5D3D77F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06740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087F-1EE3-4D38-87B5-A195D61368E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31D7-C594-46B7-97A7-7728BB69EE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1934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2147483646 w 8042"/>
              <a:gd name="T1" fmla="*/ 2147483646 h 10000"/>
              <a:gd name="T2" fmla="*/ 2147483646 w 8042"/>
              <a:gd name="T3" fmla="*/ 2147483646 h 10000"/>
              <a:gd name="T4" fmla="*/ 2147483646 w 8042"/>
              <a:gd name="T5" fmla="*/ 2147483646 h 10000"/>
              <a:gd name="T6" fmla="*/ 2147483646 w 8042"/>
              <a:gd name="T7" fmla="*/ 2147483646 h 10000"/>
              <a:gd name="T8" fmla="*/ 2147483646 w 8042"/>
              <a:gd name="T9" fmla="*/ 2147483646 h 10000"/>
              <a:gd name="T10" fmla="*/ 2147483646 w 8042"/>
              <a:gd name="T11" fmla="*/ 2147483646 h 10000"/>
              <a:gd name="T12" fmla="*/ 2147483646 w 8042"/>
              <a:gd name="T13" fmla="*/ 2147483646 h 10000"/>
              <a:gd name="T14" fmla="*/ 2147483646 w 8042"/>
              <a:gd name="T15" fmla="*/ 2147483646 h 10000"/>
              <a:gd name="T16" fmla="*/ 2147483646 w 8042"/>
              <a:gd name="T17" fmla="*/ 0 h 10000"/>
              <a:gd name="T18" fmla="*/ 0 w 8042"/>
              <a:gd name="T19" fmla="*/ 2147483646 h 10000"/>
              <a:gd name="T20" fmla="*/ 2147483646 w 8042"/>
              <a:gd name="T21" fmla="*/ 2147483646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62243-C93D-439A-A376-8386A6F0B12D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B04E-534F-4D74-B9C6-CB79BDD391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7309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905D-FD96-48E9-8BF0-C5E3CB268EB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CF45-90C1-4276-810C-0345621423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956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0D11-9748-4EB4-AC2C-1E1EF71220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2303C-B19D-4BA7-BCE8-184BA0C79DF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1616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DC10-4C52-4745-9E4F-C770D3E38A7B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A6B0-C8FE-4D70-A34B-80F30F5B8C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0638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0E50-BCCE-4363-97D4-4FBDACFF420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237D-65C6-4641-A340-E7182A14BF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9817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8DDFC-E76B-4C2E-8246-AE36D5FE2A19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D0097-6AA8-4F15-AD21-1240AF8DBF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93869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F25E-0160-4044-B2D4-67A99A3B91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C2FE-CDC7-41EF-8C89-B1C65EBE3B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46189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96F8-5544-426D-8F54-9F8D8E16DC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CDD3-1206-4A23-BDAB-9282FF297B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58759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6BD2-D04B-46F9-A821-B4664B6885A6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249CA-9118-4F6E-BA37-707E098605D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639823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EE1D-C7A4-4F09-9EED-5C6A30633D3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2652-D706-4512-B070-DC5C132EE1D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952240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8B1FA-35F9-4A51-874D-2CCA521BC353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3BECF-7FBF-4F7A-8659-4A2E21437D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1485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AC84-FFF3-4AC6-869E-439F67DAF92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E405C-CC71-4D19-B3DD-CE7F9DB506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806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“</a:t>
            </a:r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pl-PL" sz="8000" smtClean="0">
                <a:solidFill>
                  <a:srgbClr val="A53010"/>
                </a:solidFill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D729D-5A4D-447F-9B8F-D3D3CC08105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87AF-DB6F-4519-9698-440D620F72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4020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F890-56A6-492B-8469-A79DF75A220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B16B4-FA17-4F3D-99A3-D60AE5AE5F0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068321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B318-D6EF-4390-88E8-6D991C4331A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AF54-CDA5-4BA1-B974-24C5D3D77F1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53889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087F-1EE3-4D38-87B5-A195D61368E2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31D7-C594-46B7-97A7-7728BB69EED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6835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7BD9C-F913-5E42-81F0-B45215084952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A6C69-D722-D349-8D77-D4409B0A3D1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50BE36-371B-49B7-A59A-F2D00B33ECC4}" type="datetimeFigureOut">
              <a:rPr lang="pl-PL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58F290-FA53-4987-8F4D-27F15086DA65}" type="slidenum">
              <a:rPr lang="pl-PL" altLang="pl-PL"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50BE36-371B-49B7-A59A-F2D00B33ECC4}" type="datetimeFigureOut">
              <a:rPr lang="pl-PL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58F290-FA53-4987-8F4D-27F15086DA65}" type="slidenum">
              <a:rPr lang="pl-PL" altLang="pl-PL"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0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IE" smtClean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50BE36-371B-49B7-A59A-F2D00B33ECC4}" type="datetimeFigureOut">
              <a:rPr lang="pl-PL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2018-09-25</a:t>
            </a:fld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58F290-FA53-4987-8F4D-27F15086DA65}" type="slidenum">
              <a:rPr lang="pl-PL" altLang="pl-PL">
                <a:latin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9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ingthemodernworld.org.uk/everyday_life/img/IM.0695_zp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hyperlink" Target="http://en.wikipedia.org/wiki/Image:Wilfred-Owen.jpg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ie/url?sa=i&amp;rct=j&amp;q=&amp;esrc=s&amp;frm=1&amp;source=images&amp;cd=&amp;cad=rja&amp;uact=8&amp;ved=2ahUKEwjrxpnd2tXdAhWkB8AKHZRXDYMQjRx6BAgBEAU&amp;url=https%3A%2F%2Fwww.britannica.com%2Fscience%2Fmacrophage&amp;psig=AOvVaw2r_-cwd9l6M7dpCufONJiY&amp;ust=153794946510295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e/url?sa=i&amp;rct=j&amp;q=&amp;esrc=s&amp;frm=1&amp;source=images&amp;cd=&amp;cad=rja&amp;uact=8&amp;ved=2ahUKEwjE9ebL3sbdAhXLX8AKHWhXACwQjRx6BAgBEAU&amp;url=https://www.researchgate.net/figure/Schematic-of-the-airways-with-ASL-layer-and-mucociliary-escalator_fig1_224831037&amp;psig=AOvVaw3z27r4LWx2qd3Cs4CySCsr&amp;ust=1537434990121754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IE" dirty="0" smtClean="0"/>
              <a:t>Occupational Diseases in Quarries and Mines in Ireland</a:t>
            </a:r>
            <a:endParaRPr lang="en-I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844675"/>
            <a:ext cx="6400800" cy="1752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IE" dirty="0"/>
              <a:t>Dr Tom Donnelly</a:t>
            </a:r>
          </a:p>
        </p:txBody>
      </p:sp>
      <p:pic>
        <p:nvPicPr>
          <p:cNvPr id="21508" name="Picture 5" descr="Ber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429000"/>
            <a:ext cx="3505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ea typeface="+mj-ea"/>
                <a:cs typeface="+mj-cs"/>
              </a:rPr>
              <a:t>Lung Reaction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488" y="1377360"/>
            <a:ext cx="6994525" cy="4525963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Highly water soluble substances </a:t>
            </a:r>
            <a:r>
              <a:rPr lang="en-IE" sz="2800" dirty="0" smtClean="0">
                <a:ea typeface="+mn-ea"/>
                <a:cs typeface="+mn-cs"/>
              </a:rPr>
              <a:t>affect </a:t>
            </a:r>
            <a:r>
              <a:rPr lang="en-IE" sz="2800" dirty="0">
                <a:ea typeface="+mn-ea"/>
                <a:cs typeface="+mn-cs"/>
              </a:rPr>
              <a:t>upper airways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Inflammatory response </a:t>
            </a:r>
            <a:r>
              <a:rPr lang="en-IE" sz="2800" dirty="0" err="1">
                <a:ea typeface="+mn-ea"/>
                <a:cs typeface="+mn-cs"/>
              </a:rPr>
              <a:t>eg</a:t>
            </a:r>
            <a:r>
              <a:rPr lang="en-IE" sz="2800" dirty="0">
                <a:ea typeface="+mn-ea"/>
                <a:cs typeface="+mn-cs"/>
              </a:rPr>
              <a:t> bronchitis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Allergic – asthma and rhinitis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Fibrotic – scarring, silica or spores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Neoplastic – cancer of nasal </a:t>
            </a:r>
            <a:r>
              <a:rPr lang="en-IE" sz="2800" dirty="0" err="1" smtClean="0">
                <a:ea typeface="+mn-ea"/>
                <a:cs typeface="+mn-cs"/>
              </a:rPr>
              <a:t>cavity,pleura</a:t>
            </a:r>
            <a:endParaRPr lang="en-IE" sz="28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IE" sz="28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1200" dirty="0">
                <a:ea typeface="+mn-ea"/>
                <a:cs typeface="+mn-cs"/>
              </a:rPr>
              <a:t>                 Wilfred Owen (Dulce et Decorum </a:t>
            </a:r>
            <a:r>
              <a:rPr lang="en-IE" sz="1200" dirty="0" err="1">
                <a:ea typeface="+mn-ea"/>
                <a:cs typeface="+mn-cs"/>
              </a:rPr>
              <a:t>est</a:t>
            </a:r>
            <a:r>
              <a:rPr lang="en-IE" sz="1200" dirty="0">
                <a:ea typeface="+mn-ea"/>
                <a:cs typeface="+mn-cs"/>
              </a:rPr>
              <a:t>) – Chlorine attack 1917</a:t>
            </a:r>
          </a:p>
        </p:txBody>
      </p:sp>
      <p:pic>
        <p:nvPicPr>
          <p:cNvPr id="29700" name="Picture 7" descr="horsegasmask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l="-31507" r="-31507"/>
          <a:stretch>
            <a:fillRect/>
          </a:stretch>
        </p:blipFill>
        <p:spPr bwMode="auto">
          <a:xfrm>
            <a:off x="5889625" y="4672012"/>
            <a:ext cx="4038600" cy="2185988"/>
          </a:xfrm>
          <a:noFill/>
        </p:spPr>
      </p:pic>
      <p:pic>
        <p:nvPicPr>
          <p:cNvPr id="29701" name="Picture 14" descr="I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8300" y="0"/>
            <a:ext cx="2425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6" descr=" ">
            <a:hlinkClick r:id="rId5" tooltip=" 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1476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3988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>
                <a:ea typeface="+mj-ea"/>
                <a:cs typeface="+mj-cs"/>
              </a:rPr>
              <a:t>Medical Classification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63" y="929640"/>
            <a:ext cx="7499350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Obstructive disorders – Partial blockage of the air passages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Restrictive disorders – change the nature of the lung substance (fibrosis) or chest wall (pleura)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 dirty="0">
                <a:ea typeface="+mn-ea"/>
                <a:cs typeface="+mn-cs"/>
              </a:rPr>
              <a:t>Lung function testing </a:t>
            </a:r>
            <a:r>
              <a:rPr lang="en-IE" sz="2800" dirty="0" smtClean="0">
                <a:ea typeface="+mn-ea"/>
                <a:cs typeface="+mn-cs"/>
              </a:rPr>
              <a:t>by measuring </a:t>
            </a:r>
            <a:r>
              <a:rPr lang="en-IE" sz="2800" dirty="0">
                <a:ea typeface="+mn-ea"/>
                <a:cs typeface="+mn-cs"/>
              </a:rPr>
              <a:t>amount of </a:t>
            </a:r>
            <a:r>
              <a:rPr lang="en-IE" sz="2800" dirty="0" smtClean="0">
                <a:ea typeface="+mn-ea"/>
                <a:cs typeface="+mn-cs"/>
              </a:rPr>
              <a:t>air/given </a:t>
            </a:r>
            <a:r>
              <a:rPr lang="en-IE" sz="2800" dirty="0">
                <a:ea typeface="+mn-ea"/>
                <a:cs typeface="+mn-cs"/>
              </a:rPr>
              <a:t>time helps                            differentiate the two types</a:t>
            </a:r>
          </a:p>
        </p:txBody>
      </p:sp>
      <p:pic>
        <p:nvPicPr>
          <p:cNvPr id="30724" name="Picture 5" descr="pf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-24712" b="-24712"/>
          <a:stretch>
            <a:fillRect/>
          </a:stretch>
        </p:blipFill>
        <p:spPr bwMode="auto">
          <a:xfrm>
            <a:off x="5105400" y="3019697"/>
            <a:ext cx="4038600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1462088" y="260350"/>
            <a:ext cx="7028769" cy="645341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en-IE" altLang="pl-PL" sz="2800" b="1" dirty="0" smtClean="0">
                <a:solidFill>
                  <a:srgbClr val="002060"/>
                </a:solidFill>
              </a:rPr>
              <a:t>Types of Occupational Lung Fibrosis</a:t>
            </a:r>
            <a:endParaRPr lang="pl-PL" altLang="pl-PL" sz="2800" b="1" dirty="0" smtClean="0">
              <a:solidFill>
                <a:srgbClr val="002060"/>
              </a:solidFill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1692275" y="2420938"/>
            <a:ext cx="6911975" cy="4103687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Sillicosis</a:t>
            </a:r>
            <a:endParaRPr lang="pl-PL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Coal-worker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pneumoconiosis</a:t>
            </a:r>
            <a:r>
              <a:rPr lang="pl-PL" sz="2400" dirty="0" smtClean="0">
                <a:solidFill>
                  <a:schemeClr val="tx1"/>
                </a:solidFill>
              </a:rPr>
              <a:t> (CWP)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Pneumoconiosis</a:t>
            </a:r>
            <a:r>
              <a:rPr lang="pl-PL" sz="2400" dirty="0" smtClean="0">
                <a:solidFill>
                  <a:schemeClr val="tx1"/>
                </a:solidFill>
              </a:rPr>
              <a:t> - </a:t>
            </a:r>
            <a:r>
              <a:rPr lang="pl-PL" sz="2400" dirty="0" err="1" smtClean="0">
                <a:solidFill>
                  <a:schemeClr val="tx1"/>
                </a:solidFill>
              </a:rPr>
              <a:t>tuberculosis</a:t>
            </a:r>
            <a:endParaRPr lang="pl-PL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Welders</a:t>
            </a:r>
            <a:r>
              <a:rPr lang="pl-PL" sz="2400" dirty="0" smtClean="0">
                <a:solidFill>
                  <a:schemeClr val="tx1"/>
                </a:solidFill>
              </a:rPr>
              <a:t>’ </a:t>
            </a:r>
            <a:r>
              <a:rPr lang="pl-PL" sz="2400" dirty="0" err="1" smtClean="0">
                <a:solidFill>
                  <a:schemeClr val="tx1"/>
                </a:solidFill>
              </a:rPr>
              <a:t>pneumoconiosis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Asbestosis</a:t>
            </a:r>
            <a:endParaRPr lang="pl-PL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Talcosis</a:t>
            </a:r>
            <a:endParaRPr lang="pl-PL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Graphitosis</a:t>
            </a:r>
            <a:endParaRPr lang="pl-PL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sz="2400" dirty="0" err="1" smtClean="0">
                <a:solidFill>
                  <a:schemeClr val="tx1"/>
                </a:solidFill>
              </a:rPr>
              <a:t>Pneumoconioses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caused</a:t>
            </a:r>
            <a:r>
              <a:rPr lang="pl-PL" sz="2400" dirty="0" smtClean="0">
                <a:solidFill>
                  <a:schemeClr val="tx1"/>
                </a:solidFill>
              </a:rPr>
              <a:t> by a metal </a:t>
            </a:r>
            <a:r>
              <a:rPr lang="pl-PL" sz="2400" dirty="0" err="1" smtClean="0">
                <a:solidFill>
                  <a:schemeClr val="tx1"/>
                </a:solidFill>
              </a:rPr>
              <a:t>dusts</a:t>
            </a:r>
            <a:endParaRPr lang="pl-PL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Silicosis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82879" y="1717766"/>
            <a:ext cx="8891451" cy="504879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Silica 2nd most common element in Earths Crust (after oxygen)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If &lt; 10 um (microns) in diameter it will reach Alveoli of lungs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It inactivates Macrophages which are lungs last line of defense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Exposure to Silica and development of Silicosis is associated with high levels of TB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Granite, Sandstone and Slate and Sand (not black lough </a:t>
            </a:r>
            <a:r>
              <a:rPr lang="en-US" dirty="0" err="1"/>
              <a:t>N</a:t>
            </a:r>
            <a:r>
              <a:rPr lang="en-US" dirty="0" err="1" smtClean="0">
                <a:ea typeface="+mn-ea"/>
                <a:cs typeface="+mn-cs"/>
              </a:rPr>
              <a:t>eagh</a:t>
            </a:r>
            <a:r>
              <a:rPr lang="en-US" dirty="0" smtClean="0">
                <a:ea typeface="+mn-ea"/>
                <a:cs typeface="+mn-cs"/>
              </a:rPr>
              <a:t> sand) – main component of Flint and Glass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Crystalline (deadly) and Amorphous (benign)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Quartz is 2</a:t>
            </a:r>
            <a:r>
              <a:rPr lang="en-US" baseline="30000" dirty="0" smtClean="0">
                <a:ea typeface="+mn-ea"/>
                <a:cs typeface="+mn-cs"/>
              </a:rPr>
              <a:t>nd</a:t>
            </a:r>
            <a:r>
              <a:rPr lang="en-US" dirty="0" smtClean="0">
                <a:ea typeface="+mn-ea"/>
                <a:cs typeface="+mn-cs"/>
              </a:rPr>
              <a:t> commonest mineral in world (1</a:t>
            </a:r>
            <a:r>
              <a:rPr lang="en-US" baseline="30000" dirty="0" smtClean="0">
                <a:ea typeface="+mn-ea"/>
                <a:cs typeface="+mn-cs"/>
              </a:rPr>
              <a:t>st</a:t>
            </a:r>
            <a:r>
              <a:rPr lang="en-US" dirty="0" smtClean="0">
                <a:ea typeface="+mn-ea"/>
                <a:cs typeface="+mn-cs"/>
              </a:rPr>
              <a:t>=Feldspar)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894513" y="998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536" y="1"/>
            <a:ext cx="1663057" cy="1826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Silica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Asbestos is made from silica</a:t>
            </a:r>
          </a:p>
          <a:p>
            <a:r>
              <a:rPr lang="en-IE" dirty="0" smtClean="0"/>
              <a:t>It is a poor conductor of electricity but when Boron and other compounds added it is used in Computer Chips</a:t>
            </a:r>
          </a:p>
          <a:p>
            <a:r>
              <a:rPr lang="en-IE" dirty="0" smtClean="0"/>
              <a:t>Spines of nettles are made of </a:t>
            </a:r>
            <a:r>
              <a:rPr lang="en-IE" dirty="0" smtClean="0"/>
              <a:t>silica</a:t>
            </a:r>
          </a:p>
          <a:p>
            <a:r>
              <a:rPr lang="en-IE" dirty="0" smtClean="0"/>
              <a:t>Macrophages try to </a:t>
            </a:r>
            <a:r>
              <a:rPr lang="en-IE" smtClean="0"/>
              <a:t>ingest it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2" descr="Image result for macrophage cel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1" y="4053841"/>
            <a:ext cx="4206240" cy="280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18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Silicosis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82879" y="1717766"/>
            <a:ext cx="8891451" cy="5048794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OELV for respirable crystalline silica is 0.1mg/m3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Chronic Silicosis &gt; 10 </a:t>
            </a:r>
            <a:r>
              <a:rPr lang="en-US" dirty="0" err="1" smtClean="0">
                <a:ea typeface="+mn-ea"/>
                <a:cs typeface="+mn-cs"/>
              </a:rPr>
              <a:t>yrs</a:t>
            </a:r>
            <a:r>
              <a:rPr lang="en-US" dirty="0" smtClean="0">
                <a:ea typeface="+mn-ea"/>
                <a:cs typeface="+mn-cs"/>
              </a:rPr>
              <a:t> exposure to low levels of silica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Accelerated Silicosis – 5-10 years exposure to high levels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Acute Silicosis  - Few weeks up to 5 </a:t>
            </a:r>
            <a:r>
              <a:rPr lang="en-US" dirty="0" err="1" smtClean="0"/>
              <a:t>yrs</a:t>
            </a:r>
            <a:r>
              <a:rPr lang="en-US" dirty="0" smtClean="0"/>
              <a:t> to develop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FFP3 particulate filter mask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Substituting Crystalline Silica                                                                  with alternative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Dust suppression by damping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Dust extraction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6894513" y="99853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3890025"/>
            <a:ext cx="3962400" cy="296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ea typeface="+mj-ea"/>
                <a:cs typeface="+mj-cs"/>
              </a:rPr>
              <a:t>Symptoms &amp; Signs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4716463" cy="4525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Symptoms = Complaints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Cough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 smtClean="0">
                <a:ea typeface="+mn-ea"/>
                <a:cs typeface="+mn-cs"/>
              </a:rPr>
              <a:t>Shortness of Breath</a:t>
            </a:r>
            <a:endParaRPr lang="en-IE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Wheeze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Chest Pain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 smtClean="0">
                <a:ea typeface="+mn-ea"/>
                <a:cs typeface="+mn-cs"/>
              </a:rPr>
              <a:t>Weight </a:t>
            </a:r>
            <a:r>
              <a:rPr lang="en-IE" dirty="0">
                <a:ea typeface="+mn-ea"/>
                <a:cs typeface="+mn-cs"/>
              </a:rPr>
              <a:t>Loss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 err="1">
                <a:ea typeface="+mn-ea"/>
                <a:cs typeface="+mn-cs"/>
              </a:rPr>
              <a:t>Fatique</a:t>
            </a:r>
            <a:endParaRPr lang="en-IE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Blood in Spit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583113" y="1705656"/>
            <a:ext cx="4495800" cy="452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Signs=physical findings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Wheeze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Rapid Breathing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Cyanosis (Blue)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Finger Clubbing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Accessory muscles</a:t>
            </a:r>
          </a:p>
        </p:txBody>
      </p:sp>
      <p:pic>
        <p:nvPicPr>
          <p:cNvPr id="32773" name="Picture 8" descr="8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078288"/>
            <a:ext cx="349250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>
                <a:ea typeface="+mj-ea"/>
                <a:cs typeface="+mj-cs"/>
              </a:rPr>
              <a:t>Asthma</a:t>
            </a:r>
          </a:p>
        </p:txBody>
      </p:sp>
      <p:pic>
        <p:nvPicPr>
          <p:cNvPr id="33795" name="Picture 5" descr="lungs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838" y="0"/>
            <a:ext cx="5364162" cy="3352800"/>
          </a:xfrm>
          <a:noFill/>
        </p:spPr>
      </p:pic>
      <p:sp>
        <p:nvSpPr>
          <p:cNvPr id="28676" name="Rectangle 41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3429000"/>
            <a:ext cx="8229600" cy="3095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>
                <a:ea typeface="+mn-ea"/>
                <a:cs typeface="+mn-cs"/>
              </a:rPr>
              <a:t>Reversible Airways Obstruction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>
                <a:ea typeface="+mn-ea"/>
                <a:cs typeface="+mn-cs"/>
              </a:rPr>
              <a:t>Workplace Sensitiser &lt; 10um diameter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>
                <a:ea typeface="+mn-ea"/>
                <a:cs typeface="+mn-cs"/>
              </a:rPr>
              <a:t>Chemicals labelled R42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>
                <a:ea typeface="+mn-ea"/>
                <a:cs typeface="+mn-cs"/>
              </a:rPr>
              <a:t>Biological origin (foreign proteins and enzymes)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sz="2800">
                <a:ea typeface="+mn-ea"/>
                <a:cs typeface="+mn-cs"/>
              </a:rPr>
              <a:t>Prevent exposure (2ary antiinflmmatory , broncho dilators)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IE" sz="2800">
              <a:ea typeface="+mn-ea"/>
              <a:cs typeface="+mn-cs"/>
            </a:endParaRPr>
          </a:p>
        </p:txBody>
      </p:sp>
      <p:sp>
        <p:nvSpPr>
          <p:cNvPr id="33797" name="AutoShape 33"/>
          <p:cNvSpPr>
            <a:spLocks noChangeArrowheads="1"/>
          </p:cNvSpPr>
          <p:nvPr/>
        </p:nvSpPr>
        <p:spPr bwMode="auto">
          <a:xfrm rot="10800000">
            <a:off x="250825" y="1268413"/>
            <a:ext cx="914400" cy="1230312"/>
          </a:xfrm>
          <a:prstGeom prst="can">
            <a:avLst>
              <a:gd name="adj" fmla="val 336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3798" name="AutoShape 34"/>
          <p:cNvSpPr>
            <a:spLocks noChangeArrowheads="1"/>
          </p:cNvSpPr>
          <p:nvPr/>
        </p:nvSpPr>
        <p:spPr bwMode="auto">
          <a:xfrm rot="10800000">
            <a:off x="2411413" y="1484313"/>
            <a:ext cx="482600" cy="936625"/>
          </a:xfrm>
          <a:prstGeom prst="can">
            <a:avLst>
              <a:gd name="adj" fmla="val 485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AutoShape 35"/>
          <p:cNvSpPr>
            <a:spLocks noChangeArrowheads="1"/>
          </p:cNvSpPr>
          <p:nvPr/>
        </p:nvSpPr>
        <p:spPr bwMode="auto">
          <a:xfrm>
            <a:off x="1619250" y="1700213"/>
            <a:ext cx="649288" cy="360362"/>
          </a:xfrm>
          <a:prstGeom prst="rightArrow">
            <a:avLst>
              <a:gd name="adj1" fmla="val 50000"/>
              <a:gd name="adj2" fmla="val 45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Text Box 37"/>
          <p:cNvSpPr txBox="1">
            <a:spLocks noChangeArrowheads="1"/>
          </p:cNvSpPr>
          <p:nvPr/>
        </p:nvSpPr>
        <p:spPr bwMode="auto">
          <a:xfrm>
            <a:off x="250825" y="27082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/>
              <a:t>4cm2</a:t>
            </a:r>
          </a:p>
        </p:txBody>
      </p:sp>
      <p:sp>
        <p:nvSpPr>
          <p:cNvPr id="33801" name="Text Box 38"/>
          <p:cNvSpPr txBox="1">
            <a:spLocks noChangeArrowheads="1"/>
          </p:cNvSpPr>
          <p:nvPr/>
        </p:nvSpPr>
        <p:spPr bwMode="auto">
          <a:xfrm>
            <a:off x="2268538" y="263683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/>
              <a:t>1cm2</a:t>
            </a:r>
          </a:p>
        </p:txBody>
      </p:sp>
      <p:sp>
        <p:nvSpPr>
          <p:cNvPr id="33802" name="Text Box 39"/>
          <p:cNvSpPr txBox="1">
            <a:spLocks noChangeArrowheads="1"/>
          </p:cNvSpPr>
          <p:nvPr/>
        </p:nvSpPr>
        <p:spPr bwMode="auto">
          <a:xfrm>
            <a:off x="1187450" y="1196975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IE"/>
              <a:t>PyeRadius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Symptoms of exposure  to respiratory sensitisers</a:t>
            </a:r>
            <a:br>
              <a:rPr lang="en-US" dirty="0" smtClean="0">
                <a:ea typeface="+mj-ea"/>
                <a:cs typeface="+mj-cs"/>
              </a:rPr>
            </a:b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Asthma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Coughing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 wheezing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chest tightness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Rhinitis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conjunctivitis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Immediate or late symptoms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Continued exposure once </a:t>
            </a:r>
            <a:r>
              <a:rPr lang="en-US" dirty="0" err="1" smtClean="0">
                <a:ea typeface="+mn-ea"/>
                <a:cs typeface="+mn-cs"/>
              </a:rPr>
              <a:t>sentised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permenant</a:t>
            </a:r>
            <a:r>
              <a:rPr lang="en-US" dirty="0" smtClean="0">
                <a:ea typeface="+mn-ea"/>
                <a:cs typeface="+mn-cs"/>
              </a:rPr>
              <a:t> lung damage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 substitution……..Control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Risk assessment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Health surveillance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ea typeface="+mj-ea"/>
                <a:cs typeface="+mj-cs"/>
              </a:rPr>
              <a:t>Occupational Asthma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88331"/>
            <a:ext cx="3394075" cy="444772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Isocyanates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Floor/grain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Solder flux – pine rosin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Resins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Lab animals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Wood dust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Plants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Welding fumes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Glutaraldehyde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Fish Protein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868965" y="1888331"/>
            <a:ext cx="3448322" cy="431886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Car painter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Bakers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Electronics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Boat manufacture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Research students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Joiners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Florists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Welders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Nurses</a:t>
            </a:r>
          </a:p>
          <a:p>
            <a:pPr eaLnBrk="1" hangingPunct="1">
              <a:defRPr/>
            </a:pPr>
            <a:r>
              <a:rPr lang="en-IE" dirty="0">
                <a:effectLst>
                  <a:outerShdw blurRad="38100" dist="38100" dir="2700000" algn="tl">
                    <a:srgbClr val="0064E2"/>
                  </a:outerShdw>
                </a:effectLst>
              </a:rPr>
              <a:t>Prawns</a:t>
            </a:r>
          </a:p>
        </p:txBody>
      </p:sp>
      <p:pic>
        <p:nvPicPr>
          <p:cNvPr id="36869" name="Picture 7" descr="fac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4005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1" descr="Abbildung: Auswirkungen einer Mehlstaubexplosion in einem Mühlenbetri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836613"/>
            <a:ext cx="284321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Learning objectives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Historical Occupational Disease from Quarrying and Mines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Understand How Lungs Work.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What is crystalline Silica and its adverse effects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Control Measures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/>
              <a:t>Other Issues in Quarries related to the</a:t>
            </a:r>
            <a:r>
              <a:rPr lang="en-US" dirty="0" smtClean="0">
                <a:ea typeface="+mn-ea"/>
                <a:cs typeface="+mn-cs"/>
              </a:rPr>
              <a:t> lungs.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ea typeface="+mj-ea"/>
                <a:cs typeface="+mj-cs"/>
              </a:rPr>
              <a:t>Occupational Asthma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Recurrent Wheeze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Cough – esp night time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Shortness of breath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Chest tightness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Test – pulmonary function measures rate of flow (indirect measure of diameter)</a:t>
            </a:r>
          </a:p>
        </p:txBody>
      </p:sp>
      <p:pic>
        <p:nvPicPr>
          <p:cNvPr id="39940" name="Picture 5" descr="spirola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9675" y="1125538"/>
            <a:ext cx="41243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Occupational asthma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Onset after starting job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Improvement at weekends/holidays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Exacerbations with heavy exposure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Presence of recognized asthma inducer in the workplace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US" dirty="0" smtClean="0">
                <a:ea typeface="+mn-ea"/>
                <a:cs typeface="+mn-cs"/>
              </a:rPr>
              <a:t>Suspision that undue number of other workers affected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Historical Cases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841862"/>
            <a:ext cx="8229600" cy="3962400"/>
          </a:xfrm>
        </p:spPr>
        <p:txBody>
          <a:bodyPr/>
          <a:lstStyle/>
          <a:p>
            <a:r>
              <a:rPr lang="en-IE" dirty="0" smtClean="0"/>
              <a:t>Withdrawal off Nitrates and Angina: Wet dynamite (TNT) in contact with skin, angina when on holidays</a:t>
            </a:r>
          </a:p>
          <a:p>
            <a:r>
              <a:rPr lang="en-IE" dirty="0" smtClean="0"/>
              <a:t>Crow (Tapping) Bar Blasted out of Dynamite hole with resultant head injury and change of character (Frontal Lobe), Phineas Gage 25 </a:t>
            </a:r>
            <a:r>
              <a:rPr lang="en-IE" dirty="0" err="1" smtClean="0"/>
              <a:t>yrs</a:t>
            </a:r>
            <a:r>
              <a:rPr lang="en-IE" dirty="0" smtClean="0"/>
              <a:t> old in 1848,                                                                         railway construction worker with                                                        resultant change of character,                                                        he eventually died from epilepsy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2" y="3951514"/>
            <a:ext cx="3614057" cy="28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4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ea typeface="+mj-ea"/>
                <a:cs typeface="+mj-cs"/>
              </a:rPr>
              <a:t>Anatomy of the Lungs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Medulla controls diaphragm- CO2 drive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Pharynx is common junction (Aspiration)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Tongue attached to Jaw Bone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Surface Area 120M</a:t>
            </a:r>
            <a:r>
              <a:rPr lang="en-IE" sz="1200">
                <a:ea typeface="+mn-ea"/>
                <a:cs typeface="+mn-cs"/>
              </a:rPr>
              <a:t>2</a:t>
            </a:r>
            <a:r>
              <a:rPr lang="en-IE" sz="3600">
                <a:ea typeface="+mn-ea"/>
                <a:cs typeface="+mn-cs"/>
              </a:rPr>
              <a:t> </a:t>
            </a:r>
            <a:r>
              <a:rPr lang="en-IE">
                <a:ea typeface="+mn-ea"/>
                <a:cs typeface="+mn-cs"/>
              </a:rPr>
              <a:t>(Tennis Court)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C02 out, O2 in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Site of disease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Route of entry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5 Lobes(3R,2L)</a:t>
            </a:r>
          </a:p>
        </p:txBody>
      </p:sp>
      <p:pic>
        <p:nvPicPr>
          <p:cNvPr id="25604" name="Picture 5" descr="Lun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4095750"/>
            <a:ext cx="4848225" cy="2762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3" y="269875"/>
            <a:ext cx="82296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dirty="0">
                <a:ea typeface="+mj-ea"/>
                <a:cs typeface="+mj-cs"/>
              </a:rPr>
              <a:t>Natural Protection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229600" cy="5445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Hairs, turbinates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Humidication &amp; filtration,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Smell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Narrow nostrils, large nasal cavity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90 degree bend of nasopharynx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>
                <a:ea typeface="+mn-ea"/>
                <a:cs typeface="+mn-cs"/>
              </a:rPr>
              <a:t>Wet mucous &amp; tonsils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 smtClean="0">
                <a:ea typeface="+mn-ea"/>
                <a:cs typeface="+mn-cs"/>
              </a:rPr>
              <a:t>Reflexes </a:t>
            </a:r>
            <a:r>
              <a:rPr lang="en-IE" dirty="0">
                <a:ea typeface="+mn-ea"/>
                <a:cs typeface="+mn-cs"/>
              </a:rPr>
              <a:t>– cough,sneeze,gag, swallow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 dirty="0" smtClean="0">
                <a:ea typeface="+mn-ea"/>
                <a:cs typeface="+mn-cs"/>
              </a:rPr>
              <a:t>Macrophages – White Blood cells and find an eat bacteria</a:t>
            </a:r>
          </a:p>
          <a:p>
            <a:pPr>
              <a:defRPr/>
            </a:pPr>
            <a:r>
              <a:rPr lang="en-US" dirty="0" err="1"/>
              <a:t>Cilary</a:t>
            </a:r>
            <a:r>
              <a:rPr lang="en-US" dirty="0"/>
              <a:t> hairs down to bronchioles(escalator)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endParaRPr lang="en-IE" dirty="0">
              <a:ea typeface="+mn-ea"/>
              <a:cs typeface="+mn-cs"/>
            </a:endParaRPr>
          </a:p>
        </p:txBody>
      </p:sp>
      <p:pic>
        <p:nvPicPr>
          <p:cNvPr id="27652" name="Picture 5" descr="osaan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0"/>
            <a:ext cx="3995737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ciliary escalato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766" y="2917824"/>
            <a:ext cx="3495234" cy="24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1476375" y="404813"/>
            <a:ext cx="7445375" cy="100806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pl-PL" altLang="pl-PL" sz="2800" b="1" smtClean="0">
                <a:solidFill>
                  <a:srgbClr val="002060"/>
                </a:solidFill>
              </a:rPr>
              <a:t>Definition and types of dust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1692275" y="1989138"/>
            <a:ext cx="6911975" cy="4103687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 smtClean="0">
                <a:solidFill>
                  <a:schemeClr val="tx1"/>
                </a:solidFill>
              </a:rPr>
              <a:t>D</a:t>
            </a:r>
            <a:r>
              <a:rPr lang="en-US" sz="2200" dirty="0" err="1" smtClean="0">
                <a:solidFill>
                  <a:schemeClr val="tx1"/>
                </a:solidFill>
              </a:rPr>
              <a:t>usts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are solid particles, ranging in size from below 1 µm up to at least 100 µm, which may be or become airborne, depending on their </a:t>
            </a:r>
            <a:r>
              <a:rPr lang="en-US" sz="2200" dirty="0" err="1" smtClean="0">
                <a:solidFill>
                  <a:schemeClr val="tx1"/>
                </a:solidFill>
              </a:rPr>
              <a:t>orig</a:t>
            </a:r>
            <a:r>
              <a:rPr lang="pl-PL" sz="2200" dirty="0" smtClean="0">
                <a:solidFill>
                  <a:schemeClr val="tx1"/>
                </a:solidFill>
              </a:rPr>
              <a:t>in, </a:t>
            </a:r>
            <a:r>
              <a:rPr lang="en-US" sz="2200" dirty="0">
                <a:solidFill>
                  <a:schemeClr val="tx1"/>
                </a:solidFill>
              </a:rPr>
              <a:t>physical characteristics and ambient </a:t>
            </a:r>
            <a:r>
              <a:rPr lang="en-US" sz="2200" dirty="0" err="1" smtClean="0">
                <a:solidFill>
                  <a:schemeClr val="tx1"/>
                </a:solidFill>
              </a:rPr>
              <a:t>conditio</a:t>
            </a:r>
            <a:r>
              <a:rPr lang="pl-PL" sz="2200" dirty="0" err="1" smtClean="0">
                <a:solidFill>
                  <a:schemeClr val="tx1"/>
                </a:solidFill>
              </a:rPr>
              <a:t>ns</a:t>
            </a:r>
            <a:r>
              <a:rPr lang="pl-PL" sz="2200" dirty="0" smtClean="0">
                <a:solidFill>
                  <a:schemeClr val="tx1"/>
                </a:solidFill>
              </a:rPr>
              <a:t> (WHO </a:t>
            </a:r>
            <a:r>
              <a:rPr lang="pl-PL" sz="2200" dirty="0" err="1" smtClean="0">
                <a:solidFill>
                  <a:schemeClr val="tx1"/>
                </a:solidFill>
              </a:rPr>
              <a:t>definition</a:t>
            </a:r>
            <a:r>
              <a:rPr lang="pl-PL" sz="2200" dirty="0" smtClean="0">
                <a:solidFill>
                  <a:schemeClr val="tx1"/>
                </a:solidFill>
              </a:rPr>
              <a:t>),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Industrial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dusts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have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different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biological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effect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depending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on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their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physico-chemical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characteristics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size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of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particles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and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conditions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of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exposure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,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Absorption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and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deposition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of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dust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in the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human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dirways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depend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on the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diameter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of the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particle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level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of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fragmentation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of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particles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and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minute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ventilation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,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According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to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biological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effect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dusts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are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divided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into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irritant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allergic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,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carcinogenic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 and </a:t>
            </a:r>
            <a:r>
              <a:rPr lang="pl-PL" sz="2200" dirty="0" err="1" smtClean="0">
                <a:solidFill>
                  <a:schemeClr val="tx1">
                    <a:lumMod val="65000"/>
                  </a:schemeClr>
                </a:solidFill>
              </a:rPr>
              <a:t>fibrous</a:t>
            </a:r>
            <a:r>
              <a:rPr lang="pl-PL" sz="2200" dirty="0" smtClean="0">
                <a:solidFill>
                  <a:schemeClr val="tx1">
                    <a:lumMod val="65000"/>
                  </a:schemeClr>
                </a:solidFill>
              </a:rPr>
              <a:t>.</a:t>
            </a:r>
            <a:r>
              <a:rPr lang="pl-PL" sz="2200" i="1" dirty="0" smtClean="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pl-PL" sz="2000" i="1" dirty="0" smtClean="0">
                <a:solidFill>
                  <a:srgbClr val="000000"/>
                </a:solidFill>
                <a:latin typeface="Times New Roman" pitchFamily="18" charset="0"/>
              </a:rPr>
              <a:t>					</a:t>
            </a:r>
            <a:r>
              <a:rPr lang="pl-PL" sz="1600" i="1" dirty="0" smtClean="0">
                <a:solidFill>
                  <a:srgbClr val="000000"/>
                </a:solidFill>
                <a:latin typeface="Times New Roman" pitchFamily="18" charset="0"/>
              </a:rPr>
              <a:t>		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l-PL" sz="1600" b="1" i="1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pl-PL" sz="1600" b="1" i="1" dirty="0" smtClean="0">
                <a:solidFill>
                  <a:srgbClr val="000000"/>
                </a:solidFill>
                <a:latin typeface="Times New Roman" pitchFamily="18" charset="0"/>
              </a:rPr>
              <a:t>									</a:t>
            </a:r>
            <a:endParaRPr lang="pl-PL" sz="16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9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1462088" y="260350"/>
            <a:ext cx="7372350" cy="151288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pl-PL" altLang="pl-PL" sz="2800" b="1" smtClean="0">
                <a:solidFill>
                  <a:srgbClr val="002060"/>
                </a:solidFill>
              </a:rPr>
              <a:t>Types of pneumoconioses according to pathological changes in the lungs</a:t>
            </a:r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1989138"/>
            <a:ext cx="7740650" cy="4608512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pl-PL" b="1" dirty="0" err="1" smtClean="0">
                <a:solidFill>
                  <a:schemeClr val="tx1"/>
                </a:solidFill>
              </a:rPr>
              <a:t>Collagen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pneumoconioses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may</a:t>
            </a:r>
            <a:r>
              <a:rPr lang="pl-PL" b="1" dirty="0" smtClean="0">
                <a:solidFill>
                  <a:schemeClr val="tx1"/>
                </a:solidFill>
              </a:rPr>
              <a:t> be </a:t>
            </a:r>
            <a:r>
              <a:rPr lang="pl-PL" b="1" dirty="0" err="1" smtClean="0">
                <a:solidFill>
                  <a:schemeClr val="tx1"/>
                </a:solidFill>
              </a:rPr>
              <a:t>caused</a:t>
            </a:r>
            <a:r>
              <a:rPr lang="pl-PL" b="1" dirty="0" smtClean="0">
                <a:solidFill>
                  <a:schemeClr val="tx1"/>
                </a:solidFill>
              </a:rPr>
              <a:t> by </a:t>
            </a:r>
            <a:r>
              <a:rPr lang="pl-PL" b="1" dirty="0" err="1" smtClean="0">
                <a:solidFill>
                  <a:schemeClr val="tx1"/>
                </a:solidFill>
              </a:rPr>
              <a:t>an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exposure</a:t>
            </a:r>
            <a:r>
              <a:rPr lang="pl-PL" b="1" dirty="0" smtClean="0">
                <a:solidFill>
                  <a:schemeClr val="tx1"/>
                </a:solidFill>
              </a:rPr>
              <a:t> to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pl-PL" b="1" dirty="0" err="1" smtClean="0">
                <a:solidFill>
                  <a:schemeClr val="tx1"/>
                </a:solidFill>
              </a:rPr>
              <a:t>fibrinogenic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dusts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or</a:t>
            </a:r>
            <a:r>
              <a:rPr lang="pl-PL" b="1" dirty="0" smtClean="0">
                <a:solidFill>
                  <a:schemeClr val="tx1"/>
                </a:solidFill>
              </a:rPr>
              <a:t> by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</a:rPr>
              <a:t>an altered tissue response to a </a:t>
            </a:r>
            <a:r>
              <a:rPr lang="en-US" b="1" dirty="0" smtClean="0">
                <a:solidFill>
                  <a:schemeClr val="tx1"/>
                </a:solidFill>
              </a:rPr>
              <a:t>non</a:t>
            </a:r>
            <a:endParaRPr lang="pl-PL" b="1" dirty="0" smtClean="0">
              <a:solidFill>
                <a:schemeClr val="tx1"/>
              </a:solidFill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fibrogenic</a:t>
            </a:r>
            <a:r>
              <a:rPr lang="en-US" b="1" dirty="0" smtClean="0">
                <a:solidFill>
                  <a:schemeClr val="tx1"/>
                </a:solidFill>
              </a:rPr>
              <a:t> dust</a:t>
            </a:r>
            <a:r>
              <a:rPr lang="pl-PL" b="1" dirty="0" smtClean="0">
                <a:solidFill>
                  <a:schemeClr val="tx1"/>
                </a:solidFill>
              </a:rPr>
              <a:t> (</a:t>
            </a:r>
            <a:r>
              <a:rPr lang="pl-PL" b="1" dirty="0" err="1" smtClean="0">
                <a:solidFill>
                  <a:schemeClr val="tx1"/>
                </a:solidFill>
              </a:rPr>
              <a:t>sillicosis</a:t>
            </a:r>
            <a:r>
              <a:rPr lang="pl-PL" b="1" dirty="0" smtClean="0">
                <a:solidFill>
                  <a:schemeClr val="tx1"/>
                </a:solidFill>
              </a:rPr>
              <a:t>, </a:t>
            </a:r>
            <a:r>
              <a:rPr lang="pl-PL" b="1" dirty="0" err="1" smtClean="0">
                <a:solidFill>
                  <a:schemeClr val="tx1"/>
                </a:solidFill>
              </a:rPr>
              <a:t>asbestosis</a:t>
            </a:r>
            <a:r>
              <a:rPr lang="pl-PL" b="1" dirty="0" smtClean="0">
                <a:solidFill>
                  <a:schemeClr val="tx1"/>
                </a:solidFill>
              </a:rPr>
              <a:t>)::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permanent alteration or destruction of alveolar </a:t>
            </a:r>
            <a:r>
              <a:rPr lang="en-US" sz="1400" dirty="0" smtClean="0"/>
              <a:t>architecture</a:t>
            </a:r>
            <a:r>
              <a:rPr lang="pl-PL" sz="1400" dirty="0" smtClean="0"/>
              <a:t>,</a:t>
            </a:r>
            <a:endParaRPr lang="en-US" sz="1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collagenous stromal reaction of moderate to maximal degree,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permanent scarring of lung.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pl-PL" b="1" dirty="0" smtClean="0">
                <a:solidFill>
                  <a:schemeClr val="tx1"/>
                </a:solidFill>
              </a:rPr>
              <a:t>Non-</a:t>
            </a:r>
            <a:r>
              <a:rPr lang="pl-PL" b="1" dirty="0" err="1" smtClean="0">
                <a:solidFill>
                  <a:schemeClr val="tx1"/>
                </a:solidFill>
              </a:rPr>
              <a:t>collagen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pneumoconioses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may</a:t>
            </a:r>
            <a:r>
              <a:rPr lang="pl-PL" b="1" dirty="0" smtClean="0">
                <a:solidFill>
                  <a:schemeClr val="tx1"/>
                </a:solidFill>
              </a:rPr>
              <a:t> be </a:t>
            </a:r>
            <a:r>
              <a:rPr lang="pl-PL" b="1" dirty="0" err="1" smtClean="0">
                <a:solidFill>
                  <a:schemeClr val="tx1"/>
                </a:solidFill>
              </a:rPr>
              <a:t>caused</a:t>
            </a:r>
            <a:r>
              <a:rPr lang="pl-PL" b="1" dirty="0" smtClean="0">
                <a:solidFill>
                  <a:schemeClr val="tx1"/>
                </a:solidFill>
              </a:rPr>
              <a:t> by </a:t>
            </a:r>
            <a:r>
              <a:rPr lang="pl-PL" b="1" dirty="0" err="1" smtClean="0">
                <a:solidFill>
                  <a:schemeClr val="tx1"/>
                </a:solidFill>
              </a:rPr>
              <a:t>an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exposure</a:t>
            </a:r>
            <a:r>
              <a:rPr lang="pl-PL" b="1" dirty="0" smtClean="0">
                <a:solidFill>
                  <a:schemeClr val="tx1"/>
                </a:solidFill>
              </a:rPr>
              <a:t> to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pl-PL" b="1" dirty="0" smtClean="0">
                <a:solidFill>
                  <a:schemeClr val="tx1"/>
                </a:solidFill>
              </a:rPr>
              <a:t>non-</a:t>
            </a:r>
            <a:r>
              <a:rPr lang="pl-PL" b="1" dirty="0" err="1" smtClean="0">
                <a:solidFill>
                  <a:schemeClr val="tx1"/>
                </a:solidFill>
              </a:rPr>
              <a:t>fibrogenic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dusts</a:t>
            </a:r>
            <a:r>
              <a:rPr lang="pl-PL" b="1" dirty="0" smtClean="0">
                <a:solidFill>
                  <a:schemeClr val="tx1"/>
                </a:solidFill>
              </a:rPr>
              <a:t> (</a:t>
            </a:r>
            <a:r>
              <a:rPr lang="pl-PL" b="1" dirty="0" err="1" smtClean="0">
                <a:solidFill>
                  <a:schemeClr val="tx1"/>
                </a:solidFill>
              </a:rPr>
              <a:t>stannosis</a:t>
            </a:r>
            <a:r>
              <a:rPr lang="pl-PL" b="1" dirty="0" smtClean="0">
                <a:solidFill>
                  <a:schemeClr val="tx1"/>
                </a:solidFill>
              </a:rPr>
              <a:t>):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the alveolar architecture remains </a:t>
            </a:r>
            <a:r>
              <a:rPr lang="en-US" sz="1400" dirty="0" smtClean="0"/>
              <a:t>intact</a:t>
            </a:r>
            <a:r>
              <a:rPr lang="pl-PL" sz="1400" dirty="0" smtClean="0"/>
              <a:t>,</a:t>
            </a:r>
            <a:endParaRPr lang="en-US" sz="1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the stromal reaction is minimal and consists mainly of </a:t>
            </a:r>
            <a:r>
              <a:rPr lang="en-US" sz="1400" dirty="0" err="1"/>
              <a:t>reticulin</a:t>
            </a:r>
            <a:r>
              <a:rPr lang="en-US" sz="1400" dirty="0"/>
              <a:t> </a:t>
            </a:r>
            <a:r>
              <a:rPr lang="en-US" sz="1400" dirty="0" err="1" smtClean="0"/>
              <a:t>fibres</a:t>
            </a:r>
            <a:r>
              <a:rPr lang="pl-PL" sz="1400" dirty="0" smtClean="0"/>
              <a:t>,</a:t>
            </a:r>
            <a:endParaRPr lang="en-US" sz="14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1400" dirty="0"/>
              <a:t>the dust reaction is potentially reversible.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pl-PL" b="1" dirty="0" err="1" smtClean="0">
                <a:solidFill>
                  <a:schemeClr val="tx1"/>
                </a:solidFill>
              </a:rPr>
              <a:t>Pneumoconioses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caused</a:t>
            </a:r>
            <a:r>
              <a:rPr lang="pl-PL" b="1" dirty="0" smtClean="0">
                <a:solidFill>
                  <a:schemeClr val="tx1"/>
                </a:solidFill>
              </a:rPr>
              <a:t> by </a:t>
            </a:r>
            <a:r>
              <a:rPr lang="pl-PL" b="1" dirty="0" err="1" smtClean="0">
                <a:solidFill>
                  <a:schemeClr val="tx1"/>
                </a:solidFill>
              </a:rPr>
              <a:t>an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exposure</a:t>
            </a:r>
            <a:r>
              <a:rPr lang="pl-PL" b="1" dirty="0" smtClean="0">
                <a:solidFill>
                  <a:schemeClr val="tx1"/>
                </a:solidFill>
              </a:rPr>
              <a:t> to </a:t>
            </a:r>
            <a:r>
              <a:rPr lang="pl-PL" b="1" dirty="0" err="1" smtClean="0">
                <a:solidFill>
                  <a:schemeClr val="tx1"/>
                </a:solidFill>
              </a:rPr>
              <a:t>mixed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dust</a:t>
            </a:r>
            <a:r>
              <a:rPr lang="pl-PL" b="1" dirty="0" smtClean="0">
                <a:solidFill>
                  <a:schemeClr val="tx1"/>
                </a:solidFill>
              </a:rPr>
              <a:t> – </a:t>
            </a:r>
            <a:r>
              <a:rPr lang="pl-PL" b="1" dirty="0" err="1" smtClean="0">
                <a:solidFill>
                  <a:schemeClr val="tx1"/>
                </a:solidFill>
              </a:rPr>
              <a:t>coal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worker’s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  <a:r>
              <a:rPr lang="pl-PL" b="1" dirty="0" err="1" smtClean="0">
                <a:solidFill>
                  <a:schemeClr val="tx1"/>
                </a:solidFill>
              </a:rPr>
              <a:t>pneumoconiosis</a:t>
            </a:r>
            <a:r>
              <a:rPr lang="pl-PL" b="1" dirty="0" smtClean="0">
                <a:solidFill>
                  <a:schemeClr val="tx1"/>
                </a:solidFill>
              </a:rPr>
              <a:t> (CWP) =</a:t>
            </a:r>
            <a:r>
              <a:rPr lang="pl-PL" b="1" dirty="0" err="1" smtClean="0">
                <a:solidFill>
                  <a:schemeClr val="tx1"/>
                </a:solidFill>
              </a:rPr>
              <a:t>ant</a:t>
            </a:r>
            <a:r>
              <a:rPr lang="pl-PL" b="1" i="1" dirty="0" err="1" smtClean="0">
                <a:solidFill>
                  <a:schemeClr val="tx1"/>
                </a:solidFill>
              </a:rPr>
              <a:t>hracosis</a:t>
            </a:r>
            <a:r>
              <a:rPr lang="pl-PL" b="1" i="1" dirty="0" smtClean="0">
                <a:solidFill>
                  <a:schemeClr val="tx1"/>
                </a:solidFill>
              </a:rPr>
              <a:t>.</a:t>
            </a:r>
            <a:r>
              <a:rPr lang="pl-PL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4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eh-slide-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GB" sz="3600" smtClean="0"/>
          </a:p>
          <a:p>
            <a:pPr eaLnBrk="1" hangingPunct="1"/>
            <a:endParaRPr lang="en-US" sz="3600" smtClean="0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30238" y="1773238"/>
            <a:ext cx="85137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GB">
              <a:solidFill>
                <a:srgbClr val="500092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endParaRPr lang="en-GB">
              <a:solidFill>
                <a:srgbClr val="0000FF"/>
              </a:solidFill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GB" sz="2000">
                <a:solidFill>
                  <a:srgbClr val="3366FF"/>
                </a:solidFill>
                <a:latin typeface="Arial Unicode MS" pitchFamily="34" charset="-128"/>
              </a:rPr>
              <a:t>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86328" y="1773237"/>
          <a:ext cx="7294892" cy="3963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6047756" imgH="3286029" progId="Excel.Chart.8">
                  <p:embed/>
                </p:oleObj>
              </mc:Choice>
              <mc:Fallback>
                <p:oleObj r:id="rId5" imgW="6047756" imgH="328602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328" y="1773237"/>
                        <a:ext cx="7294892" cy="3963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0" y="1773238"/>
            <a:ext cx="127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 = 45</a:t>
            </a:r>
            <a:endParaRPr lang="en-IE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0825" y="0"/>
            <a:ext cx="8569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Occupational Lung Diseases In Ireland (ROI) 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O</a:t>
            </a:r>
            <a:r>
              <a:rPr lang="en-US" dirty="0" smtClean="0">
                <a:solidFill>
                  <a:schemeClr val="accent2"/>
                </a:solidFill>
              </a:rPr>
              <a:t>ccupational physicians’ reports (SWORD, 2007-2012)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74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>
                <a:ea typeface="+mj-ea"/>
                <a:cs typeface="+mj-cs"/>
              </a:rPr>
              <a:t>Site and Diseases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Airways – asthma and bronchitis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Lung substance (Parenchyma) – farmers lung, silicosis, asbestosis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Lining of Lung – mesothelioma (cancer)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Toxic inhalations – chlorine, carbon monoxide, hydrogen sulphide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"/>
              <a:defRPr/>
            </a:pPr>
            <a:r>
              <a:rPr lang="en-IE">
                <a:ea typeface="+mn-ea"/>
                <a:cs typeface="+mn-cs"/>
              </a:rPr>
              <a:t>Infections – TB, pneumonia</a:t>
            </a:r>
          </a:p>
        </p:txBody>
      </p:sp>
      <p:pic>
        <p:nvPicPr>
          <p:cNvPr id="28676" name="Picture 5" descr="lung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46038"/>
            <a:ext cx="1905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2_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12523</TotalTime>
  <Words>1010</Words>
  <Application>Microsoft Office PowerPoint</Application>
  <PresentationFormat>On-screen Show (4:3)</PresentationFormat>
  <Paragraphs>189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 Unicode MS</vt:lpstr>
      <vt:lpstr>ＭＳ Ｐゴシック</vt:lpstr>
      <vt:lpstr>Arial</vt:lpstr>
      <vt:lpstr>Calibri</vt:lpstr>
      <vt:lpstr>Century Gothic</vt:lpstr>
      <vt:lpstr>Corbel</vt:lpstr>
      <vt:lpstr>Times New Roman</vt:lpstr>
      <vt:lpstr>Wingdings</vt:lpstr>
      <vt:lpstr>Wingdings 3</vt:lpstr>
      <vt:lpstr>Focus</vt:lpstr>
      <vt:lpstr>Smuga</vt:lpstr>
      <vt:lpstr>1_Smuga</vt:lpstr>
      <vt:lpstr>2_Smuga</vt:lpstr>
      <vt:lpstr>Microsoft Excel Chart</vt:lpstr>
      <vt:lpstr>Occupational Diseases in Quarries and Mines in Ireland</vt:lpstr>
      <vt:lpstr>Learning objectives</vt:lpstr>
      <vt:lpstr>Historical Cases</vt:lpstr>
      <vt:lpstr>Anatomy of the Lungs</vt:lpstr>
      <vt:lpstr>Natural Protection</vt:lpstr>
      <vt:lpstr>Definition and types of dust</vt:lpstr>
      <vt:lpstr>Types of pneumoconioses according to pathological changes in the lungs</vt:lpstr>
      <vt:lpstr>PowerPoint Presentation</vt:lpstr>
      <vt:lpstr>Site and Diseases</vt:lpstr>
      <vt:lpstr>Lung Reaction</vt:lpstr>
      <vt:lpstr>Medical Classification</vt:lpstr>
      <vt:lpstr>Types of Occupational Lung Fibrosis</vt:lpstr>
      <vt:lpstr>Silicosis</vt:lpstr>
      <vt:lpstr>Silica</vt:lpstr>
      <vt:lpstr>Silicosis</vt:lpstr>
      <vt:lpstr>Symptoms &amp; Signs</vt:lpstr>
      <vt:lpstr>Asthma</vt:lpstr>
      <vt:lpstr>Symptoms of exposure  to respiratory sensitisers </vt:lpstr>
      <vt:lpstr>Occupational Asthma</vt:lpstr>
      <vt:lpstr>Occupational Asthma</vt:lpstr>
      <vt:lpstr> Occupational asthma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Lung Diseases</dc:title>
  <dc:creator>Brian Fitzmaurice</dc:creator>
  <cp:lastModifiedBy>Dr. Tom Donnelly</cp:lastModifiedBy>
  <cp:revision>29</cp:revision>
  <dcterms:created xsi:type="dcterms:W3CDTF">2012-03-26T09:49:25Z</dcterms:created>
  <dcterms:modified xsi:type="dcterms:W3CDTF">2018-09-25T08:14:36Z</dcterms:modified>
</cp:coreProperties>
</file>