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4" r:id="rId10"/>
    <p:sldId id="286" r:id="rId11"/>
    <p:sldId id="285" r:id="rId12"/>
    <p:sldId id="287" r:id="rId13"/>
    <p:sldId id="288" r:id="rId14"/>
    <p:sldId id="263" r:id="rId15"/>
    <p:sldId id="290" r:id="rId16"/>
    <p:sldId id="283" r:id="rId17"/>
    <p:sldId id="269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18" autoAdjust="0"/>
    <p:restoredTop sz="94677" autoAdjust="0"/>
  </p:normalViewPr>
  <p:slideViewPr>
    <p:cSldViewPr>
      <p:cViewPr varScale="1">
        <p:scale>
          <a:sx n="69" d="100"/>
          <a:sy n="69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8F80-F182-46A1-B781-397D423479A3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37C7-38CD-4755-BA0C-B4F85796BD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5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EF0A-819D-4A28-885C-7A73314CFF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DCB87-E2AA-4062-ABD9-5591600C4F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1412875"/>
            <a:ext cx="2057400" cy="4281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412875"/>
            <a:ext cx="6019800" cy="4281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F260-E6B1-423F-82B4-48D1F143E9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781300"/>
            <a:ext cx="4038600" cy="2913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0" y="2781300"/>
            <a:ext cx="4038600" cy="2913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D3A3-B7BA-40A8-A2B0-BB720FEE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2781300"/>
            <a:ext cx="4038600" cy="2913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2781300"/>
            <a:ext cx="4038600" cy="2913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F917F-D7C2-4138-9EAB-DEDFB7307F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9750" y="2781300"/>
            <a:ext cx="4038600" cy="29130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0" y="2781300"/>
            <a:ext cx="4038600" cy="2913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4CB6-F792-4C6E-A973-09CC20CB2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2781300"/>
            <a:ext cx="8229600" cy="1379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4313238"/>
            <a:ext cx="8229600" cy="138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C9FE-884E-4B79-B5B9-D97C2677C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9750" y="1412875"/>
            <a:ext cx="82296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E064-D483-4552-BB93-808247CA2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2781300"/>
            <a:ext cx="4038600" cy="2913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0750" y="2781300"/>
            <a:ext cx="4038600" cy="1379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0750" y="4313238"/>
            <a:ext cx="4038600" cy="138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8166-6964-4159-8688-6A274FE04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377E-926F-419C-9C2F-510565CA85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04D6-3A25-4C7A-AF4F-7B617102E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7813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27813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2BAA-41EA-48B9-96D2-63ED1A955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97EC-D510-46DE-A1F9-62894FF41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B242-C6AF-4179-AB69-CF1115E6D9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08FE-EC45-4F19-8C46-044ED5DCD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4D37-9D06-440C-802C-520427388C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4FEC-EE75-47F0-A4DC-A727DC408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781300"/>
            <a:ext cx="82296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7634387-9C6C-49C0-8718-9E8840841C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2" descr="C:\Users\breend\AppData\Local\Microsoft\Windows\Temporary Internet Files\Content.Outlook\AOJRMG9D\Operating Plan Cover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SENI High Res 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67625" y="6165850"/>
            <a:ext cx="13684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7.jpg@01CDEDC5.6741ACF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Pre-stressed Concrete Initiative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By</a:t>
            </a:r>
          </a:p>
          <a:p>
            <a:r>
              <a:rPr lang="en-GB" dirty="0" smtClean="0"/>
              <a:t>Ken Logan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sz="2800" b="1" u="sng" dirty="0" smtClean="0"/>
              <a:t>PAPERWORK</a:t>
            </a:r>
          </a:p>
          <a:p>
            <a:r>
              <a:rPr lang="en-GB" sz="2800" dirty="0" smtClean="0"/>
              <a:t>Risk Assessments:                            YES / NO</a:t>
            </a:r>
          </a:p>
          <a:p>
            <a:r>
              <a:rPr lang="en-GB" sz="2800" dirty="0" smtClean="0"/>
              <a:t>Safe Operating Procedures:              YES / NO                    </a:t>
            </a:r>
          </a:p>
          <a:p>
            <a:r>
              <a:rPr lang="en-GB" sz="2800" dirty="0" smtClean="0"/>
              <a:t>Trained Operatives:                           YES / NO	</a:t>
            </a:r>
          </a:p>
          <a:p>
            <a:r>
              <a:rPr lang="en-GB" sz="2800" dirty="0" smtClean="0"/>
              <a:t>Calibration Certificate for jacks:         YES / NO  </a:t>
            </a:r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sz="1200" dirty="0" smtClean="0"/>
              <a:t>	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sz="2800" b="1" dirty="0" smtClean="0"/>
              <a:t>INSPECTION ISSUES</a:t>
            </a:r>
            <a:endParaRPr lang="en-GB" sz="2800" dirty="0" smtClean="0"/>
          </a:p>
          <a:p>
            <a:r>
              <a:rPr lang="en-GB" sz="2800" b="1" dirty="0" smtClean="0"/>
              <a:t>ACTION REQUIRED</a:t>
            </a:r>
            <a:endParaRPr lang="en-GB" sz="2800" dirty="0" smtClean="0"/>
          </a:p>
          <a:p>
            <a:r>
              <a:rPr lang="en-GB" sz="2800" b="1" dirty="0" smtClean="0"/>
              <a:t>IN / PN</a:t>
            </a:r>
          </a:p>
          <a:p>
            <a:r>
              <a:rPr lang="en-GB" sz="2800" b="1" dirty="0" smtClean="0"/>
              <a:t>Offloading, handling and storage of steel coils</a:t>
            </a:r>
            <a:endParaRPr lang="en-GB" sz="2800" dirty="0" smtClean="0"/>
          </a:p>
          <a:p>
            <a:r>
              <a:rPr lang="en-GB" sz="2800" b="1" dirty="0" smtClean="0"/>
              <a:t>Dispensing of steel wire + cutting of straps </a:t>
            </a:r>
            <a:r>
              <a:rPr lang="en-GB" sz="2800" dirty="0" smtClean="0"/>
              <a:t> </a:t>
            </a:r>
          </a:p>
          <a:p>
            <a:r>
              <a:rPr lang="en-GB" sz="2800" b="1" dirty="0" smtClean="0"/>
              <a:t>Stressing Operation</a:t>
            </a:r>
            <a:r>
              <a:rPr lang="en-GB" sz="2800" dirty="0" smtClean="0"/>
              <a:t> – personnel excluded from work area, warning signs, audible/visual alarm, system of work</a:t>
            </a:r>
          </a:p>
          <a:p>
            <a:r>
              <a:rPr lang="en-GB" sz="2800" b="1" dirty="0" smtClean="0"/>
              <a:t>Written instructions detailing size of strand and appropriate stressing force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sz="2800" b="1" dirty="0" smtClean="0"/>
              <a:t>Layout of stressing area</a:t>
            </a:r>
            <a:r>
              <a:rPr lang="en-GB" sz="2800" dirty="0" smtClean="0"/>
              <a:t> – timber liner, guarding of wires after stressing, protection of operator </a:t>
            </a:r>
          </a:p>
          <a:p>
            <a:r>
              <a:rPr lang="en-GB" sz="2800" b="1" dirty="0" smtClean="0"/>
              <a:t>Intermediate saddles</a:t>
            </a:r>
            <a:r>
              <a:rPr lang="en-GB" sz="2800" dirty="0" smtClean="0"/>
              <a:t> – every 10 metres, inspection</a:t>
            </a:r>
          </a:p>
          <a:p>
            <a:r>
              <a:rPr lang="en-GB" sz="2800" b="1" dirty="0" smtClean="0"/>
              <a:t>Permanent anchorage points – </a:t>
            </a:r>
            <a:r>
              <a:rPr lang="en-GB" sz="2800" dirty="0" smtClean="0"/>
              <a:t>NDT</a:t>
            </a:r>
          </a:p>
          <a:p>
            <a:r>
              <a:rPr lang="en-GB" sz="2800" b="1" dirty="0" smtClean="0"/>
              <a:t>Hydraulic jacks –</a:t>
            </a:r>
            <a:r>
              <a:rPr lang="en-GB" sz="2800" dirty="0" smtClean="0"/>
              <a:t> routine inspection and maintenance, current calibration certificate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sz="2800" b="1" dirty="0" smtClean="0"/>
              <a:t>Cleaning of barrels and wedges </a:t>
            </a:r>
            <a:br>
              <a:rPr lang="en-GB" sz="2800" b="1" dirty="0" smtClean="0"/>
            </a:br>
            <a:endParaRPr lang="en-GB" sz="2800" dirty="0" smtClean="0"/>
          </a:p>
          <a:p>
            <a:r>
              <a:rPr lang="en-GB" sz="2800" b="1" dirty="0" smtClean="0"/>
              <a:t>Inspection of barrels and wedges – </a:t>
            </a:r>
            <a:r>
              <a:rPr lang="en-GB" sz="2800" dirty="0" smtClean="0"/>
              <a:t>appointed individual, aid of magnification, independent inspection every 12 months, spot checks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b="1" dirty="0" smtClean="0"/>
              <a:t>Storage of barrels and wedges – </a:t>
            </a:r>
            <a:r>
              <a:rPr lang="en-GB" sz="2800" dirty="0" smtClean="0"/>
              <a:t>rotation system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areas of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Effective cleaning and inspection regimes were instituted.</a:t>
            </a:r>
          </a:p>
          <a:p>
            <a:pPr>
              <a:buNone/>
            </a:pPr>
            <a:r>
              <a:rPr lang="en-GB" dirty="0" smtClean="0"/>
              <a:t>All operatives were given appropriate Training.</a:t>
            </a:r>
          </a:p>
          <a:p>
            <a:pPr>
              <a:buNone/>
            </a:pPr>
            <a:r>
              <a:rPr lang="en-GB" dirty="0" smtClean="0"/>
              <a:t>All equipment calibrated and tested.  </a:t>
            </a:r>
          </a:p>
          <a:p>
            <a:pPr>
              <a:buNone/>
            </a:pPr>
            <a:r>
              <a:rPr lang="en-GB" dirty="0" smtClean="0"/>
              <a:t>Guarding standards were improved.  Some pits were re-designed.</a:t>
            </a:r>
          </a:p>
          <a:p>
            <a:pPr>
              <a:buNone/>
            </a:pP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Cleaning and Inspection</a:t>
            </a:r>
          </a:p>
        </p:txBody>
      </p:sp>
      <p:pic>
        <p:nvPicPr>
          <p:cNvPr id="35842" name="Picture 2" descr="Description: Prestress re-audit pictures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723900" y="2781300"/>
            <a:ext cx="3668713" cy="2913063"/>
          </a:xfrm>
        </p:spPr>
      </p:pic>
      <p:sp>
        <p:nvSpPr>
          <p:cNvPr id="3584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800" smtClean="0"/>
          </a:p>
          <a:p>
            <a:pPr>
              <a:lnSpc>
                <a:spcPct val="90000"/>
              </a:lnSpc>
            </a:pPr>
            <a:r>
              <a:rPr lang="en-GB" sz="2800" smtClean="0"/>
              <a:t>Appointed individual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Individual trained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Separate room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Clean and tidy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Good lighting</a:t>
            </a:r>
          </a:p>
          <a:p>
            <a:pPr>
              <a:lnSpc>
                <a:spcPct val="90000"/>
              </a:lnSpc>
            </a:pPr>
            <a:endParaRPr lang="en-GB" sz="2800" smtClean="0"/>
          </a:p>
        </p:txBody>
      </p:sp>
      <p:sp>
        <p:nvSpPr>
          <p:cNvPr id="35844" name="AutoShape 7" descr="Description: Prestress re-audit pictures 12"/>
          <p:cNvSpPr>
            <a:spLocks noChangeAspect="1" noChangeArrowheads="1"/>
          </p:cNvSpPr>
          <p:nvPr/>
        </p:nvSpPr>
        <p:spPr bwMode="auto">
          <a:xfrm>
            <a:off x="155575" y="46038"/>
            <a:ext cx="4114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of Pillar drill for cleaning barrels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Holder for cleaning wedges</a:t>
            </a:r>
            <a:endParaRPr lang="en-GB" dirty="0"/>
          </a:p>
        </p:txBody>
      </p:sp>
      <p:pic>
        <p:nvPicPr>
          <p:cNvPr id="5123" name="Picture 3" descr="C:\Users\0973795\AppData\Local\Microsoft\Windows\Temporary Internet Files\Content.Outlook\ZDHACUB9\pillar drill 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5124" name="Picture 4" descr="C:\Users\0973795\AppData\Local\Microsoft\Windows\Temporary Internet Files\Content.Outlook\ZDHACUB9\pillar drill 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Inspection</a:t>
            </a:r>
          </a:p>
        </p:txBody>
      </p:sp>
      <p:pic>
        <p:nvPicPr>
          <p:cNvPr id="41986" name="Picture 7" descr="DSCF16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420938"/>
            <a:ext cx="3884612" cy="2913062"/>
          </a:xfrm>
        </p:spPr>
      </p:pic>
      <p:pic>
        <p:nvPicPr>
          <p:cNvPr id="41987" name="Picture 10" descr="DSCF16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420938"/>
            <a:ext cx="3884613" cy="2913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a Prover to check for wear on the barrels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:\Concrete Industry\Pre-stressing Industry\Barrel &amp; Prover New DSC_003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896654"/>
            <a:ext cx="4038600" cy="3268650"/>
          </a:xfrm>
          <a:prstGeom prst="rect">
            <a:avLst/>
          </a:prstGeom>
          <a:noFill/>
        </p:spPr>
      </p:pic>
      <p:pic>
        <p:nvPicPr>
          <p:cNvPr id="1027" name="Picture 3" descr="H:\Concrete Industry\Pre-stressing Industry\Picture of a pr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902995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477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38955"/>
            <a:ext cx="8229600" cy="472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32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Pre-stressed Concrete Initiative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564904"/>
            <a:ext cx="8229600" cy="3096344"/>
          </a:xfrm>
        </p:spPr>
        <p:txBody>
          <a:bodyPr/>
          <a:lstStyle/>
          <a:p>
            <a:r>
              <a:rPr lang="en-GB" sz="2400" dirty="0" smtClean="0"/>
              <a:t>Background</a:t>
            </a:r>
          </a:p>
          <a:p>
            <a:r>
              <a:rPr lang="en-GB" sz="2400" dirty="0" smtClean="0"/>
              <a:t>Examination of standards within the industry</a:t>
            </a:r>
          </a:p>
          <a:p>
            <a:r>
              <a:rPr lang="en-GB" sz="2400" dirty="0" smtClean="0"/>
              <a:t>Production of Information Guidance sheets</a:t>
            </a:r>
          </a:p>
          <a:p>
            <a:r>
              <a:rPr lang="en-GB" sz="2400" dirty="0" smtClean="0"/>
              <a:t>Workshop</a:t>
            </a:r>
          </a:p>
          <a:p>
            <a:r>
              <a:rPr lang="en-GB" sz="2400" dirty="0" smtClean="0"/>
              <a:t>Initial Inspections – drafting individual Action Plans.</a:t>
            </a:r>
          </a:p>
          <a:p>
            <a:r>
              <a:rPr lang="en-GB" sz="2400" dirty="0" smtClean="0"/>
              <a:t>Follow-up visits.</a:t>
            </a:r>
          </a:p>
          <a:p>
            <a:r>
              <a:rPr lang="en-GB" sz="2400" dirty="0" smtClean="0"/>
              <a:t>Success of the Initiative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Barrel and Wedge Dispenser </a:t>
            </a:r>
          </a:p>
        </p:txBody>
      </p:sp>
      <p:pic>
        <p:nvPicPr>
          <p:cNvPr id="54274" name="Picture 6" descr="All photos on 30-11-2012 0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781300"/>
            <a:ext cx="3529012" cy="2879725"/>
          </a:xfrm>
        </p:spPr>
      </p:pic>
      <p:pic>
        <p:nvPicPr>
          <p:cNvPr id="54275" name="Picture 9" descr="DSCF15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6950" y="2781300"/>
            <a:ext cx="3884613" cy="2913063"/>
          </a:xfrm>
        </p:spPr>
      </p:pic>
    </p:spTree>
    <p:extLst>
      <p:ext uri="{BB962C8B-B14F-4D97-AF65-F5344CB8AC3E}">
        <p14:creationId xmlns:p14="http://schemas.microsoft.com/office/powerpoint/2010/main" val="39355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Barrel and Wedge Dispenser</a:t>
            </a:r>
          </a:p>
        </p:txBody>
      </p:sp>
      <p:pic>
        <p:nvPicPr>
          <p:cNvPr id="55298" name="Picture 7" descr="DSCF16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781300"/>
            <a:ext cx="2617787" cy="2913063"/>
          </a:xfrm>
        </p:spPr>
      </p:pic>
      <p:pic>
        <p:nvPicPr>
          <p:cNvPr id="55299" name="Picture 10" descr="DSCF16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6950" y="2781300"/>
            <a:ext cx="3884613" cy="2913063"/>
          </a:xfrm>
        </p:spPr>
      </p:pic>
    </p:spTree>
    <p:extLst>
      <p:ext uri="{BB962C8B-B14F-4D97-AF65-F5344CB8AC3E}">
        <p14:creationId xmlns:p14="http://schemas.microsoft.com/office/powerpoint/2010/main" val="8795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Guarding</a:t>
            </a:r>
          </a:p>
        </p:txBody>
      </p:sp>
      <p:pic>
        <p:nvPicPr>
          <p:cNvPr id="33794" name="Picture 7" descr="DSCF15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950" y="2781300"/>
            <a:ext cx="4100513" cy="2913063"/>
          </a:xfrm>
        </p:spPr>
      </p:pic>
      <p:pic>
        <p:nvPicPr>
          <p:cNvPr id="33795" name="Picture 9" descr="DSCF15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7850" y="2781300"/>
            <a:ext cx="2184400" cy="2913063"/>
          </a:xfrm>
        </p:spPr>
      </p:pic>
    </p:spTree>
    <p:extLst>
      <p:ext uri="{BB962C8B-B14F-4D97-AF65-F5344CB8AC3E}">
        <p14:creationId xmlns:p14="http://schemas.microsoft.com/office/powerpoint/2010/main" val="23898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Guarding</a:t>
            </a:r>
          </a:p>
        </p:txBody>
      </p:sp>
      <p:pic>
        <p:nvPicPr>
          <p:cNvPr id="32770" name="Picture 7" descr="DSCF16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950" y="2781300"/>
            <a:ext cx="3884613" cy="2913063"/>
          </a:xfrm>
        </p:spPr>
      </p:pic>
      <p:pic>
        <p:nvPicPr>
          <p:cNvPr id="32771" name="Picture 10" descr="DSCF15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6950" y="2781300"/>
            <a:ext cx="3884613" cy="2913063"/>
          </a:xfrm>
        </p:spPr>
      </p:pic>
    </p:spTree>
    <p:extLst>
      <p:ext uri="{BB962C8B-B14F-4D97-AF65-F5344CB8AC3E}">
        <p14:creationId xmlns:p14="http://schemas.microsoft.com/office/powerpoint/2010/main" val="28609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3074" name="Picture 2" descr="H:\Concrete Industry\Pre-stressing Industry\Tranto De Pol\STRESS SAFETY CAGE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6048672" cy="502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5478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:\Ken Logan April 2010\Camera\DSC0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9157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1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:\Ken Logan April 2010\2013 photos\102_2507\IMGP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3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areas of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/>
              <a:t>Production Beds were subjected to NDT examinations.</a:t>
            </a:r>
          </a:p>
          <a:p>
            <a:pPr>
              <a:buNone/>
            </a:pPr>
            <a:r>
              <a:rPr lang="en-GB" sz="2800" dirty="0" smtClean="0"/>
              <a:t>Wire restraint systems were improved.</a:t>
            </a:r>
          </a:p>
          <a:p>
            <a:pPr>
              <a:buNone/>
            </a:pPr>
            <a:r>
              <a:rPr lang="en-GB" sz="2800" dirty="0" smtClean="0"/>
              <a:t>Manual handing issues were addressed.</a:t>
            </a:r>
          </a:p>
          <a:p>
            <a:pPr>
              <a:buNone/>
            </a:pPr>
            <a:r>
              <a:rPr lang="en-GB" sz="2800" dirty="0" smtClean="0"/>
              <a:t>Trip hazards were removed and good housing practice implemented. </a:t>
            </a:r>
          </a:p>
          <a:p>
            <a:pPr>
              <a:buNone/>
            </a:pPr>
            <a:r>
              <a:rPr lang="en-GB" sz="2800" dirty="0" smtClean="0"/>
              <a:t>Safe Systems of work were reviewed and up-dated.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83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Permanent anchorage points</a:t>
            </a:r>
          </a:p>
        </p:txBody>
      </p:sp>
      <p:sp>
        <p:nvSpPr>
          <p:cNvPr id="3481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 dirty="0" smtClean="0"/>
              <a:t>Daily visual inspection</a:t>
            </a:r>
          </a:p>
          <a:p>
            <a:r>
              <a:rPr lang="en-GB" sz="2800" dirty="0" smtClean="0"/>
              <a:t>Non Destructive Test every 5 years by NDT Engineer</a:t>
            </a:r>
          </a:p>
          <a:p>
            <a:pPr>
              <a:buFontTx/>
              <a:buNone/>
            </a:pPr>
            <a:endParaRPr lang="en-GB" sz="2800" dirty="0" smtClean="0"/>
          </a:p>
        </p:txBody>
      </p:sp>
      <p:pic>
        <p:nvPicPr>
          <p:cNvPr id="34819" name="Picture 9" descr="DSCF15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950" y="2781300"/>
            <a:ext cx="3884613" cy="2913063"/>
          </a:xfrm>
        </p:spPr>
      </p:pic>
    </p:spTree>
    <p:extLst>
      <p:ext uri="{BB962C8B-B14F-4D97-AF65-F5344CB8AC3E}">
        <p14:creationId xmlns:p14="http://schemas.microsoft.com/office/powerpoint/2010/main" val="2635725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Destructive Testing</a:t>
            </a:r>
            <a:br>
              <a:rPr lang="en-GB" dirty="0" smtClean="0"/>
            </a:br>
            <a:r>
              <a:rPr lang="en-GB" dirty="0" smtClean="0"/>
              <a:t>Magnetic Particle Inspection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6768752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16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Fatal accident where a worker was killed when operating from behind a guard.</a:t>
            </a:r>
          </a:p>
          <a:p>
            <a:r>
              <a:rPr lang="en-GB" dirty="0" smtClean="0"/>
              <a:t>HSENI decided to carry out an in-depth review of the manufacture of pre-stressed precast concrete products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0973795\AppData\Local\Microsoft\Windows\Temporary Internet Files\Content.Outlook\ZDHACUB9\DSCF1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048928" cy="5155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850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Intermediate saddles</a:t>
            </a:r>
          </a:p>
        </p:txBody>
      </p:sp>
      <p:pic>
        <p:nvPicPr>
          <p:cNvPr id="34818" name="Picture 8" descr="F:\PICTURES\chains.PC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5188" y="3302000"/>
            <a:ext cx="3387725" cy="1870075"/>
          </a:xfrm>
        </p:spPr>
      </p:pic>
      <p:sp>
        <p:nvSpPr>
          <p:cNvPr id="34819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smtClean="0"/>
              <a:t>               Placed over         	      stressing bed 	      at regular                  	      intervals 	   	      (every 10m)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3419475" y="292417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Safety Chains</a:t>
            </a: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4140200" y="3357563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Spherical Head</a:t>
            </a:r>
          </a:p>
          <a:p>
            <a:pPr algn="ctr"/>
            <a:r>
              <a:rPr lang="en-GB">
                <a:solidFill>
                  <a:srgbClr val="000000"/>
                </a:solidFill>
              </a:rPr>
              <a:t>Shackle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179388" y="292417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Wires/Strands</a:t>
            </a:r>
          </a:p>
        </p:txBody>
      </p:sp>
    </p:spTree>
    <p:extLst>
      <p:ext uri="{BB962C8B-B14F-4D97-AF65-F5344CB8AC3E}">
        <p14:creationId xmlns:p14="http://schemas.microsoft.com/office/powerpoint/2010/main" val="18365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Wire Restraints  </a:t>
            </a:r>
            <a:endParaRPr lang="en-GB" dirty="0"/>
          </a:p>
        </p:txBody>
      </p:sp>
      <p:pic>
        <p:nvPicPr>
          <p:cNvPr id="8194" name="Picture 2" descr="C:\Users\0973795\AppData\Local\Microsoft\Windows\Temporary Internet Files\Content.Outlook\ZDHACUB9\DSCF1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1300"/>
            <a:ext cx="5769008" cy="3816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182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Trolley to support the hydraulic jack</a:t>
            </a:r>
            <a:endParaRPr lang="en-GB" dirty="0"/>
          </a:p>
        </p:txBody>
      </p:sp>
      <p:pic>
        <p:nvPicPr>
          <p:cNvPr id="6147" name="Picture 3" descr="C:\Users\0973795\AppData\Local\Microsoft\Windows\Temporary Internet Files\Content.Outlook\ZDHACUB9\Photo011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1300"/>
            <a:ext cx="5552984" cy="3744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9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of 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one PN was served.</a:t>
            </a:r>
          </a:p>
          <a:p>
            <a:r>
              <a:rPr lang="en-GB" dirty="0" smtClean="0"/>
              <a:t>Management gave excellent co-operation</a:t>
            </a:r>
          </a:p>
          <a:p>
            <a:r>
              <a:rPr lang="en-GB" dirty="0" smtClean="0"/>
              <a:t>The initiative was fully supported by QPANI.</a:t>
            </a:r>
          </a:p>
          <a:p>
            <a:r>
              <a:rPr lang="en-GB" dirty="0" smtClean="0"/>
              <a:t>The workforce were fully committed to supporting the changes being implemented.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5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of 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Action Plans were fully implemented.</a:t>
            </a:r>
          </a:p>
          <a:p>
            <a:r>
              <a:rPr lang="en-GB" dirty="0" smtClean="0"/>
              <a:t>Standards within the Northern Ireland Pre-stressed Industry are second to none.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of 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Information Sheets were reviewed in April 2014 and up-dated to include a section on the use of barrel gauges.</a:t>
            </a:r>
          </a:p>
          <a:p>
            <a:r>
              <a:rPr lang="en-GB" dirty="0" smtClean="0"/>
              <a:t>The Information sheets were shared with HSA; HSE and British Precast Pre-stressed Flooring Federation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Guidance Note GS 49 from HSE – Pre-stressed Concrete (First published 1991).</a:t>
            </a:r>
          </a:p>
          <a:p>
            <a:r>
              <a:rPr lang="en-GB" dirty="0" smtClean="0"/>
              <a:t>The Concrete Society – Safety precautions for pre-stressing operations (post- tensioning) dated June 1980.</a:t>
            </a:r>
          </a:p>
          <a:p>
            <a:r>
              <a:rPr lang="en-GB" dirty="0" smtClean="0"/>
              <a:t>British Precast Prestressed Flooring Federation (under review)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 of the Guidance Information Sheets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Consulted widely:</a:t>
            </a:r>
          </a:p>
          <a:p>
            <a:r>
              <a:rPr lang="en-GB" dirty="0" smtClean="0"/>
              <a:t>Manufacturers of the machinery / equipment in Europe and Great Britain.</a:t>
            </a:r>
          </a:p>
          <a:p>
            <a:r>
              <a:rPr lang="en-GB" dirty="0" smtClean="0"/>
              <a:t>Training Providers.</a:t>
            </a:r>
          </a:p>
          <a:p>
            <a:r>
              <a:rPr lang="en-GB" dirty="0" smtClean="0"/>
              <a:t>Industry</a:t>
            </a:r>
          </a:p>
          <a:p>
            <a:r>
              <a:rPr lang="en-GB" dirty="0" smtClean="0"/>
              <a:t>Regulatory Authorities – HSE &amp; HSA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Drafts of the Guidance were produced and reviewed by interested parties.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Held on 13</a:t>
            </a:r>
            <a:r>
              <a:rPr lang="en-GB" baseline="30000" dirty="0" smtClean="0"/>
              <a:t>th</a:t>
            </a:r>
            <a:r>
              <a:rPr lang="en-GB" dirty="0" smtClean="0"/>
              <a:t> February 2013 in Cookstown.</a:t>
            </a:r>
          </a:p>
          <a:p>
            <a:r>
              <a:rPr lang="en-GB" dirty="0" smtClean="0"/>
              <a:t>The workshop was well attended.</a:t>
            </a:r>
          </a:p>
          <a:p>
            <a:r>
              <a:rPr lang="en-GB" dirty="0" smtClean="0"/>
              <a:t>Presentations were given by Industry and HSENI representatives.</a:t>
            </a:r>
          </a:p>
          <a:p>
            <a:r>
              <a:rPr lang="en-GB" dirty="0" smtClean="0"/>
              <a:t>Equipment was demonstrated at the workshop to assist with inspections.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Inspections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programme of inspections was carried out between April – June 2013.</a:t>
            </a:r>
          </a:p>
          <a:p>
            <a:r>
              <a:rPr lang="en-GB" dirty="0" smtClean="0"/>
              <a:t>An inspection pro-forma was used.</a:t>
            </a:r>
          </a:p>
          <a:p>
            <a:r>
              <a:rPr lang="en-GB" dirty="0" smtClean="0"/>
              <a:t>Action Plans were drafted and agreed with timescales set.</a:t>
            </a:r>
          </a:p>
          <a:p>
            <a:r>
              <a:rPr lang="en-GB" dirty="0" smtClean="0"/>
              <a:t>Follow-up visits were carried out during the Autumn.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323528" y="1340768"/>
            <a:ext cx="8229600" cy="4281488"/>
          </a:xfrm>
        </p:spPr>
        <p:txBody>
          <a:bodyPr/>
          <a:lstStyle/>
          <a:p>
            <a:r>
              <a:rPr lang="en-GB" sz="2000" b="1" u="sng" dirty="0" smtClean="0"/>
              <a:t>PRE-STRESS HEALTH AND SAFETY INSPECTION REPORT</a:t>
            </a:r>
            <a:endParaRPr lang="en-GB" sz="2000" b="1" dirty="0" smtClean="0"/>
          </a:p>
          <a:p>
            <a:pPr>
              <a:buNone/>
            </a:pPr>
            <a:r>
              <a:rPr lang="en-GB" sz="2000" b="1" dirty="0" smtClean="0"/>
              <a:t> </a:t>
            </a:r>
            <a:endParaRPr lang="en-GB" sz="2000" dirty="0" smtClean="0"/>
          </a:p>
          <a:p>
            <a:r>
              <a:rPr lang="en-GB" sz="2000" dirty="0" smtClean="0"/>
              <a:t>Name of company: _________________________________________ Limited: Yes/No</a:t>
            </a:r>
          </a:p>
          <a:p>
            <a:r>
              <a:rPr lang="en-GB" sz="2000" dirty="0" smtClean="0"/>
              <a:t>HQ address: ______________________________________________________</a:t>
            </a:r>
          </a:p>
          <a:p>
            <a:r>
              <a:rPr lang="en-GB" sz="2000" dirty="0" smtClean="0"/>
              <a:t>Site address: ______________________________________________________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Production Manager:_________________________ </a:t>
            </a:r>
          </a:p>
          <a:p>
            <a:r>
              <a:rPr lang="en-GB" sz="2000" dirty="0" smtClean="0"/>
              <a:t>Tel. No. ______________Mob. No. _______________</a:t>
            </a:r>
          </a:p>
          <a:p>
            <a:r>
              <a:rPr lang="en-GB" sz="2000" dirty="0" smtClean="0"/>
              <a:t>Other Contacts: _____________________________ </a:t>
            </a:r>
          </a:p>
          <a:p>
            <a:r>
              <a:rPr lang="en-GB" sz="2000" dirty="0" smtClean="0"/>
              <a:t>Tel. No. ______________Mob. No. _______________</a:t>
            </a:r>
          </a:p>
          <a:p>
            <a:r>
              <a:rPr lang="en-GB" sz="2000" dirty="0" smtClean="0"/>
              <a:t>No. of employees: ________		</a:t>
            </a:r>
          </a:p>
          <a:p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6915</TotalTime>
  <Words>608</Words>
  <Application>Microsoft Office PowerPoint</Application>
  <PresentationFormat>On-screen Show (4:3)</PresentationFormat>
  <Paragraphs>117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Pre-stressed Concrete Initiative</vt:lpstr>
      <vt:lpstr>Pre-stressed Concrete Initiative</vt:lpstr>
      <vt:lpstr>Background</vt:lpstr>
      <vt:lpstr>Existing Standards</vt:lpstr>
      <vt:lpstr>Production of the Guidance Information Sheets</vt:lpstr>
      <vt:lpstr>PowerPoint Presentation</vt:lpstr>
      <vt:lpstr>Workshop </vt:lpstr>
      <vt:lpstr>Initial Inspections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areas of Improvement</vt:lpstr>
      <vt:lpstr>Cleaning and Inspection</vt:lpstr>
      <vt:lpstr>PowerPoint Presentation</vt:lpstr>
      <vt:lpstr>Inspection</vt:lpstr>
      <vt:lpstr>Use of a Prover to check for wear on the barrels</vt:lpstr>
      <vt:lpstr>PowerPoint Presentation</vt:lpstr>
      <vt:lpstr>Barrel and Wedge Dispenser </vt:lpstr>
      <vt:lpstr>Barrel and Wedge Dispenser</vt:lpstr>
      <vt:lpstr>Guarding</vt:lpstr>
      <vt:lpstr>Guarding</vt:lpstr>
      <vt:lpstr>PowerPoint Presentation</vt:lpstr>
      <vt:lpstr>PowerPoint Presentation</vt:lpstr>
      <vt:lpstr>PowerPoint Presentation</vt:lpstr>
      <vt:lpstr>Key areas of Improvement</vt:lpstr>
      <vt:lpstr>Permanent anchorage points</vt:lpstr>
      <vt:lpstr>Non Destructive Testing Magnetic Particle Inspection </vt:lpstr>
      <vt:lpstr>PowerPoint Presentation</vt:lpstr>
      <vt:lpstr>Intermediate saddles</vt:lpstr>
      <vt:lpstr>Alternative Wire Restraints  </vt:lpstr>
      <vt:lpstr>Trolley to support the hydraulic jack</vt:lpstr>
      <vt:lpstr>Success of Initiative</vt:lpstr>
      <vt:lpstr>Success of Initiative</vt:lpstr>
      <vt:lpstr>Success of Initiative</vt:lpstr>
    </vt:vector>
  </TitlesOfParts>
  <Company>N.I.C.S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HSENI Master Slide 15/11/11</dc:title>
  <dc:creator>David Beck</dc:creator>
  <cp:lastModifiedBy>jimh</cp:lastModifiedBy>
  <cp:revision>119</cp:revision>
  <dcterms:created xsi:type="dcterms:W3CDTF">2011-11-15T12:34:09Z</dcterms:created>
  <dcterms:modified xsi:type="dcterms:W3CDTF">2014-11-17T15:33:46Z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